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9" r:id="rId1"/>
  </p:sldMasterIdLst>
  <p:notesMasterIdLst>
    <p:notesMasterId r:id="rId21"/>
  </p:notesMasterIdLst>
  <p:sldIdLst>
    <p:sldId id="346" r:id="rId2"/>
    <p:sldId id="449" r:id="rId3"/>
    <p:sldId id="443" r:id="rId4"/>
    <p:sldId id="442" r:id="rId5"/>
    <p:sldId id="450" r:id="rId6"/>
    <p:sldId id="279" r:id="rId7"/>
    <p:sldId id="335" r:id="rId8"/>
    <p:sldId id="444" r:id="rId9"/>
    <p:sldId id="340" r:id="rId10"/>
    <p:sldId id="445" r:id="rId11"/>
    <p:sldId id="446" r:id="rId12"/>
    <p:sldId id="447" r:id="rId13"/>
    <p:sldId id="448" r:id="rId14"/>
    <p:sldId id="329" r:id="rId15"/>
    <p:sldId id="451" r:id="rId16"/>
    <p:sldId id="311" r:id="rId17"/>
    <p:sldId id="312" r:id="rId18"/>
    <p:sldId id="310" r:id="rId19"/>
    <p:sldId id="432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>
          <p15:clr>
            <a:srgbClr val="A4A3A4"/>
          </p15:clr>
        </p15:guide>
        <p15:guide id="2" pos="2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0099"/>
    <a:srgbClr val="0066FF"/>
    <a:srgbClr val="3399FF"/>
    <a:srgbClr val="FFFF99"/>
    <a:srgbClr val="00FF00"/>
    <a:srgbClr val="99FF66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98" d="100"/>
          <a:sy n="98" d="100"/>
        </p:scale>
        <p:origin x="389" y="77"/>
      </p:cViewPr>
      <p:guideLst>
        <p:guide orient="horz" pos="1623"/>
        <p:guide pos="29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8029A8-4670-4596-975E-F3446B256C9C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itchFamily="34" charset="0"/>
              </a:defRPr>
            </a:lvl1pPr>
          </a:lstStyle>
          <a:p>
            <a:fld id="{F37A3DAA-F184-4FF8-BBDD-322E9965FE5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6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1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588B-91ED-436A-B6DE-AFF43D46F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C8DD5-7111-41F8-897F-9C3CD6ABB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6427C-3982-4519-960F-89B5E7A8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9C22-69AB-469C-824E-146AAB31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ACD6B-4FA1-4B82-8820-C45EF082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4DF1-6520-4B6D-A013-302852246635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9296E-48AD-46DA-A794-D0734A98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BF6FA-AD4B-44AD-A042-FB2522A4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E82B-A79C-436E-B5B8-98DAF6EF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8879-542A-4CF0-A323-740258B1E931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9296E-48AD-46DA-A794-D0734A98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BF6FA-AD4B-44AD-A042-FB2522A4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E82B-A79C-436E-B5B8-98DAF6EF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8879-542A-4CF0-A323-740258B1E931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2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112B-3BA6-45EF-AAC3-E5208831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0794-60BF-409B-AD88-DC460260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265CD-3029-4A6C-A43E-38A1B4D61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890C0-12EA-428F-9CB1-9E6EEFD2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BAEEA-035B-49AB-B561-7367432D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6FA5D-89A6-450E-94C5-46C1C556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95D1-D747-461D-9D33-AD1C9CD9ADC6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7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EB86-AC40-428C-B8EE-31DFFD73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FD63C-BB74-4FDC-AE8D-E3414175C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CEA04-A115-47DA-BDE4-792BDB81F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6B28-7379-4445-BC79-D1ACD32C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F350-89C0-40E2-8811-9A127F29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1D5C2-6989-496B-A720-04AD7FC2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308-0ACB-4F3A-8709-1C2BB2A462F9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7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0D66-38E8-4B85-BAF0-3F54C47D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34278-9407-4605-B1F9-C848B1A2E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E1B81-F2D1-448D-9E7D-8CBCBD15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C1732-1CE4-43A7-8F4E-B2CC5649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73AD2-5DF0-424C-97B3-520D8C29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F4AF-74FF-47D4-BE32-579DC6E98BC0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91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FAA92-FF82-437D-8FD6-5FC036644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79EF1-9CCF-444A-A341-E602E4C77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90166-01EA-4BD2-92F7-D88A36C3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44CF0-1015-45E5-9C1C-25080984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97DA-1562-49B8-B5B0-0DB1B393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F88B-E5B7-47E3-945D-789407FB2C55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1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C010-6563-43C3-892C-2FC4F77F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B302F-C07F-4525-BF8A-E0B3BE7D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03DAE-5792-414F-BB12-8282AB99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02A03-E111-43EC-ADAB-E3FF21E6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ECD9D-EDC9-4D52-AFAB-9CFABC1C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5891-A19F-48E3-B1C7-1C41DF8C64D8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D53D-8FF8-40AC-AB8D-D18EA436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B086D-C362-4F76-A156-4916CEB6A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36EF-35E0-4AEE-84A9-106351AD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9F39-3667-4162-B9B6-0E8A2994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04B53-45D4-46A9-9B89-55181644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7D0C-79F2-42A1-A777-B8C76F758BB1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1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2F4D-4D29-4357-ABFE-BDF71802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819F3-28C9-4E1B-822D-D56E422E9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4E30A-7F84-4374-89B4-43397F408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BF061-69BB-48BF-A1F5-81BDA65B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BC4C7-0806-4AAB-813C-B992E5DE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4D747-4044-4F04-B9AD-9FBBCBCD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D0E3-1762-4387-8436-BE61158EAC54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9776-9961-4F76-93D6-BEBEFDC6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07DB1-E74B-46C6-856B-DA32680EA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C0B5F-DE22-4712-9110-AE5DC98F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F6AE8-AA80-43C0-8AF5-2103E02BE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00781-6C59-4811-9FB6-C8B76A1E1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6AE3E-E65A-4565-9677-AD99EB2C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B7CBD-6E12-47FC-B5AF-862AD08E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26FD8-9401-4EAD-911C-0517ED73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4422-A1C3-4F3D-AAA2-DEFB66D21544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6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4737-BF17-4749-A57C-AA037559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E1298-B375-4473-98E1-07D46704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090A6-2545-4537-ACA2-E9A751FD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4403-27A0-4924-BA3C-07A450E1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91B0-BCB9-47DF-BCA1-1BB1F9055316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9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9296E-48AD-46DA-A794-D0734A98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BF6FA-AD4B-44AD-A042-FB2522A4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E82B-A79C-436E-B5B8-98DAF6EF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8879-542A-4CF0-A323-740258B1E931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9296E-48AD-46DA-A794-D0734A98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BF6FA-AD4B-44AD-A042-FB2522A4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E82B-A79C-436E-B5B8-98DAF6EF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8879-542A-4CF0-A323-740258B1E931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8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9296E-48AD-46DA-A794-D0734A98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BF6FA-AD4B-44AD-A042-FB2522A4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2E82B-A79C-436E-B5B8-98DAF6EF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8879-542A-4CF0-A323-740258B1E931}" type="slidenum">
              <a:rPr lang="en-US" altLang="en-US" smtClean="0"/>
              <a:pPr/>
              <a:t>‹#›</a:t>
            </a:fld>
            <a:endParaRPr lang="en-US" altLang="en-US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41AE4-C148-47F8-B301-11AE74B2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D3A16-A197-464F-ABEC-90DBED901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5F58B-2DA2-4826-A888-8C11F1158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D4418-286B-4374-B55D-3375103F0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96C1-6F00-4223-9F7D-74E409147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3667-AD5C-41AC-ABE8-5731FADFDF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42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25" r:id="rId8"/>
    <p:sldLayoutId id="2147483924" r:id="rId9"/>
    <p:sldLayoutId id="2147483923" r:id="rId10"/>
    <p:sldLayoutId id="2147483921" r:id="rId11"/>
    <p:sldLayoutId id="2147483917" r:id="rId12"/>
    <p:sldLayoutId id="2147483918" r:id="rId13"/>
    <p:sldLayoutId id="2147483919" r:id="rId14"/>
    <p:sldLayoutId id="2147483920" r:id="rId15"/>
    <p:sldLayoutId id="2147483922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6.png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36E56-3C94-4921-9C46-E233188EC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-34250"/>
            <a:ext cx="9009509" cy="5075357"/>
          </a:xfrm>
          <a:prstGeom prst="rect">
            <a:avLst/>
          </a:prstGeom>
        </p:spPr>
      </p:pic>
      <p:sp>
        <p:nvSpPr>
          <p:cNvPr id="7170" name="Date Placeholder 5"/>
          <p:cNvSpPr>
            <a:spLocks noGrp="1" noChangeArrowheads="1"/>
          </p:cNvSpPr>
          <p:nvPr>
            <p:ph type="dt" sz="half" idx="10"/>
          </p:nvPr>
        </p:nvSpPr>
        <p:spPr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12798A59-1CFB-42AF-8B49-2CD96A12C626}" type="datetime1">
              <a:rPr lang="vi-VN" altLang="en-US" smtClean="0">
                <a:solidFill>
                  <a:srgbClr val="FFFFFF"/>
                </a:solidFill>
                <a:latin typeface="Palatino Linotype" pitchFamily="18" charset="0"/>
              </a:rPr>
              <a:pPr/>
              <a:t>19/02/2022</a:t>
            </a:fld>
            <a:endParaRPr lang="vi-VN" altLang="en-US">
              <a:solidFill>
                <a:srgbClr val="FFFFFF"/>
              </a:solidFill>
              <a:latin typeface="Palatino Linotype" pitchFamily="18" charset="0"/>
            </a:endParaRPr>
          </a:p>
        </p:txBody>
      </p:sp>
      <p:sp>
        <p:nvSpPr>
          <p:cNvPr id="7172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AB5185-FDD8-469D-9D85-3886C7139B1C}" type="slidenum">
              <a:rPr altLang="en-US"/>
              <a:pPr/>
              <a:t>1</a:t>
            </a:fld>
            <a:endParaRPr lang="en-US" altLang="en-US"/>
          </a:p>
        </p:txBody>
      </p:sp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1357290" y="714362"/>
            <a:ext cx="61293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>
                <a:solidFill>
                  <a:srgbClr val="000000"/>
                </a:solidFill>
                <a:latin typeface="Times New Roman" pitchFamily="18" charset="0"/>
              </a:rPr>
              <a:t>MÔN TO</a:t>
            </a:r>
            <a:r>
              <a:rPr lang="en-US" altLang="en-US" sz="4800" b="1">
                <a:solidFill>
                  <a:srgbClr val="000000"/>
                </a:solidFill>
                <a:latin typeface="Palatino Linotype" pitchFamily="18" charset="0"/>
              </a:rPr>
              <a:t>Á</a:t>
            </a:r>
            <a:r>
              <a:rPr lang="en-US" altLang="en-US" sz="4800" b="1">
                <a:solidFill>
                  <a:srgbClr val="000000"/>
                </a:solidFill>
                <a:latin typeface="Times New Roman" pitchFamily="18" charset="0"/>
              </a:rPr>
              <a:t>N- LỚP 4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7813" y="1737122"/>
            <a:ext cx="8839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000" b="1">
                <a:solidFill>
                  <a:srgbClr val="FF0000"/>
                </a:solidFill>
                <a:latin typeface="Times New Roman" pitchFamily="18" charset="0"/>
              </a:rPr>
              <a:t>Tiết 1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vi-VN" altLang="en-US" sz="3000" b="1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LUYỆN TẬP CHUNG</a:t>
            </a:r>
          </a:p>
          <a:p>
            <a:pPr algn="ctr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(SGK L</a:t>
            </a:r>
            <a:r>
              <a:rPr lang="vi-VN" altLang="en-US" sz="3000" b="1">
                <a:solidFill>
                  <a:srgbClr val="FF0000"/>
                </a:solidFill>
                <a:latin typeface="Times New Roman" pitchFamily="18" charset="0"/>
              </a:rPr>
              <a:t>ớp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 4 – T</a:t>
            </a:r>
            <a:r>
              <a:rPr lang="vi-VN" altLang="en-US" sz="3000" b="1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 123)</a:t>
            </a:r>
            <a:endParaRPr lang="en-US" altLang="en-US" sz="3000" b="1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57158" y="357172"/>
            <a:ext cx="76957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Viết các phân số theo thứ tự từ bé đến lớn:</a:t>
            </a:r>
          </a:p>
        </p:txBody>
      </p:sp>
      <p:graphicFrame>
        <p:nvGraphicFramePr>
          <p:cNvPr id="10259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52831"/>
              </p:ext>
            </p:extLst>
          </p:nvPr>
        </p:nvGraphicFramePr>
        <p:xfrm>
          <a:off x="323166" y="1004552"/>
          <a:ext cx="18383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66" y="1004552"/>
                        <a:ext cx="1838325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5"/>
          <p:cNvGraphicFramePr>
            <a:graphicFrameLocks noChangeAspect="1"/>
          </p:cNvGraphicFramePr>
          <p:nvPr/>
        </p:nvGraphicFramePr>
        <p:xfrm>
          <a:off x="428596" y="2500312"/>
          <a:ext cx="22479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500312"/>
                        <a:ext cx="22479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5"/>
          <p:cNvGraphicFramePr>
            <a:graphicFrameLocks noChangeAspect="1"/>
          </p:cNvGraphicFramePr>
          <p:nvPr/>
        </p:nvGraphicFramePr>
        <p:xfrm>
          <a:off x="4268788" y="2428875"/>
          <a:ext cx="15668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2428875"/>
                        <a:ext cx="1566862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5"/>
          <p:cNvGraphicFramePr>
            <a:graphicFrameLocks noChangeAspect="1"/>
          </p:cNvGraphicFramePr>
          <p:nvPr/>
        </p:nvGraphicFramePr>
        <p:xfrm>
          <a:off x="5857884" y="2428874"/>
          <a:ext cx="13620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9" imgW="507960" imgH="393480" progId="Equation.DSMT4">
                  <p:embed/>
                </p:oleObj>
              </mc:Choice>
              <mc:Fallback>
                <p:oleObj name="Equation" r:id="rId9" imgW="50796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2428874"/>
                        <a:ext cx="1362075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5"/>
          <p:cNvGraphicFramePr>
            <a:graphicFrameLocks noChangeAspect="1"/>
          </p:cNvGraphicFramePr>
          <p:nvPr/>
        </p:nvGraphicFramePr>
        <p:xfrm>
          <a:off x="7286644" y="2428874"/>
          <a:ext cx="13620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4" y="2428874"/>
                        <a:ext cx="1362075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5"/>
          <p:cNvGraphicFramePr>
            <a:graphicFrameLocks noChangeAspect="1"/>
          </p:cNvGraphicFramePr>
          <p:nvPr/>
        </p:nvGraphicFramePr>
        <p:xfrm>
          <a:off x="2000232" y="3643320"/>
          <a:ext cx="42545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Equation" r:id="rId13" imgW="1587240" imgH="393480" progId="Equation.DSMT4">
                  <p:embed/>
                </p:oleObj>
              </mc:Choice>
              <mc:Fallback>
                <p:oleObj name="Equation" r:id="rId13" imgW="158724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643320"/>
                        <a:ext cx="425450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86050" y="2643188"/>
            <a:ext cx="1534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 gọn: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57290" y="3857634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18788" y="1203598"/>
                <a:ext cx="63030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788" y="1203598"/>
                <a:ext cx="630301" cy="783804"/>
              </a:xfrm>
              <a:prstGeom prst="rect">
                <a:avLst/>
              </a:prstGeom>
              <a:blipFill rotWithShape="1">
                <a:blip r:embed="rId15"/>
                <a:stretch>
                  <a:fillRect r="-2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17971" y="1203598"/>
                <a:ext cx="445955" cy="78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971" y="1203598"/>
                <a:ext cx="445955" cy="784254"/>
              </a:xfrm>
              <a:prstGeom prst="rect">
                <a:avLst/>
              </a:prstGeom>
              <a:blipFill rotWithShape="1">
                <a:blip r:embed="rId16"/>
                <a:stretch>
                  <a:fillRect r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73045" y="1203598"/>
                <a:ext cx="44595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045" y="1203598"/>
                <a:ext cx="445955" cy="786177"/>
              </a:xfrm>
              <a:prstGeom prst="rect">
                <a:avLst/>
              </a:prstGeom>
              <a:blipFill rotWithShape="1">
                <a:blip r:embed="rId17"/>
                <a:stretch>
                  <a:fillRect r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419872" y="1419622"/>
            <a:ext cx="360040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92080" y="1347614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7581" y="1354184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;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14" grpId="0"/>
      <p:bldP spid="15" grpId="0"/>
      <p:bldP spid="4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857238"/>
            <a:ext cx="8643998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so sánh các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sẽ so sánh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số nào có tử số bé hơn thì bé hơn</a:t>
            </a:r>
          </a:p>
          <a:p>
            <a:pPr marL="514350" indent="-514350"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so sánh các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có thể quy đồng hoặc rút gọn mẫu số các phân số đó, rồi so sánh các tử số của các phân số mới</a:t>
            </a:r>
          </a:p>
          <a:p>
            <a:pPr marL="514350" indent="-514350"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Khi so sánh các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tử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sẽ so sánh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số nào có tử số bé hơn thì bé hơn.</a:t>
            </a:r>
          </a:p>
          <a:p>
            <a:pPr marL="514350" indent="-514350" algn="just"/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57158" y="357172"/>
            <a:ext cx="1914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Tính</a:t>
            </a:r>
          </a:p>
        </p:txBody>
      </p:sp>
      <p:graphicFrame>
        <p:nvGraphicFramePr>
          <p:cNvPr id="10259" name="Object 155"/>
          <p:cNvGraphicFramePr>
            <a:graphicFrameLocks noChangeAspect="1"/>
          </p:cNvGraphicFramePr>
          <p:nvPr/>
        </p:nvGraphicFramePr>
        <p:xfrm>
          <a:off x="238125" y="1000125"/>
          <a:ext cx="20415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1000125"/>
                        <a:ext cx="2041525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5"/>
          <p:cNvGraphicFramePr>
            <a:graphicFrameLocks noChangeAspect="1"/>
          </p:cNvGraphicFramePr>
          <p:nvPr/>
        </p:nvGraphicFramePr>
        <p:xfrm>
          <a:off x="2357422" y="1000114"/>
          <a:ext cx="68103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5" imgW="253800" imgH="393480" progId="Equation.DSMT4">
                  <p:embed/>
                </p:oleObj>
              </mc:Choice>
              <mc:Fallback>
                <p:oleObj name="Equation" r:id="rId5" imgW="25380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1000114"/>
                        <a:ext cx="681038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1035819" y="1178709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78629" y="1750213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535885" y="1178709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107257" y="1750213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893075" y="1178709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464447" y="1750213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55"/>
          <p:cNvGraphicFramePr>
            <a:graphicFrameLocks noChangeAspect="1"/>
          </p:cNvGraphicFramePr>
          <p:nvPr/>
        </p:nvGraphicFramePr>
        <p:xfrm>
          <a:off x="285720" y="2428874"/>
          <a:ext cx="18018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7" imgW="672840" imgH="393480" progId="Equation.DSMT4">
                  <p:embed/>
                </p:oleObj>
              </mc:Choice>
              <mc:Fallback>
                <p:oleObj name="Equation" r:id="rId7" imgW="67284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2428874"/>
                        <a:ext cx="1801813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5"/>
          <p:cNvGraphicFramePr>
            <a:graphicFrameLocks noChangeAspect="1"/>
          </p:cNvGraphicFramePr>
          <p:nvPr/>
        </p:nvGraphicFramePr>
        <p:xfrm>
          <a:off x="4622800" y="2725738"/>
          <a:ext cx="5794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9" imgW="215640" imgH="164880" progId="Equation.DSMT4">
                  <p:embed/>
                </p:oleObj>
              </mc:Choice>
              <mc:Fallback>
                <p:oleObj name="Equation" r:id="rId9" imgW="21564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725738"/>
                        <a:ext cx="5794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>
            <a:off x="2536017" y="2607469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536017" y="3178973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93207" y="2607469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179091" y="3178973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393273" y="2607469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55"/>
          <p:cNvGraphicFramePr>
            <a:graphicFrameLocks noChangeAspect="1"/>
          </p:cNvGraphicFramePr>
          <p:nvPr/>
        </p:nvGraphicFramePr>
        <p:xfrm>
          <a:off x="2214546" y="2428874"/>
          <a:ext cx="23463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11" imgW="876240" imgH="393480" progId="Equation.DSMT4">
                  <p:embed/>
                </p:oleObj>
              </mc:Choice>
              <mc:Fallback>
                <p:oleObj name="Equation" r:id="rId11" imgW="87624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428874"/>
                        <a:ext cx="2346325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 rot="5400000">
            <a:off x="3393273" y="3178973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789627" y="2607469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964645" y="3178973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79091" y="2607469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750463" y="3178973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7F54E7-7BCC-408E-B632-00C2F45F8F1B}"/>
              </a:ext>
            </a:extLst>
          </p:cNvPr>
          <p:cNvSpPr txBox="1"/>
          <p:nvPr/>
        </p:nvSpPr>
        <p:spPr>
          <a:xfrm>
            <a:off x="4429124" y="26749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yêu cầu gì?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F9F8D5-E461-4551-BF07-3EA59C2EB871}"/>
              </a:ext>
            </a:extLst>
          </p:cNvPr>
          <p:cNvSpPr txBox="1"/>
          <p:nvPr/>
        </p:nvSpPr>
        <p:spPr>
          <a:xfrm>
            <a:off x="3929058" y="80411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yêu cầu bài, ta làm thế nào?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785800"/>
            <a:ext cx="8643998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sánh hai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sẽ so sánh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số nào có tử số bé hơn thì bé hơn</a:t>
            </a:r>
          </a:p>
          <a:p>
            <a:pPr marL="514350" indent="-514350" algn="just">
              <a:buFontTx/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sánh hai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tử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sẽ so sánh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số nào có tử số bé hơn thì bé hơn.</a:t>
            </a:r>
          </a:p>
          <a:p>
            <a:pPr marL="514350" indent="-514350" algn="just">
              <a:buFontTx/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sánh phân số với 1, ta sẽ so sánh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buFontTx/>
              <a:buChar char="-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PS&gt; 1</a:t>
            </a:r>
          </a:p>
          <a:p>
            <a:pPr marL="514350" indent="-514350" algn="just">
              <a:buFontTx/>
              <a:buChar char="-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PS&lt; 1</a:t>
            </a:r>
          </a:p>
          <a:p>
            <a:pPr marL="514350" indent="-514350" algn="just">
              <a:buFontTx/>
              <a:buChar char="-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PS= 1</a:t>
            </a:r>
          </a:p>
          <a:p>
            <a:pPr marL="514350" indent="-514350"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Khi so sánh hai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có thể quy đồng hoặc rút gọn mẫu số hai phân số đó, rồi so sánh các tử số của hai phân số mới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653338" y="202716"/>
            <a:ext cx="3837323" cy="486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GHI NHỚ QUA TIẾT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7"/>
            <a:ext cx="9144000" cy="528729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160638" y="920880"/>
            <a:ext cx="5206181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0" y="80080"/>
            <a:ext cx="1143000" cy="434269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210004" y="2777382"/>
            <a:ext cx="888207" cy="386017"/>
            <a:chOff x="720" y="2352"/>
            <a:chExt cx="746" cy="384"/>
          </a:xfrm>
        </p:grpSpPr>
        <p:sp>
          <p:nvSpPr>
            <p:cNvPr id="1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20" y="2352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20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226" y="235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4</a:t>
              </a:r>
              <a:endParaRPr lang="en-US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3130341" y="2807040"/>
            <a:ext cx="813197" cy="386017"/>
            <a:chOff x="720" y="3120"/>
            <a:chExt cx="683" cy="384"/>
          </a:xfrm>
        </p:grpSpPr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20" y="3120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20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163" y="314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3</a:t>
              </a:r>
              <a:endParaRPr lang="en-US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4981187" y="2773360"/>
            <a:ext cx="787004" cy="394060"/>
            <a:chOff x="720" y="3688"/>
            <a:chExt cx="661" cy="392"/>
          </a:xfrm>
        </p:grpSpPr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20" y="3696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20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1141" y="368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1</a:t>
              </a:r>
              <a:endParaRPr lang="en-US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582931" y="613255"/>
            <a:ext cx="8136904" cy="1727252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99FF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sz="2800" b="1" i="1" dirty="0">
                <a:solidFill>
                  <a:srgbClr val="C00000"/>
                </a:solidFill>
                <a:latin typeface="+mj-lt"/>
              </a:rPr>
              <a:t>Hùng có 8 viên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gồm 4 viên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màu xanh, 3 viên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màu đỏ, 1 viên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màu vàng. Phân số chỉ phần các viên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màu đỏ trong số viên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của Hùng là:</a:t>
            </a:r>
            <a:r>
              <a:rPr lang="vi-VN" altLang="en-US" sz="2800" b="1" i="1" dirty="0">
                <a:solidFill>
                  <a:srgbClr val="C00000"/>
                </a:solidFill>
                <a:latin typeface="+mj-lt"/>
              </a:rPr>
              <a:t> </a:t>
            </a:r>
            <a:endParaRPr lang="en-US" altLang="en-US" sz="2800" b="1" i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6831000" y="2682390"/>
            <a:ext cx="628650" cy="62865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22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35291" y="4693227"/>
            <a:ext cx="40005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6967150" y="2828390"/>
            <a:ext cx="751285" cy="392049"/>
            <a:chOff x="720" y="2352"/>
            <a:chExt cx="631" cy="390"/>
          </a:xfrm>
        </p:grpSpPr>
        <p:sp>
          <p:nvSpPr>
            <p:cNvPr id="2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20" y="2352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D.</a:t>
              </a:r>
              <a:endParaRPr lang="en-US" sz="2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177" y="2406"/>
              <a:ext cx="1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3</a:t>
              </a:r>
              <a:endParaRPr lang="en-US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755311" y="3153009"/>
            <a:ext cx="342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3151" y="31648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1150" y="31834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4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13447" y="3193058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67139" y="3153009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49805" y="3213296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08104" y="31478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8656" y="31885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3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4" grpId="0"/>
      <p:bldP spid="27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0" y="0"/>
            <a:ext cx="1143000" cy="51435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087002" y="2140527"/>
            <a:ext cx="888207" cy="457200"/>
            <a:chOff x="720" y="2352"/>
            <a:chExt cx="746" cy="384"/>
          </a:xfrm>
        </p:grpSpPr>
        <p:sp>
          <p:nvSpPr>
            <p:cNvPr id="1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20" y="2352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226" y="235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10</a:t>
              </a:r>
              <a:endPara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3007339" y="2170185"/>
            <a:ext cx="813197" cy="457200"/>
            <a:chOff x="720" y="3120"/>
            <a:chExt cx="683" cy="384"/>
          </a:xfrm>
        </p:grpSpPr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20" y="3120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163" y="314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15</a:t>
              </a:r>
              <a:endPara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4865053" y="2151024"/>
            <a:ext cx="787004" cy="466726"/>
            <a:chOff x="720" y="3688"/>
            <a:chExt cx="661" cy="392"/>
          </a:xfrm>
        </p:grpSpPr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20" y="3696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1141" y="368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15</a:t>
              </a:r>
              <a:endPara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831274" y="407356"/>
            <a:ext cx="8026976" cy="1135695"/>
          </a:xfrm>
          <a:prstGeom prst="cloudCallout">
            <a:avLst/>
          </a:prstGeom>
          <a:gradFill rotWithShape="1">
            <a:gsLst>
              <a:gs pos="0">
                <a:schemeClr val="bg1"/>
              </a:gs>
              <a:gs pos="100000">
                <a:srgbClr val="99FF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sz="2400" b="1" i="1" dirty="0">
                <a:solidFill>
                  <a:srgbClr val="C00000"/>
                </a:solidFill>
                <a:latin typeface="+mj-lt"/>
              </a:rPr>
              <a:t>Phân số     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 phân số nào dưới đây?</a:t>
            </a:r>
            <a:endParaRPr lang="en-US" altLang="en-US" sz="2400" b="1" i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4722423" y="2104698"/>
            <a:ext cx="628650" cy="62865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22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35291" y="4693227"/>
            <a:ext cx="40005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6844148" y="2147560"/>
            <a:ext cx="809626" cy="500063"/>
            <a:chOff x="720" y="2316"/>
            <a:chExt cx="680" cy="420"/>
          </a:xfrm>
        </p:grpSpPr>
        <p:sp>
          <p:nvSpPr>
            <p:cNvPr id="2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20" y="2352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D.</a:t>
              </a:r>
              <a:endPara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226" y="2316"/>
              <a:ext cx="1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20</a:t>
              </a:r>
              <a:endPara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1632309" y="2582141"/>
            <a:ext cx="482241" cy="51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49395" y="26177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27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4949" y="264762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18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90446" y="2627385"/>
            <a:ext cx="5153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44137" y="2582141"/>
            <a:ext cx="445957" cy="51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27390" y="2597727"/>
            <a:ext cx="44559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17137" y="25977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27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7390" y="25821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27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160569" y="523009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5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138399" y="923059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57250" y="904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9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5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4" grpId="0"/>
      <p:bldP spid="27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0" y="0"/>
            <a:ext cx="1143000" cy="51435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087002" y="2140527"/>
            <a:ext cx="888207" cy="457200"/>
            <a:chOff x="720" y="2352"/>
            <a:chExt cx="746" cy="384"/>
          </a:xfrm>
        </p:grpSpPr>
        <p:sp>
          <p:nvSpPr>
            <p:cNvPr id="1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20" y="2352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vi-VN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226" y="235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9</a:t>
              </a:r>
              <a:endPara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3007339" y="2170185"/>
            <a:ext cx="813197" cy="457200"/>
            <a:chOff x="720" y="3120"/>
            <a:chExt cx="683" cy="384"/>
          </a:xfrm>
        </p:grpSpPr>
        <p:sp>
          <p:nvSpPr>
            <p:cNvPr id="1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20" y="3120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163" y="3148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9</a:t>
              </a:r>
              <a:endPara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4865053" y="2151024"/>
            <a:ext cx="787004" cy="466726"/>
            <a:chOff x="720" y="3688"/>
            <a:chExt cx="661" cy="392"/>
          </a:xfrm>
        </p:grpSpPr>
        <p:sp>
          <p:nvSpPr>
            <p:cNvPr id="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20" y="3696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2700" b="1" kern="1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1141" y="3688"/>
              <a:ext cx="2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+mj-lt"/>
                </a:rPr>
                <a:t>8</a:t>
              </a:r>
              <a:endPara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848607" y="526145"/>
            <a:ext cx="8187889" cy="918863"/>
          </a:xfrm>
          <a:prstGeom prst="roundRect">
            <a:avLst/>
          </a:prstGeom>
          <a:gradFill rotWithShape="1">
            <a:gsLst>
              <a:gs pos="0">
                <a:schemeClr val="bg1"/>
              </a:gs>
              <a:gs pos="100000">
                <a:srgbClr val="99FF3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sz="2400" b="1" i="1" dirty="0">
                <a:solidFill>
                  <a:srgbClr val="C00000"/>
                </a:solidFill>
                <a:latin typeface="+mj-lt"/>
              </a:rPr>
              <a:t>Trong các phân số       ;       ;       ;        phân số nào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hơn 1?</a:t>
            </a:r>
            <a:r>
              <a:rPr lang="vi-VN" altLang="en-US" sz="2400" b="1" i="1" dirty="0">
                <a:solidFill>
                  <a:srgbClr val="C00000"/>
                </a:solidFill>
                <a:latin typeface="+mj-lt"/>
              </a:rPr>
              <a:t>    </a:t>
            </a:r>
            <a:endParaRPr lang="en-US" altLang="en-US" sz="1800" b="1" i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C00000"/>
                </a:solidFill>
              </a:rPr>
              <a:t> 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6707998" y="2116717"/>
            <a:ext cx="628650" cy="62865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2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35291" y="4693227"/>
            <a:ext cx="40005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6844148" y="2190423"/>
            <a:ext cx="751285" cy="464344"/>
            <a:chOff x="720" y="2352"/>
            <a:chExt cx="631" cy="390"/>
          </a:xfrm>
        </p:grpSpPr>
        <p:sp>
          <p:nvSpPr>
            <p:cNvPr id="2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20" y="2352"/>
              <a:ext cx="336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700" b="1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66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+mj-lt"/>
                </a:rPr>
                <a:t>D.</a:t>
              </a:r>
              <a:endPara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177" y="2406"/>
              <a:ext cx="17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400" b="1" dirty="0">
                  <a:solidFill>
                    <a:srgbClr val="C00000"/>
                  </a:solidFill>
                  <a:latin typeface="+mj-lt"/>
                </a:rPr>
                <a:t>8</a:t>
              </a:r>
              <a:endParaRPr lang="en-US" altLang="en-US" sz="2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632309" y="2587336"/>
            <a:ext cx="3429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70149" y="25991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8148" y="26177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9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90445" y="2627385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44137" y="2587336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26803" y="2647623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85102" y="25821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45654" y="26228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9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486792" y="506408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9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460812" y="86894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438642" y="874585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00009" y="914318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79490" y="897299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66251" y="927065"/>
            <a:ext cx="3300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4123830" y="51435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9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108206" y="877616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9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4745961" y="876333"/>
            <a:ext cx="239579" cy="4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4716783" y="514052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5400869" y="92619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9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5391146" y="52614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+mj-lt"/>
              </a:rPr>
              <a:t>8</a:t>
            </a:r>
            <a:endParaRPr lang="en-US" alt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11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4" grpId="0"/>
      <p:bldP spid="27" grpId="0"/>
      <p:bldP spid="3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BE315D-21F2-4E2E-B804-67D7D9425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-34250"/>
            <a:ext cx="9009509" cy="5075357"/>
          </a:xfrm>
          <a:prstGeom prst="rect">
            <a:avLst/>
          </a:prstGeom>
        </p:spPr>
      </p:pic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03411" y="-122257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02B72A-6101-4F66-9733-1EB3F81D85A7}"/>
              </a:ext>
            </a:extLst>
          </p:cNvPr>
          <p:cNvSpPr/>
          <p:nvPr/>
        </p:nvSpPr>
        <p:spPr>
          <a:xfrm>
            <a:off x="3003332" y="523840"/>
            <a:ext cx="2530365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D14AE-6D94-49E3-95E2-9BE93ED307BC}"/>
              </a:ext>
            </a:extLst>
          </p:cNvPr>
          <p:cNvSpPr txBox="1"/>
          <p:nvPr/>
        </p:nvSpPr>
        <p:spPr>
          <a:xfrm>
            <a:off x="1136626" y="1614380"/>
            <a:ext cx="6951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vào vở.</a:t>
            </a:r>
          </a:p>
          <a:p>
            <a:pPr marL="214313" indent="-214313">
              <a:buFontTx/>
              <a:buChar char="-"/>
            </a:pP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Luyện tập chung ( </a:t>
            </a:r>
            <a:r>
              <a:rPr lang="vi-VN" sz="2700">
                <a:latin typeface="Times New Roman" panose="02020603050405020304" pitchFamily="18" charset="0"/>
                <a:cs typeface="Times New Roman" panose="02020603050405020304" pitchFamily="18" charset="0"/>
              </a:rPr>
              <a:t>trang 12</a:t>
            </a:r>
            <a:r>
              <a:rPr 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7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212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1976-FB7C-44F7-9A0B-1A3EB14C1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-34250"/>
            <a:ext cx="9009509" cy="5075357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B1F27B28-A24A-42F8-A60B-A8BD0A716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491630"/>
            <a:ext cx="42221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  <a:endParaRPr lang="en-US" altLang="en-US" sz="4400" b="1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59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448365"/>
            <a:ext cx="12954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phân số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5249" y="580994"/>
            <a:ext cx="6804248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sánh hai phân số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mẫu số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Phân số nào có tử số bé hơn thì bé hơn</a:t>
            </a:r>
          </a:p>
          <a:p>
            <a:pPr marL="514350" indent="-51435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Phân số nào có tử số lớn hơn thì lớn hơn</a:t>
            </a:r>
          </a:p>
          <a:p>
            <a:pPr marL="514350" indent="-514350"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Nếu tử số bằng nhau thì hai phân số đó bằng nhau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4914" y="3105150"/>
            <a:ext cx="680424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so sánh hai phân số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mẫu số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có thể quy đồng mẫu số hai phân số đó, rồi so sánh các tử số của hai phân số mới</a:t>
            </a:r>
          </a:p>
        </p:txBody>
      </p:sp>
      <p:cxnSp>
        <p:nvCxnSpPr>
          <p:cNvPr id="7" name="Straight Arrow Connector 6"/>
          <p:cNvCxnSpPr>
            <a:cxnSpLocks/>
            <a:stCxn id="3" idx="3"/>
            <a:endCxn id="4" idx="1"/>
          </p:cNvCxnSpPr>
          <p:nvPr/>
        </p:nvCxnSpPr>
        <p:spPr>
          <a:xfrm flipV="1">
            <a:off x="1474912" y="1704379"/>
            <a:ext cx="420337" cy="8673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3"/>
            <a:endCxn id="5" idx="1"/>
          </p:cNvCxnSpPr>
          <p:nvPr/>
        </p:nvCxnSpPr>
        <p:spPr>
          <a:xfrm>
            <a:off x="1474912" y="2571750"/>
            <a:ext cx="480002" cy="12258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1DE9F0-278F-444B-8147-28E806AC92B5}"/>
              </a:ext>
            </a:extLst>
          </p:cNvPr>
          <p:cNvSpPr txBox="1"/>
          <p:nvPr/>
        </p:nvSpPr>
        <p:spPr>
          <a:xfrm>
            <a:off x="183311" y="6247"/>
            <a:ext cx="8316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cách so sánh hai phân số có cùng mẫu số?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643072-A19B-43FC-A523-55D82C467CD2}"/>
              </a:ext>
            </a:extLst>
          </p:cNvPr>
          <p:cNvSpPr txBox="1"/>
          <p:nvPr/>
        </p:nvSpPr>
        <p:spPr>
          <a:xfrm>
            <a:off x="165623" y="0"/>
            <a:ext cx="8316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hai phân số khác mẫu số ta làm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0" name="Rectangle 60"/>
          <p:cNvSpPr>
            <a:spLocks noChangeArrowheads="1"/>
          </p:cNvSpPr>
          <p:nvPr/>
        </p:nvSpPr>
        <p:spPr bwMode="auto">
          <a:xfrm>
            <a:off x="428596" y="1714494"/>
            <a:ext cx="8286808" cy="236942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291" tIns="35643" rIns="71291" bIns="35643"/>
          <a:lstStyle/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Cách 1</a:t>
            </a: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 Quy đồng mẫu số hai phân số rồi so sánh</a:t>
            </a:r>
          </a:p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Cách 2</a:t>
            </a: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 Rút gọn các phân số rồi so sánh</a:t>
            </a:r>
          </a:p>
          <a:p>
            <a:pPr marL="268288" indent="-268288" defTabSz="712788">
              <a:spcBef>
                <a:spcPct val="20000"/>
              </a:spcBef>
              <a:buFontTx/>
              <a:buChar char="•"/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Cách 3</a:t>
            </a:r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</a:rPr>
              <a:t>: So sánh với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8596" y="35717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latin typeface="Times New Roman" pitchFamily="18" charset="0"/>
              </a:rPr>
              <a:t>Nêu các cách so sánh hai phân số khác mẫu số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1000114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Có 3 cách để so sánh hai phân số khác mẫu số: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0" grpId="0" animBg="1"/>
      <p:bldP spid="52" grpId="0"/>
      <p:bldP spid="5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1976-FB7C-44F7-9A0B-1A3EB14C1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-34250"/>
            <a:ext cx="9009509" cy="5075357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9B8793B6-D3CC-4E11-ABE9-970F81672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533" y="1256933"/>
            <a:ext cx="649944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000" b="1">
                <a:solidFill>
                  <a:srgbClr val="FF0000"/>
                </a:solidFill>
                <a:latin typeface="Times New Roman" pitchFamily="18" charset="0"/>
              </a:rPr>
              <a:t>Tiết 1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vi-VN" altLang="en-US" sz="3000" b="1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LUYỆN TẬP CHUNG</a:t>
            </a:r>
          </a:p>
          <a:p>
            <a:pPr algn="ctr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(SGK L</a:t>
            </a:r>
            <a:r>
              <a:rPr lang="vi-VN" altLang="en-US" sz="3000" b="1">
                <a:solidFill>
                  <a:srgbClr val="FF0000"/>
                </a:solidFill>
                <a:latin typeface="Times New Roman" pitchFamily="18" charset="0"/>
              </a:rPr>
              <a:t>ớp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 4 – T</a:t>
            </a:r>
            <a:r>
              <a:rPr lang="vi-VN" altLang="en-US" sz="3000" b="1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</a:rPr>
              <a:t> 123)</a:t>
            </a:r>
            <a:endParaRPr lang="en-US" altLang="en-US" sz="3000" b="1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50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267744" y="340373"/>
            <a:ext cx="30893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5006" y="1128748"/>
            <a:ext cx="719140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về tính chất </a:t>
            </a:r>
            <a:r>
              <a:rPr lang="vi-VN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 của phân số, phân số 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 nhau, so sánh phân số</a:t>
            </a:r>
            <a:r>
              <a:rPr lang="vi-VN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tx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EEF7544-6605-45BE-8E7B-F62201E5384C}"/>
              </a:ext>
            </a:extLst>
          </p:cNvPr>
          <p:cNvSpPr txBox="1"/>
          <p:nvPr/>
        </p:nvSpPr>
        <p:spPr>
          <a:xfrm>
            <a:off x="1691680" y="2643758"/>
            <a:ext cx="6852347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vi-VN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vi-VN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sánh, xếp thứ tự phân số</a:t>
            </a:r>
            <a:endParaRPr lang="en-US" sz="2700" b="1" dirty="0">
              <a:solidFill>
                <a:schemeClr val="tx1"/>
              </a:solidFill>
              <a:latin typeface="+mj-lt"/>
              <a:cs typeface="UTM Deutsch Gothic" panose="0204060305050602020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EEF7544-6605-45BE-8E7B-F62201E5384C}"/>
              </a:ext>
            </a:extLst>
          </p:cNvPr>
          <p:cNvSpPr txBox="1"/>
          <p:nvPr/>
        </p:nvSpPr>
        <p:spPr>
          <a:xfrm>
            <a:off x="1907705" y="3528011"/>
            <a:ext cx="4464496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vi-VN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lang="en-US" sz="2700" b="1" dirty="0">
              <a:solidFill>
                <a:schemeClr val="tx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57158" y="428610"/>
            <a:ext cx="2608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Bài 1. &gt;, &lt;, =?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0259" name="Object 155"/>
          <p:cNvGraphicFramePr>
            <a:graphicFrameLocks noChangeAspect="1"/>
          </p:cNvGraphicFramePr>
          <p:nvPr/>
        </p:nvGraphicFramePr>
        <p:xfrm>
          <a:off x="642910" y="1142990"/>
          <a:ext cx="1768464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660240" imgH="393480" progId="Equation.DSMT4">
                  <p:embed/>
                </p:oleObj>
              </mc:Choice>
              <mc:Fallback>
                <p:oleObj name="Equation" r:id="rId3" imgW="660240" imgH="39348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142990"/>
                        <a:ext cx="1768464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55"/>
          <p:cNvGraphicFramePr>
            <a:graphicFrameLocks noChangeAspect="1"/>
          </p:cNvGraphicFramePr>
          <p:nvPr/>
        </p:nvGraphicFramePr>
        <p:xfrm>
          <a:off x="3609975" y="1071563"/>
          <a:ext cx="1836738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5" imgW="685800" imgH="393480" progId="Equation.DSMT4">
                  <p:embed/>
                </p:oleObj>
              </mc:Choice>
              <mc:Fallback>
                <p:oleObj name="Equation" r:id="rId5" imgW="6858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1071563"/>
                        <a:ext cx="1836738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55"/>
          <p:cNvGraphicFramePr>
            <a:graphicFrameLocks noChangeAspect="1"/>
          </p:cNvGraphicFramePr>
          <p:nvPr/>
        </p:nvGraphicFramePr>
        <p:xfrm>
          <a:off x="6616700" y="1000125"/>
          <a:ext cx="146208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000125"/>
                        <a:ext cx="1462088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5"/>
          <p:cNvGraphicFramePr>
            <a:graphicFrameLocks noChangeAspect="1"/>
          </p:cNvGraphicFramePr>
          <p:nvPr/>
        </p:nvGraphicFramePr>
        <p:xfrm>
          <a:off x="742950" y="2786063"/>
          <a:ext cx="1633538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786063"/>
                        <a:ext cx="1633538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5"/>
          <p:cNvGraphicFramePr>
            <a:graphicFrameLocks noChangeAspect="1"/>
          </p:cNvGraphicFramePr>
          <p:nvPr/>
        </p:nvGraphicFramePr>
        <p:xfrm>
          <a:off x="3643306" y="2714626"/>
          <a:ext cx="1836738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714626"/>
                        <a:ext cx="1836738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55"/>
          <p:cNvGraphicFramePr>
            <a:graphicFrameLocks noChangeAspect="1"/>
          </p:cNvGraphicFramePr>
          <p:nvPr/>
        </p:nvGraphicFramePr>
        <p:xfrm>
          <a:off x="6650031" y="2643188"/>
          <a:ext cx="146208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3" imgW="545760" imgH="393480" progId="Equation.DSMT4">
                  <p:embed/>
                </p:oleObj>
              </mc:Choice>
              <mc:Fallback>
                <p:oleObj name="Equation" r:id="rId13" imgW="54576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1" y="2643188"/>
                        <a:ext cx="1462088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1194931" y="1428742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23902" y="1428742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93125" y="1357304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18297" y="3091299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44684" y="3030252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900879" y="2945825"/>
            <a:ext cx="64294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&lt;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55526"/>
            <a:ext cx="8643998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sánh hai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sẽ so sánh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số nào có tử số bé hơn thì bé hơn</a:t>
            </a:r>
          </a:p>
          <a:p>
            <a:pPr marL="514350" indent="-514350" algn="just">
              <a:buFontTx/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sánh hai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tử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sẽ so sánh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số nào có tử số bé hơn thì bé hơn.</a:t>
            </a:r>
          </a:p>
          <a:p>
            <a:pPr marL="514350" indent="-514350" algn="just">
              <a:buFontTx/>
              <a:buAutoNum type="arabicPeriod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sánh phân số với 1, ta sẽ so sánh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buFontTx/>
              <a:buChar char="-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PS&gt; 1</a:t>
            </a:r>
          </a:p>
          <a:p>
            <a:pPr marL="514350" indent="-514350" algn="just">
              <a:buFontTx/>
              <a:buChar char="-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PS&lt; 1</a:t>
            </a:r>
          </a:p>
          <a:p>
            <a:pPr marL="514350" indent="-514350" algn="just">
              <a:buFontTx/>
              <a:buChar char="-"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PS= 1</a:t>
            </a:r>
          </a:p>
          <a:p>
            <a:pPr marL="514350" indent="-514350" algn="just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Khi so sánh hai phân số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mẫu số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có thể quy đồng hoặc rút gọn mẫu số hai phân số đó, rồi so sánh các tử số của hai phân số mới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14E1-EE59-4764-9920-451E2C26936A}"/>
              </a:ext>
            </a:extLst>
          </p:cNvPr>
          <p:cNvSpPr txBox="1"/>
          <p:nvPr/>
        </p:nvSpPr>
        <p:spPr>
          <a:xfrm>
            <a:off x="1403648" y="9386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Bài 1 ôn lại các kiến thức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57158" y="357172"/>
            <a:ext cx="657898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Với hai số tự nhiên 3 và 5, hãy viết:</a:t>
            </a:r>
          </a:p>
          <a:p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 bé hơn 1:</a:t>
            </a:r>
          </a:p>
          <a:p>
            <a:pPr marL="514350" indent="-514350">
              <a:buAutoNum type="alphaLcParenR"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lphaLcParenR"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lphaLcParenR"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 lớn hơn 1:</a:t>
            </a:r>
          </a:p>
          <a:p>
            <a:pPr marL="514350" indent="-514350">
              <a:buAutoNum type="alphaLcParenR"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59" name="Object 155"/>
          <p:cNvGraphicFramePr>
            <a:graphicFrameLocks noChangeAspect="1"/>
          </p:cNvGraphicFramePr>
          <p:nvPr/>
        </p:nvGraphicFramePr>
        <p:xfrm>
          <a:off x="3786182" y="1071552"/>
          <a:ext cx="3746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3" imgW="139680" imgH="393480" progId="Equation.DSMT4">
                  <p:embed/>
                </p:oleObj>
              </mc:Choice>
              <mc:Fallback>
                <p:oleObj name="Equation" r:id="rId3" imgW="139680" imgH="39348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071552"/>
                        <a:ext cx="37465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5"/>
          <p:cNvGraphicFramePr>
            <a:graphicFrameLocks noChangeAspect="1"/>
          </p:cNvGraphicFramePr>
          <p:nvPr/>
        </p:nvGraphicFramePr>
        <p:xfrm>
          <a:off x="3857620" y="2285998"/>
          <a:ext cx="3746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2285998"/>
                        <a:ext cx="37465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14723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893</Words>
  <Application>Microsoft Office PowerPoint</Application>
  <PresentationFormat>On-screen Show (16:9)</PresentationFormat>
  <Paragraphs>126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Cambria Math</vt:lpstr>
      <vt:lpstr>Palatino Linotype</vt:lpstr>
      <vt:lpstr>Times New Roman</vt:lpstr>
      <vt:lpstr>UTM Deutsch Gothic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SungVjp</dc:creator>
  <cp:lastModifiedBy>Lâm Thị Huyền</cp:lastModifiedBy>
  <cp:revision>285</cp:revision>
  <dcterms:created xsi:type="dcterms:W3CDTF">2009-11-07T11:58:40Z</dcterms:created>
  <dcterms:modified xsi:type="dcterms:W3CDTF">2022-02-19T02:46:48Z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