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</p:sldMasterIdLst>
  <p:notesMasterIdLst>
    <p:notesMasterId r:id="rId26"/>
  </p:notesMasterIdLst>
  <p:sldIdLst>
    <p:sldId id="271" r:id="rId3"/>
    <p:sldId id="275" r:id="rId4"/>
    <p:sldId id="257" r:id="rId5"/>
    <p:sldId id="277" r:id="rId6"/>
    <p:sldId id="278" r:id="rId7"/>
    <p:sldId id="265" r:id="rId8"/>
    <p:sldId id="279" r:id="rId9"/>
    <p:sldId id="280" r:id="rId10"/>
    <p:sldId id="281" r:id="rId11"/>
    <p:sldId id="282" r:id="rId12"/>
    <p:sldId id="267" r:id="rId13"/>
    <p:sldId id="259" r:id="rId14"/>
    <p:sldId id="289" r:id="rId15"/>
    <p:sldId id="261" r:id="rId16"/>
    <p:sldId id="290" r:id="rId17"/>
    <p:sldId id="284" r:id="rId18"/>
    <p:sldId id="262" r:id="rId19"/>
    <p:sldId id="288" r:id="rId20"/>
    <p:sldId id="286" r:id="rId21"/>
    <p:sldId id="287" r:id="rId22"/>
    <p:sldId id="285" r:id="rId23"/>
    <p:sldId id="269" r:id="rId24"/>
    <p:sldId id="27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7829" custLinFactNeighborY="12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28642" custLinFactNeighborY="-180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CE21BF3B-9363-4CDF-BE20-15D522D6B1AD}" type="presOf" srcId="{9B3653D9-CB4F-4D19-BD7A-77902A94D6B9}" destId="{7A289A2F-41D2-4310-A18C-8347F89AA6B9}" srcOrd="0" destOrd="0" presId="urn:microsoft.com/office/officeart/2008/layout/VerticalCurvedList"/>
    <dgm:cxn modelId="{F08A7F7F-26D2-44F0-8E4A-94C528BE80C6}" type="presOf" srcId="{C9CE7A57-E5A3-450C-8737-C72D44C4E0F3}" destId="{D0EDBA11-CE96-4FCC-BFE8-4DE9D160E032}" srcOrd="0" destOrd="0" presId="urn:microsoft.com/office/officeart/2008/layout/VerticalCurvedList"/>
    <dgm:cxn modelId="{7E7F7239-A5DE-434F-AE08-2D98C7270DD0}" type="presOf" srcId="{2539990F-C84A-42AC-88CF-45ED9AC1F08B}" destId="{DB69836F-FE00-4372-B69A-DF0D28029991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F346D4DC-650E-4A9C-BCA9-1B043180A5AF}" type="presOf" srcId="{5BE2D0CB-5BBD-4A03-A3CB-F48B34989FA3}" destId="{3059196D-AF0C-4463-A93E-812664631BA3}" srcOrd="0" destOrd="0" presId="urn:microsoft.com/office/officeart/2008/layout/VerticalCurvedList"/>
    <dgm:cxn modelId="{4469B500-2716-4A49-9C88-30226EBA4D92}" type="presOf" srcId="{5DD8EB11-5406-4D7D-A4B3-982550787B16}" destId="{16095D2C-57B4-48CA-953C-267BD9DD484B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71ECF10B-6967-4D63-B63B-A0328346FA2D}" type="presParOf" srcId="{3059196D-AF0C-4463-A93E-812664631BA3}" destId="{558D9870-05E2-484E-9241-818D42D9FADA}" srcOrd="0" destOrd="0" presId="urn:microsoft.com/office/officeart/2008/layout/VerticalCurvedList"/>
    <dgm:cxn modelId="{3D98826D-C247-4E21-B756-AAB62EDE9A84}" type="presParOf" srcId="{558D9870-05E2-484E-9241-818D42D9FADA}" destId="{39FD721C-A262-4C4E-B494-AC1732E6F3A0}" srcOrd="0" destOrd="0" presId="urn:microsoft.com/office/officeart/2008/layout/VerticalCurvedList"/>
    <dgm:cxn modelId="{85E350BE-43EB-415D-8144-D87B12CEC1D5}" type="presParOf" srcId="{39FD721C-A262-4C4E-B494-AC1732E6F3A0}" destId="{849B6A22-FC21-4DC5-A1AF-CBADFA6E7F70}" srcOrd="0" destOrd="0" presId="urn:microsoft.com/office/officeart/2008/layout/VerticalCurvedList"/>
    <dgm:cxn modelId="{EC845DD2-FBB9-498E-BA5F-7212C6E192A7}" type="presParOf" srcId="{39FD721C-A262-4C4E-B494-AC1732E6F3A0}" destId="{D0EDBA11-CE96-4FCC-BFE8-4DE9D160E032}" srcOrd="1" destOrd="0" presId="urn:microsoft.com/office/officeart/2008/layout/VerticalCurvedList"/>
    <dgm:cxn modelId="{44DE4481-E62F-42F6-BD6D-3BDE19754ED6}" type="presParOf" srcId="{39FD721C-A262-4C4E-B494-AC1732E6F3A0}" destId="{AF90F929-E81A-499C-8856-3125BD5771DB}" srcOrd="2" destOrd="0" presId="urn:microsoft.com/office/officeart/2008/layout/VerticalCurvedList"/>
    <dgm:cxn modelId="{92230E77-99FE-4530-B62E-C294BC7CC3AA}" type="presParOf" srcId="{39FD721C-A262-4C4E-B494-AC1732E6F3A0}" destId="{AC2B4F2C-FF8C-404D-92B0-C7C0A29210D1}" srcOrd="3" destOrd="0" presId="urn:microsoft.com/office/officeart/2008/layout/VerticalCurvedList"/>
    <dgm:cxn modelId="{99834297-A04C-476B-9D46-D54193E6B6E7}" type="presParOf" srcId="{558D9870-05E2-484E-9241-818D42D9FADA}" destId="{16095D2C-57B4-48CA-953C-267BD9DD484B}" srcOrd="1" destOrd="0" presId="urn:microsoft.com/office/officeart/2008/layout/VerticalCurvedList"/>
    <dgm:cxn modelId="{3FC7E9BE-60DE-45BA-819C-04DF757F2F53}" type="presParOf" srcId="{558D9870-05E2-484E-9241-818D42D9FADA}" destId="{57F98E08-EB63-4773-8250-9B6C8F0D79DB}" srcOrd="2" destOrd="0" presId="urn:microsoft.com/office/officeart/2008/layout/VerticalCurvedList"/>
    <dgm:cxn modelId="{565A33A7-3D8E-4DB7-B818-500315BE5480}" type="presParOf" srcId="{57F98E08-EB63-4773-8250-9B6C8F0D79DB}" destId="{73F439AE-4020-45C5-B27A-2DB6095092F8}" srcOrd="0" destOrd="0" presId="urn:microsoft.com/office/officeart/2008/layout/VerticalCurvedList"/>
    <dgm:cxn modelId="{73FC16DC-C22D-4442-B198-FD9E370C8D74}" type="presParOf" srcId="{558D9870-05E2-484E-9241-818D42D9FADA}" destId="{DB69836F-FE00-4372-B69A-DF0D28029991}" srcOrd="3" destOrd="0" presId="urn:microsoft.com/office/officeart/2008/layout/VerticalCurvedList"/>
    <dgm:cxn modelId="{B4DBADB5-A4B2-4EBC-ACEF-BDCD0FC4A136}" type="presParOf" srcId="{558D9870-05E2-484E-9241-818D42D9FADA}" destId="{A23500C6-60B1-485B-9CAE-0E2BED65C988}" srcOrd="4" destOrd="0" presId="urn:microsoft.com/office/officeart/2008/layout/VerticalCurvedList"/>
    <dgm:cxn modelId="{5F64E416-4DEF-439D-ACC6-0389862BF21D}" type="presParOf" srcId="{A23500C6-60B1-485B-9CAE-0E2BED65C988}" destId="{425517B2-2BDC-437A-9C2F-A102F25D4FDA}" srcOrd="0" destOrd="0" presId="urn:microsoft.com/office/officeart/2008/layout/VerticalCurvedList"/>
    <dgm:cxn modelId="{3ABEC8A6-2B77-45B0-A6ED-185A1A4B585E}" type="presParOf" srcId="{558D9870-05E2-484E-9241-818D42D9FADA}" destId="{7A289A2F-41D2-4310-A18C-8347F89AA6B9}" srcOrd="5" destOrd="0" presId="urn:microsoft.com/office/officeart/2008/layout/VerticalCurvedList"/>
    <dgm:cxn modelId="{61931CC4-92F7-402B-B8CE-A25C55602D61}" type="presParOf" srcId="{558D9870-05E2-484E-9241-818D42D9FADA}" destId="{9E66E6D6-CB41-453D-81E8-440C0CD6FAC5}" srcOrd="6" destOrd="0" presId="urn:microsoft.com/office/officeart/2008/layout/VerticalCurvedList"/>
    <dgm:cxn modelId="{F8C72173-DA78-4F5F-84A9-34CD1BF2629D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34350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831857" y="676028"/>
          <a:ext cx="9374835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857" y="676028"/>
        <a:ext cx="9374835" cy="1090246"/>
      </dsp:txXfrm>
    </dsp:sp>
    <dsp:sp modelId="{73F439AE-4020-45C5-B27A-2DB6095092F8}">
      <dsp:nvSpPr>
        <dsp:cNvPr id="0" name=""/>
        <dsp:cNvSpPr/>
      </dsp:nvSpPr>
      <dsp:spPr>
        <a:xfrm>
          <a:off x="0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835917" y="2129370"/>
          <a:ext cx="9255877" cy="1090246"/>
        </a:xfrm>
        <a:prstGeom prst="rect">
          <a:avLst/>
        </a:prstGeom>
        <a:gradFill rotWithShape="1">
          <a:gsLst>
            <a:gs pos="0">
              <a:schemeClr val="accent5">
                <a:tint val="68000"/>
                <a:alpha val="90000"/>
                <a:lumMod val="100000"/>
              </a:schemeClr>
            </a:gs>
            <a:gs pos="100000">
              <a:schemeClr val="accent5">
                <a:tint val="90000"/>
                <a:lumMod val="95000"/>
              </a:schemeClr>
            </a:gs>
          </a:gsLst>
          <a:lin ang="5400000" scaled="1"/>
        </a:gradFill>
        <a:ln w="12700" cap="rnd" cmpd="sng" algn="ctr">
          <a:solidFill>
            <a:schemeClr val="accent5">
              <a:lumMod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5917" y="2129370"/>
        <a:ext cx="9255877" cy="1090246"/>
      </dsp:txXfrm>
    </dsp:sp>
    <dsp:sp modelId="{425517B2-2BDC-437A-9C2F-A102F25D4FDA}">
      <dsp:nvSpPr>
        <dsp:cNvPr id="0" name=""/>
        <dsp:cNvSpPr/>
      </dsp:nvSpPr>
      <dsp:spPr>
        <a:xfrm>
          <a:off x="8798" y="179802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428816" y="3764739"/>
          <a:ext cx="9664423" cy="1090246"/>
        </a:xfrm>
        <a:prstGeom prst="rect">
          <a:avLst/>
        </a:prstGeom>
        <a:gradFill rotWithShape="1">
          <a:gsLst>
            <a:gs pos="0">
              <a:schemeClr val="accent6">
                <a:tint val="68000"/>
                <a:alpha val="90000"/>
                <a:lumMod val="100000"/>
              </a:schemeClr>
            </a:gs>
            <a:gs pos="100000">
              <a:schemeClr val="accent6">
                <a:tint val="90000"/>
                <a:lumMod val="95000"/>
              </a:schemeClr>
            </a:gs>
          </a:gsLst>
          <a:lin ang="5400000" scaled="1"/>
        </a:gradFill>
        <a:ln w="12700" cap="rnd" cmpd="sng" algn="ctr">
          <a:solidFill>
            <a:schemeClr val="accent6">
              <a:lumMod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816" y="3764739"/>
        <a:ext cx="9664423" cy="1090246"/>
      </dsp:txXfrm>
    </dsp:sp>
    <dsp:sp modelId="{EF00C9D1-86B1-44BB-AAE8-BD1D1EE09133}">
      <dsp:nvSpPr>
        <dsp:cNvPr id="0" name=""/>
        <dsp:cNvSpPr/>
      </dsp:nvSpPr>
      <dsp:spPr>
        <a:xfrm>
          <a:off x="2829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6E1B7-88B0-4F04-BE6F-DB8FD94FBB20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DFE3A-E868-402D-BD06-7355B1F5B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8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vi-VN" altLang="en-US">
                <a:latin typeface="Arial" panose="020B0604020202020204" pitchFamily="34" charset="0"/>
                <a:cs typeface="Arial" panose="020B0604020202020204" pitchFamily="34" charset="0"/>
              </a:rPr>
              <a:t>Gọi hs đọc 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01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9AD21CDF-E8A9-4F62-827B-5046FF575083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46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324DF8-5479-4129-BF2A-BEB8FCCB70DE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43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EECC8E-77B5-4379-953C-815D3565764A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BD217-EA6E-47CD-9214-03908285C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10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340676C-3BDF-4867-86E6-16E0159D2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7F58F80-6027-4516-A7FB-195920156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BF84F82-32A4-49B7-A11A-0BE4C3E62B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D538A-3CBE-4342-B02E-75760AB799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58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7E3EA26-073B-4E1D-861C-DC4477D4F1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AC5F1E9-4263-4D22-837A-99FD40371C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53E0E8E-243F-4E94-8B91-319EE5058C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FDD36-A618-465D-980D-B16F342600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013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D2F4473-9DD1-4547-9526-51749464E6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B84F108-C6E1-47F8-815B-190F0FC58E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C31AEC7-47AF-4C9F-85FA-69A9F65B94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32EE87-30A3-4086-9328-1AA6BCCC82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855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33FDEEB-8690-4B14-B86D-278BA49531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DDD7987-B376-49A3-96CC-84A54EE767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61AAE8-0538-4802-BD2D-B8B37B727E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EB4EB-EBC8-4495-90C0-9E05A62389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715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C77756F-4CFA-4427-9376-04F461432C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30C55C0-E4BE-42D6-945F-F03668D915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01630D9-289E-4B3A-AC68-C03D93B466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E43F4A-515A-4415-A8F2-B883CC10C9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636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402B717-95B9-40EB-BB86-2387DC9E5A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95CA04D-54EC-4A1E-90C2-888EBF9614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2B8EAAD-3966-4297-A6FD-6EDF7D38EC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9A977-DC8C-4E2D-A066-9B1DB2F92E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133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FCA120A8-E6DB-4E5D-B881-B607BD1F49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CCE446A3-E73B-4859-8362-F7585E9F3E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287E6C1-B888-421F-BB32-F62CCCA081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078B98-C3A2-49BF-8CCC-C98E61BB9B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42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C676E28-5845-4179-888B-8EC9B1F207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04C675-E1DB-4E23-BFAE-63682E25ED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FD31729-5B4D-43A0-A6B5-5489FE3D03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449A1-68F6-42D7-8143-291F21191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916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405BFCB-A8B8-4AD2-8B8D-46889CF081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02B76F9-092C-476E-81AC-0E9A4BF607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A04523E-33AC-4035-8EA7-46788655E2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11CD53-0E2B-4E67-AC23-58A6B363C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380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8D995DD-1BCD-4B5F-AE6B-3D55438BE9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46F9D33-F3B5-446A-BD31-B63A45BA1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DD764F1-07AF-465F-953D-A2BD443D70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6957A-9D54-4743-994D-496926B2AE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934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2B014A8-1B7E-44FF-B621-FA6A5F3667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26320F3-3BCE-4102-A526-91B0123011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0FFEF4C-0065-4EA3-B769-2D465F4262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C940A-911B-458D-A2E4-E31B2B2696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56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D3D66C8-6C41-4D68-96E4-72438F5E51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1738856-3020-45DA-9422-4AC9FC3FCA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31E681C-6D72-428D-83E8-FE03336BC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0D208-22EA-40F1-84DB-1BA99D8492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38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36A4B57A-CFA5-4AA7-A795-75710E7A46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520F16F9-9B18-4B48-91BC-F39095BA64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xmlns="" id="{462B780D-A17D-416D-9831-D2FFB88D869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xmlns="" id="{10AC0D9D-F73A-4BC8-BD68-0285E180BD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xmlns="" id="{9D21D0FD-E3D2-4FDE-8D10-55A56034FE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80B0AD4-019C-45E6-A353-186DD542CF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27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50.png"/><Relationship Id="rId3" Type="http://schemas.openxmlformats.org/officeDocument/2006/relationships/image" Target="../media/image50.png"/><Relationship Id="rId7" Type="http://schemas.openxmlformats.org/officeDocument/2006/relationships/image" Target="../media/image90.png"/><Relationship Id="rId12" Type="http://schemas.openxmlformats.org/officeDocument/2006/relationships/image" Target="../media/image1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130.png"/><Relationship Id="rId5" Type="http://schemas.openxmlformats.org/officeDocument/2006/relationships/image" Target="../media/image70.png"/><Relationship Id="rId10" Type="http://schemas.openxmlformats.org/officeDocument/2006/relationships/image" Target="../media/image12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0.png"/><Relationship Id="rId5" Type="http://schemas.openxmlformats.org/officeDocument/2006/relationships/diagramData" Target="../diagrams/data1.xml"/><Relationship Id="rId10" Type="http://schemas.openxmlformats.org/officeDocument/2006/relationships/image" Target="../media/image9.jpeg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6D5E53-4DA9-4671-9C39-6BD20806C05B}"/>
              </a:ext>
            </a:extLst>
          </p:cNvPr>
          <p:cNvSpPr/>
          <p:nvPr/>
        </p:nvSpPr>
        <p:spPr>
          <a:xfrm>
            <a:off x="4908729" y="2419850"/>
            <a:ext cx="37623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4400" b="1" i="0" u="none" strike="noStrike" kern="1200" cap="none" spc="0" normalizeH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ĐỘNG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717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6478" y="94430"/>
            <a:ext cx="10907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b) Cách rút gọn phân số.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923432" y="473608"/>
            <a:ext cx="1144588" cy="1316038"/>
            <a:chOff x="3820" y="1441"/>
            <a:chExt cx="721" cy="829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53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6075646" y="1165556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231046" y="3760944"/>
            <a:ext cx="1144588" cy="1316038"/>
            <a:chOff x="3820" y="1441"/>
            <a:chExt cx="721" cy="829"/>
          </a:xfrm>
        </p:grpSpPr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53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5489863" y="4430851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84516" y="1538577"/>
            <a:ext cx="82247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Ta thấy: 6 và 8 đều chia hết cho 2, nên:</a:t>
            </a:r>
          </a:p>
        </p:txBody>
      </p:sp>
      <p:sp>
        <p:nvSpPr>
          <p:cNvPr id="28" name="Text Box 77"/>
          <p:cNvSpPr txBox="1">
            <a:spLocks noChangeArrowheads="1"/>
          </p:cNvSpPr>
          <p:nvPr/>
        </p:nvSpPr>
        <p:spPr bwMode="auto">
          <a:xfrm>
            <a:off x="483658" y="3394313"/>
            <a:ext cx="1115567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 và 4 không cùng chia hết cho một số tự nhiên nào lớn hơn 1, nên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không thể rút gọn được nữa. Ta nói rằng: phân số       là phân số tối giản và phân số       đã được rút gọn thành phân số tối giản </a:t>
            </a:r>
          </a:p>
        </p:txBody>
      </p: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837021" y="2014770"/>
            <a:ext cx="822392" cy="1387476"/>
            <a:chOff x="3739" y="1662"/>
            <a:chExt cx="575" cy="874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739" y="1662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6</a:t>
              </a: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779" y="1857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8</a:t>
              </a: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935792" y="2688055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645458" y="2349571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2086595" y="2080143"/>
            <a:ext cx="1651000" cy="1276350"/>
            <a:chOff x="624" y="1154"/>
            <a:chExt cx="1040" cy="804"/>
          </a:xfrm>
        </p:grpSpPr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624" y="1154"/>
              <a:ext cx="104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 : 2</a:t>
              </a: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624" y="1551"/>
              <a:ext cx="92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 : 2</a:t>
              </a:r>
            </a:p>
          </p:txBody>
        </p:sp>
        <p:sp>
          <p:nvSpPr>
            <p:cNvPr id="38" name="Line 98"/>
            <p:cNvSpPr>
              <a:spLocks noChangeShapeType="1"/>
            </p:cNvSpPr>
            <p:nvPr/>
          </p:nvSpPr>
          <p:spPr bwMode="auto">
            <a:xfrm flipH="1" flipV="1">
              <a:off x="656" y="1581"/>
              <a:ext cx="736" cy="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3312014" y="2385161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6" name="Group 86"/>
          <p:cNvGrpSpPr>
            <a:grpSpLocks/>
          </p:cNvGrpSpPr>
          <p:nvPr/>
        </p:nvGrpSpPr>
        <p:grpSpPr bwMode="auto">
          <a:xfrm>
            <a:off x="3812429" y="2049416"/>
            <a:ext cx="846706" cy="1349376"/>
            <a:chOff x="3722" y="1579"/>
            <a:chExt cx="592" cy="850"/>
          </a:xfrm>
        </p:grpSpPr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3739" y="1579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3722" y="1750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3867931" y="2776467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60539" y="771710"/>
            <a:ext cx="54713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Ví dụ 1: Rút gọn phân số </a:t>
            </a:r>
          </a:p>
        </p:txBody>
      </p:sp>
      <p:grpSp>
        <p:nvGrpSpPr>
          <p:cNvPr id="44" name="Group 86"/>
          <p:cNvGrpSpPr>
            <a:grpSpLocks/>
          </p:cNvGrpSpPr>
          <p:nvPr/>
        </p:nvGrpSpPr>
        <p:grpSpPr bwMode="auto">
          <a:xfrm>
            <a:off x="5970198" y="4449162"/>
            <a:ext cx="881032" cy="1103313"/>
            <a:chOff x="3725" y="1659"/>
            <a:chExt cx="616" cy="695"/>
          </a:xfrm>
        </p:grpSpPr>
        <p:sp>
          <p:nvSpPr>
            <p:cNvPr id="45" name="Text Box 4"/>
            <p:cNvSpPr txBox="1">
              <a:spLocks noChangeArrowheads="1"/>
            </p:cNvSpPr>
            <p:nvPr/>
          </p:nvSpPr>
          <p:spPr bwMode="auto">
            <a:xfrm>
              <a:off x="3766" y="1659"/>
              <a:ext cx="57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6" name="Text Box 4"/>
            <p:cNvSpPr txBox="1">
              <a:spLocks noChangeArrowheads="1"/>
            </p:cNvSpPr>
            <p:nvPr/>
          </p:nvSpPr>
          <p:spPr bwMode="auto">
            <a:xfrm>
              <a:off x="3725" y="1714"/>
              <a:ext cx="525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</a:p>
          </p:txBody>
        </p:sp>
      </p:grpSp>
      <p:cxnSp>
        <p:nvCxnSpPr>
          <p:cNvPr id="47" name="Straight Connector 46"/>
          <p:cNvCxnSpPr/>
          <p:nvPr/>
        </p:nvCxnSpPr>
        <p:spPr>
          <a:xfrm>
            <a:off x="6061498" y="4993512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86"/>
          <p:cNvGrpSpPr>
            <a:grpSpLocks/>
          </p:cNvGrpSpPr>
          <p:nvPr/>
        </p:nvGrpSpPr>
        <p:grpSpPr bwMode="auto">
          <a:xfrm>
            <a:off x="2137395" y="5124742"/>
            <a:ext cx="835264" cy="1201738"/>
            <a:chOff x="3739" y="1662"/>
            <a:chExt cx="584" cy="757"/>
          </a:xfrm>
        </p:grpSpPr>
        <p:sp>
          <p:nvSpPr>
            <p:cNvPr id="54" name="Text Box 4"/>
            <p:cNvSpPr txBox="1">
              <a:spLocks noChangeArrowheads="1"/>
            </p:cNvSpPr>
            <p:nvPr/>
          </p:nvSpPr>
          <p:spPr bwMode="auto">
            <a:xfrm>
              <a:off x="3739" y="1662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58" name="Text Box 4"/>
            <p:cNvSpPr txBox="1">
              <a:spLocks noChangeArrowheads="1"/>
            </p:cNvSpPr>
            <p:nvPr/>
          </p:nvSpPr>
          <p:spPr bwMode="auto">
            <a:xfrm>
              <a:off x="3798" y="1740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cxnSp>
        <p:nvCxnSpPr>
          <p:cNvPr id="59" name="Straight Connector 58"/>
          <p:cNvCxnSpPr/>
          <p:nvPr/>
        </p:nvCxnSpPr>
        <p:spPr>
          <a:xfrm>
            <a:off x="2281127" y="5701204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86"/>
          <p:cNvGrpSpPr>
            <a:grpSpLocks/>
          </p:cNvGrpSpPr>
          <p:nvPr/>
        </p:nvGrpSpPr>
        <p:grpSpPr bwMode="auto">
          <a:xfrm>
            <a:off x="10777687" y="5044893"/>
            <a:ext cx="861009" cy="1189038"/>
            <a:chOff x="3702" y="1787"/>
            <a:chExt cx="602" cy="749"/>
          </a:xfrm>
        </p:grpSpPr>
        <p:sp>
          <p:nvSpPr>
            <p:cNvPr id="61" name="Text Box 4"/>
            <p:cNvSpPr txBox="1">
              <a:spLocks noChangeArrowheads="1"/>
            </p:cNvSpPr>
            <p:nvPr/>
          </p:nvSpPr>
          <p:spPr bwMode="auto">
            <a:xfrm>
              <a:off x="3702" y="1787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62" name="Text Box 4"/>
            <p:cNvSpPr txBox="1">
              <a:spLocks noChangeArrowheads="1"/>
            </p:cNvSpPr>
            <p:nvPr/>
          </p:nvSpPr>
          <p:spPr bwMode="auto">
            <a:xfrm>
              <a:off x="3779" y="1857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cxnSp>
        <p:nvCxnSpPr>
          <p:cNvPr id="63" name="Straight Connector 62"/>
          <p:cNvCxnSpPr/>
          <p:nvPr/>
        </p:nvCxnSpPr>
        <p:spPr>
          <a:xfrm>
            <a:off x="11044692" y="5630670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89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/>
      <p:bldP spid="28" grpId="0"/>
      <p:bldP spid="34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528521" y="0"/>
            <a:ext cx="1144588" cy="1192213"/>
            <a:chOff x="3820" y="1441"/>
            <a:chExt cx="721" cy="751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54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5813255" y="633186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77"/>
          <p:cNvSpPr txBox="1">
            <a:spLocks noChangeArrowheads="1"/>
          </p:cNvSpPr>
          <p:nvPr/>
        </p:nvSpPr>
        <p:spPr bwMode="auto">
          <a:xfrm>
            <a:off x="235415" y="3992880"/>
            <a:ext cx="1115567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 và 3 không cùng chia hết cho một số tự nhiên nào </a:t>
            </a:r>
          </a:p>
          <a:p>
            <a:pPr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lớn hơn 1, nên      là phân số tối giản. Vậy: </a:t>
            </a:r>
          </a:p>
        </p:txBody>
      </p: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698029" y="1554026"/>
            <a:ext cx="991161" cy="1228726"/>
            <a:chOff x="3739" y="1662"/>
            <a:chExt cx="693" cy="774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739" y="1662"/>
              <a:ext cx="6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816" y="1757"/>
              <a:ext cx="616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54</a:t>
              </a: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902817" y="2214059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546223" y="1875574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1921098" y="1526634"/>
            <a:ext cx="1651000" cy="1214438"/>
            <a:chOff x="624" y="1154"/>
            <a:chExt cx="1040" cy="765"/>
          </a:xfrm>
        </p:grpSpPr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624" y="1154"/>
              <a:ext cx="104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18 : 2</a:t>
              </a: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624" y="1551"/>
              <a:ext cx="92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54 : 2</a:t>
              </a:r>
            </a:p>
          </p:txBody>
        </p:sp>
        <p:sp>
          <p:nvSpPr>
            <p:cNvPr id="38" name="Line 98"/>
            <p:cNvSpPr>
              <a:spLocks noChangeShapeType="1"/>
            </p:cNvSpPr>
            <p:nvPr/>
          </p:nvSpPr>
          <p:spPr bwMode="auto">
            <a:xfrm flipH="1" flipV="1">
              <a:off x="656" y="1581"/>
              <a:ext cx="736" cy="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3124908" y="1833283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6" name="Group 86"/>
          <p:cNvGrpSpPr>
            <a:grpSpLocks/>
          </p:cNvGrpSpPr>
          <p:nvPr/>
        </p:nvGrpSpPr>
        <p:grpSpPr bwMode="auto">
          <a:xfrm>
            <a:off x="3618621" y="1576108"/>
            <a:ext cx="919649" cy="1211263"/>
            <a:chOff x="3730" y="1521"/>
            <a:chExt cx="643" cy="763"/>
          </a:xfrm>
        </p:grpSpPr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</a:p>
          </p:txBody>
        </p:sp>
      </p:grpSp>
      <p:cxnSp>
        <p:nvCxnSpPr>
          <p:cNvPr id="43" name="Straight Connector 42"/>
          <p:cNvCxnSpPr/>
          <p:nvPr/>
        </p:nvCxnSpPr>
        <p:spPr>
          <a:xfrm flipV="1">
            <a:off x="3687213" y="2158285"/>
            <a:ext cx="483400" cy="174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59634" y="239195"/>
            <a:ext cx="6356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Ví dụ 2: Rút gọn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3307930" y="5320915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86"/>
          <p:cNvGrpSpPr>
            <a:grpSpLocks/>
          </p:cNvGrpSpPr>
          <p:nvPr/>
        </p:nvGrpSpPr>
        <p:grpSpPr bwMode="auto">
          <a:xfrm>
            <a:off x="7141189" y="2699463"/>
            <a:ext cx="922508" cy="1220788"/>
            <a:chOff x="3730" y="1521"/>
            <a:chExt cx="645" cy="769"/>
          </a:xfrm>
        </p:grpSpPr>
        <p:sp>
          <p:nvSpPr>
            <p:cNvPr id="49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50" name="Text Box 4"/>
            <p:cNvSpPr txBox="1">
              <a:spLocks noChangeArrowheads="1"/>
            </p:cNvSpPr>
            <p:nvPr/>
          </p:nvSpPr>
          <p:spPr bwMode="auto">
            <a:xfrm>
              <a:off x="3733" y="1689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7251510" y="3266801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95"/>
          <p:cNvGrpSpPr>
            <a:grpSpLocks/>
          </p:cNvGrpSpPr>
          <p:nvPr/>
        </p:nvGrpSpPr>
        <p:grpSpPr bwMode="auto">
          <a:xfrm>
            <a:off x="8500646" y="2573633"/>
            <a:ext cx="1651000" cy="1214438"/>
            <a:chOff x="624" y="1154"/>
            <a:chExt cx="1040" cy="765"/>
          </a:xfrm>
        </p:grpSpPr>
        <p:sp>
          <p:nvSpPr>
            <p:cNvPr id="55" name="Text Box 4"/>
            <p:cNvSpPr txBox="1">
              <a:spLocks noChangeArrowheads="1"/>
            </p:cNvSpPr>
            <p:nvPr/>
          </p:nvSpPr>
          <p:spPr bwMode="auto">
            <a:xfrm>
              <a:off x="624" y="1154"/>
              <a:ext cx="104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9 : 9</a:t>
              </a:r>
            </a:p>
          </p:txBody>
        </p:sp>
        <p:sp>
          <p:nvSpPr>
            <p:cNvPr id="56" name="Text Box 4"/>
            <p:cNvSpPr txBox="1">
              <a:spLocks noChangeArrowheads="1"/>
            </p:cNvSpPr>
            <p:nvPr/>
          </p:nvSpPr>
          <p:spPr bwMode="auto">
            <a:xfrm>
              <a:off x="624" y="1551"/>
              <a:ext cx="92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27 : 9</a:t>
              </a:r>
            </a:p>
          </p:txBody>
        </p:sp>
        <p:sp>
          <p:nvSpPr>
            <p:cNvPr id="57" name="Line 98"/>
            <p:cNvSpPr>
              <a:spLocks noChangeShapeType="1"/>
            </p:cNvSpPr>
            <p:nvPr/>
          </p:nvSpPr>
          <p:spPr bwMode="auto">
            <a:xfrm flipH="1" flipV="1">
              <a:off x="656" y="1581"/>
              <a:ext cx="736" cy="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9765822" y="2891902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64" name="Group 86"/>
          <p:cNvGrpSpPr>
            <a:grpSpLocks/>
          </p:cNvGrpSpPr>
          <p:nvPr/>
        </p:nvGrpSpPr>
        <p:grpSpPr bwMode="auto">
          <a:xfrm>
            <a:off x="10224673" y="2636359"/>
            <a:ext cx="919649" cy="1211263"/>
            <a:chOff x="3730" y="1521"/>
            <a:chExt cx="643" cy="763"/>
          </a:xfrm>
        </p:grpSpPr>
        <p:sp>
          <p:nvSpPr>
            <p:cNvPr id="65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6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</p:grpSp>
      <p:cxnSp>
        <p:nvCxnSpPr>
          <p:cNvPr id="67" name="Straight Connector 66"/>
          <p:cNvCxnSpPr/>
          <p:nvPr/>
        </p:nvCxnSpPr>
        <p:spPr>
          <a:xfrm>
            <a:off x="10295233" y="3256705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86"/>
          <p:cNvGrpSpPr>
            <a:grpSpLocks/>
          </p:cNvGrpSpPr>
          <p:nvPr/>
        </p:nvGrpSpPr>
        <p:grpSpPr bwMode="auto">
          <a:xfrm>
            <a:off x="3256053" y="4758486"/>
            <a:ext cx="922510" cy="1117601"/>
            <a:chOff x="3796" y="1529"/>
            <a:chExt cx="645" cy="704"/>
          </a:xfrm>
        </p:grpSpPr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3796" y="1529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70" name="Text Box 4"/>
            <p:cNvSpPr txBox="1">
              <a:spLocks noChangeArrowheads="1"/>
            </p:cNvSpPr>
            <p:nvPr/>
          </p:nvSpPr>
          <p:spPr bwMode="auto">
            <a:xfrm>
              <a:off x="3799" y="1632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</p:grpSp>
      <p:grpSp>
        <p:nvGrpSpPr>
          <p:cNvPr id="71" name="Group 22"/>
          <p:cNvGrpSpPr>
            <a:grpSpLocks/>
          </p:cNvGrpSpPr>
          <p:nvPr/>
        </p:nvGrpSpPr>
        <p:grpSpPr bwMode="auto">
          <a:xfrm>
            <a:off x="8848190" y="4684643"/>
            <a:ext cx="1144588" cy="1192213"/>
            <a:chOff x="3820" y="1441"/>
            <a:chExt cx="721" cy="751"/>
          </a:xfrm>
        </p:grpSpPr>
        <p:sp>
          <p:nvSpPr>
            <p:cNvPr id="72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</a:p>
          </p:txBody>
        </p:sp>
        <p:sp>
          <p:nvSpPr>
            <p:cNvPr id="73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54</a:t>
              </a:r>
            </a:p>
          </p:txBody>
        </p:sp>
      </p:grpSp>
      <p:cxnSp>
        <p:nvCxnSpPr>
          <p:cNvPr id="74" name="Straight Connector 73"/>
          <p:cNvCxnSpPr/>
          <p:nvPr/>
        </p:nvCxnSpPr>
        <p:spPr>
          <a:xfrm>
            <a:off x="9106421" y="5304577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4"/>
          <p:cNvSpPr txBox="1">
            <a:spLocks noChangeArrowheads="1"/>
          </p:cNvSpPr>
          <p:nvPr/>
        </p:nvSpPr>
        <p:spPr bwMode="auto">
          <a:xfrm>
            <a:off x="9818830" y="4945913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76" name="Group 86"/>
          <p:cNvGrpSpPr>
            <a:grpSpLocks/>
          </p:cNvGrpSpPr>
          <p:nvPr/>
        </p:nvGrpSpPr>
        <p:grpSpPr bwMode="auto">
          <a:xfrm>
            <a:off x="10224673" y="4597605"/>
            <a:ext cx="919649" cy="1211263"/>
            <a:chOff x="3730" y="1521"/>
            <a:chExt cx="643" cy="763"/>
          </a:xfrm>
        </p:grpSpPr>
        <p:sp>
          <p:nvSpPr>
            <p:cNvPr id="77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78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</p:grpSp>
      <p:cxnSp>
        <p:nvCxnSpPr>
          <p:cNvPr id="79" name="Straight Connector 78"/>
          <p:cNvCxnSpPr/>
          <p:nvPr/>
        </p:nvCxnSpPr>
        <p:spPr>
          <a:xfrm>
            <a:off x="10308484" y="5284212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4"/>
          <p:cNvSpPr txBox="1">
            <a:spLocks noChangeArrowheads="1"/>
          </p:cNvSpPr>
          <p:nvPr/>
        </p:nvSpPr>
        <p:spPr bwMode="auto">
          <a:xfrm>
            <a:off x="7974786" y="2891553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2F93BAF0-F7AE-4BA9-9653-8553BB9A775E}"/>
              </a:ext>
            </a:extLst>
          </p:cNvPr>
          <p:cNvSpPr/>
          <p:nvPr/>
        </p:nvSpPr>
        <p:spPr>
          <a:xfrm>
            <a:off x="395152" y="960625"/>
            <a:ext cx="82247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Ta thấy: 6 và 8 đều chia hết cho 2, nên: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9BE27D4F-C7C3-459E-8468-34D2FF6E5840}"/>
              </a:ext>
            </a:extLst>
          </p:cNvPr>
          <p:cNvSpPr/>
          <p:nvPr/>
        </p:nvSpPr>
        <p:spPr>
          <a:xfrm>
            <a:off x="202969" y="2874659"/>
            <a:ext cx="66944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27 đều chia hết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9, nên: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  <p:bldP spid="39" grpId="0"/>
      <p:bldP spid="40" grpId="0"/>
      <p:bldP spid="60" grpId="0"/>
      <p:bldP spid="75" grpId="0"/>
      <p:bldP spid="87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307A09-6F1C-4734-AEE9-AE4A28D4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B13BB36-D6EA-4346-A1A0-28C7B34FF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66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934132A-529A-4E2F-8A85-7566237351B2}"/>
              </a:ext>
            </a:extLst>
          </p:cNvPr>
          <p:cNvSpPr txBox="1"/>
          <p:nvPr/>
        </p:nvSpPr>
        <p:spPr>
          <a:xfrm>
            <a:off x="656919" y="672937"/>
            <a:ext cx="956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rút gọn phân số ta có thể làm nh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69D1741-B763-4C95-AEED-0B89A4D7D335}"/>
              </a:ext>
            </a:extLst>
          </p:cNvPr>
          <p:cNvSpPr txBox="1"/>
          <p:nvPr/>
        </p:nvSpPr>
        <p:spPr>
          <a:xfrm>
            <a:off x="966997" y="1500252"/>
            <a:ext cx="9037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Xét xem tử số và mẫu số cùng chia hết cho số tự nhiên nào lớn hơn 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9B72491-3FEC-4764-9570-B6F0D4464A37}"/>
              </a:ext>
            </a:extLst>
          </p:cNvPr>
          <p:cNvSpPr txBox="1"/>
          <p:nvPr/>
        </p:nvSpPr>
        <p:spPr>
          <a:xfrm>
            <a:off x="1033257" y="2865553"/>
            <a:ext cx="10100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*Chia tử số và mẫu số cho số đó.</a:t>
            </a:r>
          </a:p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làm nh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cho đến khi nhận đ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phân số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34132A-529A-4E2F-8A85-7566237351B2}"/>
              </a:ext>
            </a:extLst>
          </p:cNvPr>
          <p:cNvSpPr txBox="1"/>
          <p:nvPr/>
        </p:nvSpPr>
        <p:spPr>
          <a:xfrm>
            <a:off x="656919" y="672937"/>
            <a:ext cx="5758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73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6D5E53-4DA9-4671-9C39-6BD20806C05B}"/>
              </a:ext>
            </a:extLst>
          </p:cNvPr>
          <p:cNvSpPr/>
          <p:nvPr/>
        </p:nvSpPr>
        <p:spPr>
          <a:xfrm>
            <a:off x="4908729" y="2419850"/>
            <a:ext cx="37623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317211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D87691-9CFB-4818-91D9-F8A763E45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1DE69E6-5326-4CAE-86BA-8870DEEE4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36630" y="-19903"/>
            <a:ext cx="13855148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F1C30C-D811-48A5-88DE-EB717D8EFC3B}"/>
              </a:ext>
            </a:extLst>
          </p:cNvPr>
          <p:cNvSpPr txBox="1"/>
          <p:nvPr/>
        </p:nvSpPr>
        <p:spPr>
          <a:xfrm>
            <a:off x="3690595" y="-10791"/>
            <a:ext cx="5062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Rút gọn các phân số: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E81BE97F-BE1A-47A5-A045-D790B7192112}"/>
                  </a:ext>
                </a:extLst>
              </p:cNvPr>
              <p:cNvSpPr txBox="1"/>
              <p:nvPr/>
            </p:nvSpPr>
            <p:spPr>
              <a:xfrm>
                <a:off x="1848679" y="1934346"/>
                <a:ext cx="304571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E81BE97F-BE1A-47A5-A045-D790B7192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679" y="1934346"/>
                <a:ext cx="304571" cy="807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17C494F1-6B5C-45F4-B11E-52FAC9C3BC68}"/>
                  </a:ext>
                </a:extLst>
              </p:cNvPr>
              <p:cNvSpPr txBox="1"/>
              <p:nvPr/>
            </p:nvSpPr>
            <p:spPr>
              <a:xfrm>
                <a:off x="2312505" y="1934346"/>
                <a:ext cx="203453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17C494F1-6B5C-45F4-B11E-52FAC9C3B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05" y="1934346"/>
                <a:ext cx="2034531" cy="809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73E5665-E076-45A9-BBFE-1D1FB0D135B5}"/>
              </a:ext>
            </a:extLst>
          </p:cNvPr>
          <p:cNvSpPr txBox="1"/>
          <p:nvPr/>
        </p:nvSpPr>
        <p:spPr>
          <a:xfrm>
            <a:off x="1269884" y="2188225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9677B27F-C8D0-4E6B-98B0-5329AFD64D58}"/>
                  </a:ext>
                </a:extLst>
              </p:cNvPr>
              <p:cNvSpPr txBox="1"/>
              <p:nvPr/>
            </p:nvSpPr>
            <p:spPr>
              <a:xfrm>
                <a:off x="1793132" y="3229185"/>
                <a:ext cx="519373" cy="809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9677B27F-C8D0-4E6B-98B0-5329AFD64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132" y="3229185"/>
                <a:ext cx="519373" cy="8096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45AEA1FB-D962-4FE4-BFE6-BA23E4107FC8}"/>
                  </a:ext>
                </a:extLst>
              </p:cNvPr>
              <p:cNvSpPr txBox="1"/>
              <p:nvPr/>
            </p:nvSpPr>
            <p:spPr>
              <a:xfrm>
                <a:off x="2524539" y="3240106"/>
                <a:ext cx="2249334" cy="809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45AEA1FB-D962-4FE4-BFE6-BA23E4107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539" y="3240106"/>
                <a:ext cx="2249334" cy="8096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3B520811-90B7-41A5-836F-FA2458332978}"/>
                  </a:ext>
                </a:extLst>
              </p:cNvPr>
              <p:cNvSpPr txBox="1"/>
              <p:nvPr/>
            </p:nvSpPr>
            <p:spPr>
              <a:xfrm>
                <a:off x="1764880" y="4553453"/>
                <a:ext cx="519373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3B520811-90B7-41A5-836F-FA2458332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880" y="4553453"/>
                <a:ext cx="519373" cy="8182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06F6D5BB-0410-43F5-978B-A0155C4798F8}"/>
                  </a:ext>
                </a:extLst>
              </p:cNvPr>
              <p:cNvSpPr txBox="1"/>
              <p:nvPr/>
            </p:nvSpPr>
            <p:spPr>
              <a:xfrm>
                <a:off x="2312505" y="4656804"/>
                <a:ext cx="2249334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06F6D5BB-0410-43F5-978B-A0155C479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05" y="4656804"/>
                <a:ext cx="2249334" cy="8182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F95B8E6F-1411-4B80-BF80-C267B2EEB972}"/>
                  </a:ext>
                </a:extLst>
              </p:cNvPr>
              <p:cNvSpPr txBox="1"/>
              <p:nvPr/>
            </p:nvSpPr>
            <p:spPr>
              <a:xfrm>
                <a:off x="6140167" y="1934346"/>
                <a:ext cx="519373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F95B8E6F-1411-4B80-BF80-C267B2EEB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167" y="1934346"/>
                <a:ext cx="519373" cy="8066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xmlns="" id="{36FF4B79-2293-49BF-BC00-0E5376409B21}"/>
                  </a:ext>
                </a:extLst>
              </p:cNvPr>
              <p:cNvSpPr txBox="1"/>
              <p:nvPr/>
            </p:nvSpPr>
            <p:spPr>
              <a:xfrm>
                <a:off x="6961634" y="1924758"/>
                <a:ext cx="2464136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𝟏𝟏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4" name="TextBox 10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6FF4B79-2293-49BF-BC00-0E5376409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634" y="1924758"/>
                <a:ext cx="2464136" cy="806631"/>
              </a:xfrm>
              <a:prstGeom prst="rect">
                <a:avLst/>
              </a:prstGeom>
              <a:blipFill rotWithShape="1">
                <a:blip r:embed="rId10"/>
                <a:stretch>
                  <a:fillRect r="-10149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5" name="TextBox 1024">
                <a:extLst>
                  <a:ext uri="{FF2B5EF4-FFF2-40B4-BE49-F238E27FC236}">
                    <a16:creationId xmlns:a16="http://schemas.microsoft.com/office/drawing/2014/main" xmlns="" id="{7B3744D2-DAB4-4F8A-85E6-929DE6147FA4}"/>
                  </a:ext>
                </a:extLst>
              </p:cNvPr>
              <p:cNvSpPr txBox="1"/>
              <p:nvPr/>
            </p:nvSpPr>
            <p:spPr>
              <a:xfrm>
                <a:off x="6140167" y="3240106"/>
                <a:ext cx="519373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5" name="TextBox 1024">
                <a:extLst>
                  <a:ext uri="{FF2B5EF4-FFF2-40B4-BE49-F238E27FC236}">
                    <a16:creationId xmlns="" xmlns:a16="http://schemas.microsoft.com/office/drawing/2014/main" id="{7B3744D2-DAB4-4F8A-85E6-929DE6147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167" y="3240106"/>
                <a:ext cx="519373" cy="8094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6" name="TextBox 1025">
                <a:extLst>
                  <a:ext uri="{FF2B5EF4-FFF2-40B4-BE49-F238E27FC236}">
                    <a16:creationId xmlns:a16="http://schemas.microsoft.com/office/drawing/2014/main" xmlns="" id="{9426DF6D-E6F1-43DB-AE58-FFEF16BB2C7D}"/>
                  </a:ext>
                </a:extLst>
              </p:cNvPr>
              <p:cNvSpPr txBox="1"/>
              <p:nvPr/>
            </p:nvSpPr>
            <p:spPr>
              <a:xfrm>
                <a:off x="6961634" y="3224840"/>
                <a:ext cx="2464136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6" name="TextBox 1025">
                <a:extLst>
                  <a:ext uri="{FF2B5EF4-FFF2-40B4-BE49-F238E27FC236}">
                    <a16:creationId xmlns="" xmlns:a16="http://schemas.microsoft.com/office/drawing/2014/main" id="{9426DF6D-E6F1-43DB-AE58-FFEF16BB2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634" y="3224840"/>
                <a:ext cx="2464136" cy="8094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xmlns="" id="{8CF6E302-84B6-4D9F-A0CF-E002907041B7}"/>
                  </a:ext>
                </a:extLst>
              </p:cNvPr>
              <p:cNvSpPr txBox="1"/>
              <p:nvPr/>
            </p:nvSpPr>
            <p:spPr>
              <a:xfrm>
                <a:off x="6140167" y="4601202"/>
                <a:ext cx="519373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7" name="TextBox 1026">
                <a:extLst>
                  <a:ext uri="{FF2B5EF4-FFF2-40B4-BE49-F238E27FC236}">
                    <a16:creationId xmlns="" xmlns:a16="http://schemas.microsoft.com/office/drawing/2014/main" id="{8CF6E302-84B6-4D9F-A0CF-E00290704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167" y="4601202"/>
                <a:ext cx="519373" cy="81823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8" name="TextBox 1027">
                <a:extLst>
                  <a:ext uri="{FF2B5EF4-FFF2-40B4-BE49-F238E27FC236}">
                    <a16:creationId xmlns:a16="http://schemas.microsoft.com/office/drawing/2014/main" xmlns="" id="{800CB298-8B95-457F-A8FE-4617E4B4BED3}"/>
                  </a:ext>
                </a:extLst>
              </p:cNvPr>
              <p:cNvSpPr txBox="1"/>
              <p:nvPr/>
            </p:nvSpPr>
            <p:spPr>
              <a:xfrm>
                <a:off x="7005800" y="4601202"/>
                <a:ext cx="2464136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8" name="TextBox 1027">
                <a:extLst>
                  <a:ext uri="{FF2B5EF4-FFF2-40B4-BE49-F238E27FC236}">
                    <a16:creationId xmlns="" xmlns:a16="http://schemas.microsoft.com/office/drawing/2014/main" id="{800CB298-8B95-457F-A8FE-4617E4B4B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800" y="4601202"/>
                <a:ext cx="2464136" cy="81823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3514191" y="583096"/>
            <a:ext cx="1144588" cy="1192213"/>
            <a:chOff x="3820" y="1441"/>
            <a:chExt cx="721" cy="751"/>
          </a:xfrm>
        </p:grpSpPr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3772422" y="1150020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88975" y="861391"/>
            <a:ext cx="860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     ;         ;         ;        ;         ;          .</a:t>
            </a:r>
          </a:p>
        </p:txBody>
      </p:sp>
      <p:grpSp>
        <p:nvGrpSpPr>
          <p:cNvPr id="35" name="Group 22"/>
          <p:cNvGrpSpPr>
            <a:grpSpLocks/>
          </p:cNvGrpSpPr>
          <p:nvPr/>
        </p:nvGrpSpPr>
        <p:grpSpPr bwMode="auto">
          <a:xfrm>
            <a:off x="4779773" y="536713"/>
            <a:ext cx="1144588" cy="1192213"/>
            <a:chOff x="3820" y="1441"/>
            <a:chExt cx="721" cy="751"/>
          </a:xfrm>
        </p:grpSpPr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38" name="Group 22"/>
          <p:cNvGrpSpPr>
            <a:grpSpLocks/>
          </p:cNvGrpSpPr>
          <p:nvPr/>
        </p:nvGrpSpPr>
        <p:grpSpPr bwMode="auto">
          <a:xfrm>
            <a:off x="5919460" y="563218"/>
            <a:ext cx="1144588" cy="1192213"/>
            <a:chOff x="3820" y="1441"/>
            <a:chExt cx="721" cy="751"/>
          </a:xfrm>
        </p:grpSpPr>
        <p:sp>
          <p:nvSpPr>
            <p:cNvPr id="39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25</a:t>
              </a:r>
            </a:p>
          </p:txBody>
        </p:sp>
      </p:grpSp>
      <p:grpSp>
        <p:nvGrpSpPr>
          <p:cNvPr id="41" name="Group 22"/>
          <p:cNvGrpSpPr>
            <a:grpSpLocks/>
          </p:cNvGrpSpPr>
          <p:nvPr/>
        </p:nvGrpSpPr>
        <p:grpSpPr bwMode="auto">
          <a:xfrm>
            <a:off x="7112156" y="549966"/>
            <a:ext cx="1144588" cy="1192213"/>
            <a:chOff x="3820" y="1441"/>
            <a:chExt cx="721" cy="751"/>
          </a:xfrm>
        </p:grpSpPr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</a:p>
          </p:txBody>
        </p:sp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22</a:t>
              </a:r>
            </a:p>
          </p:txBody>
        </p:sp>
      </p:grpSp>
      <p:grpSp>
        <p:nvGrpSpPr>
          <p:cNvPr id="44" name="Group 22"/>
          <p:cNvGrpSpPr>
            <a:grpSpLocks/>
          </p:cNvGrpSpPr>
          <p:nvPr/>
        </p:nvGrpSpPr>
        <p:grpSpPr bwMode="auto">
          <a:xfrm>
            <a:off x="8344608" y="576470"/>
            <a:ext cx="1144588" cy="1192213"/>
            <a:chOff x="3820" y="1441"/>
            <a:chExt cx="721" cy="751"/>
          </a:xfrm>
        </p:grpSpPr>
        <p:sp>
          <p:nvSpPr>
            <p:cNvPr id="45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36</a:t>
              </a:r>
            </a:p>
          </p:txBody>
        </p:sp>
        <p:sp>
          <p:nvSpPr>
            <p:cNvPr id="46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47" name="Group 22"/>
          <p:cNvGrpSpPr>
            <a:grpSpLocks/>
          </p:cNvGrpSpPr>
          <p:nvPr/>
        </p:nvGrpSpPr>
        <p:grpSpPr bwMode="auto">
          <a:xfrm>
            <a:off x="9683078" y="589722"/>
            <a:ext cx="1144588" cy="1192213"/>
            <a:chOff x="3820" y="1441"/>
            <a:chExt cx="721" cy="751"/>
          </a:xfrm>
        </p:grpSpPr>
        <p:sp>
          <p:nvSpPr>
            <p:cNvPr id="48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</a:p>
          </p:txBody>
        </p:sp>
        <p:sp>
          <p:nvSpPr>
            <p:cNvPr id="49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36</a:t>
              </a:r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5024752" y="1116889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190944" y="1196402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370387" y="1156646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549831" y="1169898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967813" y="1156646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3E1FEE4-F94F-4D7F-AB0D-4E14DB2A5DAF}"/>
              </a:ext>
            </a:extLst>
          </p:cNvPr>
          <p:cNvSpPr txBox="1"/>
          <p:nvPr/>
        </p:nvSpPr>
        <p:spPr>
          <a:xfrm>
            <a:off x="3149300" y="803541"/>
            <a:ext cx="51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281097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1024" grpId="0" animBg="1"/>
      <p:bldP spid="1025" grpId="0" animBg="1"/>
      <p:bldP spid="1026" grpId="0" animBg="1"/>
      <p:bldP spid="1027" grpId="0" animBg="1"/>
      <p:bldP spid="10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4">
            <a:extLst>
              <a:ext uri="{FF2B5EF4-FFF2-40B4-BE49-F238E27FC236}">
                <a16:creationId xmlns:a16="http://schemas.microsoft.com/office/drawing/2014/main" xmlns="" id="{B7183A5D-6DBC-4F99-9BEC-1FEC91350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4863" y="1755775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Text Box 5">
            <a:extLst>
              <a:ext uri="{FF2B5EF4-FFF2-40B4-BE49-F238E27FC236}">
                <a16:creationId xmlns:a16="http://schemas.microsoft.com/office/drawing/2014/main" xmlns="" id="{F2509CB8-5F9D-4873-BD3D-3E44A1A5C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4" y="1949450"/>
            <a:ext cx="706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1268" name="Text Box 6">
            <a:extLst>
              <a:ext uri="{FF2B5EF4-FFF2-40B4-BE49-F238E27FC236}">
                <a16:creationId xmlns:a16="http://schemas.microsoft.com/office/drawing/2014/main" xmlns="" id="{64AE8945-1018-455F-94C9-F92BF09E3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120491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9355" name="Line 27">
            <a:extLst>
              <a:ext uri="{FF2B5EF4-FFF2-40B4-BE49-F238E27FC236}">
                <a16:creationId xmlns:a16="http://schemas.microsoft.com/office/drawing/2014/main" xmlns="" id="{04B19C79-6656-43CD-8869-5954D981D8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17900" y="1751014"/>
            <a:ext cx="890588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9356" name="Text Box 28">
            <a:extLst>
              <a:ext uri="{FF2B5EF4-FFF2-40B4-BE49-F238E27FC236}">
                <a16:creationId xmlns:a16="http://schemas.microsoft.com/office/drawing/2014/main" xmlns="" id="{AA9786F0-6E85-4204-88D6-21F272FE1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0" y="1873250"/>
            <a:ext cx="1200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: 5</a:t>
            </a:r>
          </a:p>
        </p:txBody>
      </p:sp>
      <p:sp>
        <p:nvSpPr>
          <p:cNvPr id="99357" name="Text Box 29">
            <a:extLst>
              <a:ext uri="{FF2B5EF4-FFF2-40B4-BE49-F238E27FC236}">
                <a16:creationId xmlns:a16="http://schemas.microsoft.com/office/drawing/2014/main" xmlns="" id="{ADA19A94-B507-451B-8B41-D3584F309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3601" y="1108075"/>
            <a:ext cx="16033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: 5</a:t>
            </a:r>
          </a:p>
        </p:txBody>
      </p:sp>
      <p:sp>
        <p:nvSpPr>
          <p:cNvPr id="11272" name="Text Box 30">
            <a:extLst>
              <a:ext uri="{FF2B5EF4-FFF2-40B4-BE49-F238E27FC236}">
                <a16:creationId xmlns:a16="http://schemas.microsoft.com/office/drawing/2014/main" xmlns="" id="{6D5FAE0E-09F0-4DFB-87FE-90141D6B5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589" y="1452564"/>
            <a:ext cx="5286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99359" name="Text Box 31">
            <a:extLst>
              <a:ext uri="{FF2B5EF4-FFF2-40B4-BE49-F238E27FC236}">
                <a16:creationId xmlns:a16="http://schemas.microsoft.com/office/drawing/2014/main" xmlns="" id="{DC915C13-70A5-4556-A485-580A8A8FF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1390650"/>
            <a:ext cx="5286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99360" name="Line 32">
            <a:extLst>
              <a:ext uri="{FF2B5EF4-FFF2-40B4-BE49-F238E27FC236}">
                <a16:creationId xmlns:a16="http://schemas.microsoft.com/office/drawing/2014/main" xmlns="" id="{564256A6-7564-463C-BCE4-9DEB9E3D71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2888" y="1760538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9361" name="Text Box 33">
            <a:extLst>
              <a:ext uri="{FF2B5EF4-FFF2-40B4-BE49-F238E27FC236}">
                <a16:creationId xmlns:a16="http://schemas.microsoft.com/office/drawing/2014/main" xmlns="" id="{88D76A0E-2CCA-495D-AF40-6953AA836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9" y="1919288"/>
            <a:ext cx="528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9362" name="Text Box 34">
            <a:extLst>
              <a:ext uri="{FF2B5EF4-FFF2-40B4-BE49-F238E27FC236}">
                <a16:creationId xmlns:a16="http://schemas.microsoft.com/office/drawing/2014/main" xmlns="" id="{5EB66663-36FB-462B-97B8-DCF52D0D1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689" y="1085851"/>
            <a:ext cx="585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277" name="Text Box 103">
            <a:extLst>
              <a:ext uri="{FF2B5EF4-FFF2-40B4-BE49-F238E27FC236}">
                <a16:creationId xmlns:a16="http://schemas.microsoft.com/office/drawing/2014/main" xmlns="" id="{273C2BA3-5365-4C92-A2C5-D49BEDCD4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039" y="196851"/>
            <a:ext cx="4319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1b. Rút gọn các phân số</a:t>
            </a:r>
          </a:p>
        </p:txBody>
      </p:sp>
      <p:sp>
        <p:nvSpPr>
          <p:cNvPr id="11278" name="Line 4">
            <a:extLst>
              <a:ext uri="{FF2B5EF4-FFF2-40B4-BE49-F238E27FC236}">
                <a16:creationId xmlns:a16="http://schemas.microsoft.com/office/drawing/2014/main" xmlns="" id="{D1DC48F2-512A-4579-B608-6DA053230B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7313" y="1755775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79" name="Text Box 5">
            <a:extLst>
              <a:ext uri="{FF2B5EF4-FFF2-40B4-BE49-F238E27FC236}">
                <a16:creationId xmlns:a16="http://schemas.microsoft.com/office/drawing/2014/main" xmlns="" id="{8F0EE9A0-2A13-4B15-A876-12717EA20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7314" y="1949450"/>
            <a:ext cx="668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11280" name="Text Box 6">
            <a:extLst>
              <a:ext uri="{FF2B5EF4-FFF2-40B4-BE49-F238E27FC236}">
                <a16:creationId xmlns:a16="http://schemas.microsoft.com/office/drawing/2014/main" xmlns="" id="{40E72E10-8DCA-4822-9B36-790F5D8BC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7314" y="1204913"/>
            <a:ext cx="687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0" name="Line 27">
            <a:extLst>
              <a:ext uri="{FF2B5EF4-FFF2-40B4-BE49-F238E27FC236}">
                <a16:creationId xmlns:a16="http://schemas.microsoft.com/office/drawing/2014/main" xmlns="" id="{FE8763BB-4C91-4423-8BA3-F531D194D5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80350" y="1751014"/>
            <a:ext cx="890588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 Box 28">
            <a:extLst>
              <a:ext uri="{FF2B5EF4-FFF2-40B4-BE49-F238E27FC236}">
                <a16:creationId xmlns:a16="http://schemas.microsoft.com/office/drawing/2014/main" xmlns="" id="{64356750-361B-4DF0-8B9A-30E0DB69A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1873250"/>
            <a:ext cx="1390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: 12</a:t>
            </a:r>
          </a:p>
        </p:txBody>
      </p:sp>
      <p:sp>
        <p:nvSpPr>
          <p:cNvPr id="32" name="Text Box 29">
            <a:extLst>
              <a:ext uri="{FF2B5EF4-FFF2-40B4-BE49-F238E27FC236}">
                <a16:creationId xmlns:a16="http://schemas.microsoft.com/office/drawing/2014/main" xmlns="" id="{F2FA91DB-A50E-45C0-9AA3-E1E0CF044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051" y="1108075"/>
            <a:ext cx="16033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 12</a:t>
            </a:r>
          </a:p>
        </p:txBody>
      </p:sp>
      <p:sp>
        <p:nvSpPr>
          <p:cNvPr id="11284" name="Text Box 30">
            <a:extLst>
              <a:ext uri="{FF2B5EF4-FFF2-40B4-BE49-F238E27FC236}">
                <a16:creationId xmlns:a16="http://schemas.microsoft.com/office/drawing/2014/main" xmlns="" id="{3B9C186C-2D46-4B1F-AE95-89F725486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8039" y="1452564"/>
            <a:ext cx="5286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4" name="Text Box 31">
            <a:extLst>
              <a:ext uri="{FF2B5EF4-FFF2-40B4-BE49-F238E27FC236}">
                <a16:creationId xmlns:a16="http://schemas.microsoft.com/office/drawing/2014/main" xmlns="" id="{56799A18-27E4-4079-BC13-5A80B7011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8100" y="1390650"/>
            <a:ext cx="5286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5" name="Line 32">
            <a:extLst>
              <a:ext uri="{FF2B5EF4-FFF2-40B4-BE49-F238E27FC236}">
                <a16:creationId xmlns:a16="http://schemas.microsoft.com/office/drawing/2014/main" xmlns="" id="{86C4DC47-9E78-4CA7-AFF9-468B54C13816}"/>
              </a:ext>
            </a:extLst>
          </p:cNvPr>
          <p:cNvSpPr>
            <a:spLocks noChangeShapeType="1"/>
          </p:cNvSpPr>
          <p:nvPr/>
        </p:nvSpPr>
        <p:spPr bwMode="auto">
          <a:xfrm>
            <a:off x="9685338" y="1760538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" name="Text Box 33">
            <a:extLst>
              <a:ext uri="{FF2B5EF4-FFF2-40B4-BE49-F238E27FC236}">
                <a16:creationId xmlns:a16="http://schemas.microsoft.com/office/drawing/2014/main" xmlns="" id="{CEBBEEDD-2CDF-46F5-A3E9-3DFCA29F7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6289" y="1919288"/>
            <a:ext cx="528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xmlns="" id="{50E560C1-D7BE-4B15-A807-193382C3B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139" y="1085851"/>
            <a:ext cx="585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289" name="Line 4">
            <a:extLst>
              <a:ext uri="{FF2B5EF4-FFF2-40B4-BE49-F238E27FC236}">
                <a16:creationId xmlns:a16="http://schemas.microsoft.com/office/drawing/2014/main" xmlns="" id="{D2C18375-C1F4-401A-A8D2-CB0F8A13478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5813" y="3317875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90" name="Text Box 5">
            <a:extLst>
              <a:ext uri="{FF2B5EF4-FFF2-40B4-BE49-F238E27FC236}">
                <a16:creationId xmlns:a16="http://schemas.microsoft.com/office/drawing/2014/main" xmlns="" id="{F4F78E25-B58C-4C3C-B526-4C5A1ACE8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64" y="3511550"/>
            <a:ext cx="725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11291" name="Text Box 6">
            <a:extLst>
              <a:ext uri="{FF2B5EF4-FFF2-40B4-BE49-F238E27FC236}">
                <a16:creationId xmlns:a16="http://schemas.microsoft.com/office/drawing/2014/main" xmlns="" id="{9E1636B1-A8F9-4959-9068-97FA83862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14" y="2767013"/>
            <a:ext cx="782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1" name="Line 27">
            <a:extLst>
              <a:ext uri="{FF2B5EF4-FFF2-40B4-BE49-F238E27FC236}">
                <a16:creationId xmlns:a16="http://schemas.microsoft.com/office/drawing/2014/main" xmlns="" id="{FDCD409A-183C-41F6-B2F7-49558C45F1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98850" y="3313114"/>
            <a:ext cx="890588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2" name="Text Box 28">
            <a:extLst>
              <a:ext uri="{FF2B5EF4-FFF2-40B4-BE49-F238E27FC236}">
                <a16:creationId xmlns:a16="http://schemas.microsoft.com/office/drawing/2014/main" xmlns="" id="{0F4B4C94-8B7D-4FFB-94A1-880ACC4EE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050" y="3435350"/>
            <a:ext cx="1428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: 9</a:t>
            </a:r>
          </a:p>
        </p:txBody>
      </p:sp>
      <p:sp>
        <p:nvSpPr>
          <p:cNvPr id="43" name="Text Box 29">
            <a:extLst>
              <a:ext uri="{FF2B5EF4-FFF2-40B4-BE49-F238E27FC236}">
                <a16:creationId xmlns:a16="http://schemas.microsoft.com/office/drawing/2014/main" xmlns="" id="{9F24F8FC-A795-436E-98B0-9AA475EBD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51" y="2670175"/>
            <a:ext cx="16033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: 9</a:t>
            </a:r>
          </a:p>
        </p:txBody>
      </p:sp>
      <p:sp>
        <p:nvSpPr>
          <p:cNvPr id="11295" name="Text Box 30">
            <a:extLst>
              <a:ext uri="{FF2B5EF4-FFF2-40B4-BE49-F238E27FC236}">
                <a16:creationId xmlns:a16="http://schemas.microsoft.com/office/drawing/2014/main" xmlns="" id="{213B3CAD-1E07-4FDC-91D8-E01F7F860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539" y="3014664"/>
            <a:ext cx="5286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5" name="Text Box 31">
            <a:extLst>
              <a:ext uri="{FF2B5EF4-FFF2-40B4-BE49-F238E27FC236}">
                <a16:creationId xmlns:a16="http://schemas.microsoft.com/office/drawing/2014/main" xmlns="" id="{859FDD81-4823-47D1-AFD4-4341DD5F1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600" y="2952750"/>
            <a:ext cx="5286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6" name="Line 32">
            <a:extLst>
              <a:ext uri="{FF2B5EF4-FFF2-40B4-BE49-F238E27FC236}">
                <a16:creationId xmlns:a16="http://schemas.microsoft.com/office/drawing/2014/main" xmlns="" id="{FE382873-046C-412C-AC2D-B7E75F4EED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3838" y="3322638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7" name="Text Box 33">
            <a:extLst>
              <a:ext uri="{FF2B5EF4-FFF2-40B4-BE49-F238E27FC236}">
                <a16:creationId xmlns:a16="http://schemas.microsoft.com/office/drawing/2014/main" xmlns="" id="{ADDBB45C-5259-4039-A36F-1E26D0846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4789" y="3481388"/>
            <a:ext cx="528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8" name="Text Box 34">
            <a:extLst>
              <a:ext uri="{FF2B5EF4-FFF2-40B4-BE49-F238E27FC236}">
                <a16:creationId xmlns:a16="http://schemas.microsoft.com/office/drawing/2014/main" xmlns="" id="{5785705A-56D7-4773-9035-40BE7D9B6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7639" y="2647951"/>
            <a:ext cx="585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300" name="Line 4">
            <a:extLst>
              <a:ext uri="{FF2B5EF4-FFF2-40B4-BE49-F238E27FC236}">
                <a16:creationId xmlns:a16="http://schemas.microsoft.com/office/drawing/2014/main" xmlns="" id="{17B3A4D2-F130-4595-A2B4-ED69D8187A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7313" y="3298825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301" name="Text Box 5">
            <a:extLst>
              <a:ext uri="{FF2B5EF4-FFF2-40B4-BE49-F238E27FC236}">
                <a16:creationId xmlns:a16="http://schemas.microsoft.com/office/drawing/2014/main" xmlns="" id="{108556C8-CC23-4524-AF64-BC6EA8DCC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064" y="3492500"/>
            <a:ext cx="820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</a:p>
        </p:txBody>
      </p:sp>
      <p:sp>
        <p:nvSpPr>
          <p:cNvPr id="11302" name="Text Box 6">
            <a:extLst>
              <a:ext uri="{FF2B5EF4-FFF2-40B4-BE49-F238E27FC236}">
                <a16:creationId xmlns:a16="http://schemas.microsoft.com/office/drawing/2014/main" xmlns="" id="{1C8A2C2F-C165-46D4-86AB-88697B2E9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7314" y="2747963"/>
            <a:ext cx="687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</a:p>
        </p:txBody>
      </p:sp>
      <p:sp>
        <p:nvSpPr>
          <p:cNvPr id="52" name="Line 27">
            <a:extLst>
              <a:ext uri="{FF2B5EF4-FFF2-40B4-BE49-F238E27FC236}">
                <a16:creationId xmlns:a16="http://schemas.microsoft.com/office/drawing/2014/main" xmlns="" id="{A16DD9D2-C28D-437B-BC24-3CEFC2BDCF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80350" y="3294064"/>
            <a:ext cx="890588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" name="Text Box 28">
            <a:extLst>
              <a:ext uri="{FF2B5EF4-FFF2-40B4-BE49-F238E27FC236}">
                <a16:creationId xmlns:a16="http://schemas.microsoft.com/office/drawing/2014/main" xmlns="" id="{8E5A27CD-3658-4371-82FB-8FDD3E96A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100" y="3416300"/>
            <a:ext cx="1543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: 75</a:t>
            </a:r>
          </a:p>
        </p:txBody>
      </p:sp>
      <p:sp>
        <p:nvSpPr>
          <p:cNvPr id="54" name="Text Box 29">
            <a:extLst>
              <a:ext uri="{FF2B5EF4-FFF2-40B4-BE49-F238E27FC236}">
                <a16:creationId xmlns:a16="http://schemas.microsoft.com/office/drawing/2014/main" xmlns="" id="{ACC6C6E9-7511-48DA-828D-9EA413F78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051" y="2651125"/>
            <a:ext cx="16033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: 75</a:t>
            </a:r>
          </a:p>
        </p:txBody>
      </p:sp>
      <p:sp>
        <p:nvSpPr>
          <p:cNvPr id="11306" name="Text Box 30">
            <a:extLst>
              <a:ext uri="{FF2B5EF4-FFF2-40B4-BE49-F238E27FC236}">
                <a16:creationId xmlns:a16="http://schemas.microsoft.com/office/drawing/2014/main" xmlns="" id="{72C79F0B-AEAE-4516-B84D-EAE6E3898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8039" y="2995614"/>
            <a:ext cx="5286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6" name="Text Box 31">
            <a:extLst>
              <a:ext uri="{FF2B5EF4-FFF2-40B4-BE49-F238E27FC236}">
                <a16:creationId xmlns:a16="http://schemas.microsoft.com/office/drawing/2014/main" xmlns="" id="{E5A68793-7589-4EA7-B398-F077446A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8100" y="2933700"/>
            <a:ext cx="5286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7" name="Line 32">
            <a:extLst>
              <a:ext uri="{FF2B5EF4-FFF2-40B4-BE49-F238E27FC236}">
                <a16:creationId xmlns:a16="http://schemas.microsoft.com/office/drawing/2014/main" xmlns="" id="{4D2984F4-9555-455C-BACD-21522AFF5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9685338" y="3303588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" name="Text Box 33">
            <a:extLst>
              <a:ext uri="{FF2B5EF4-FFF2-40B4-BE49-F238E27FC236}">
                <a16:creationId xmlns:a16="http://schemas.microsoft.com/office/drawing/2014/main" xmlns="" id="{CF85E7DA-833A-40AD-AA32-435C606F8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6289" y="3462338"/>
            <a:ext cx="528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Text Box 34">
            <a:extLst>
              <a:ext uri="{FF2B5EF4-FFF2-40B4-BE49-F238E27FC236}">
                <a16:creationId xmlns:a16="http://schemas.microsoft.com/office/drawing/2014/main" xmlns="" id="{CBE4DB9B-2C63-4064-A476-EE5B2F669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139" y="2628901"/>
            <a:ext cx="585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311" name="Line 4">
            <a:extLst>
              <a:ext uri="{FF2B5EF4-FFF2-40B4-BE49-F238E27FC236}">
                <a16:creationId xmlns:a16="http://schemas.microsoft.com/office/drawing/2014/main" xmlns="" id="{5433D8B0-8B90-4361-AE6A-A584F28E9C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8663" y="5089525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312" name="Text Box 5">
            <a:extLst>
              <a:ext uri="{FF2B5EF4-FFF2-40B4-BE49-F238E27FC236}">
                <a16:creationId xmlns:a16="http://schemas.microsoft.com/office/drawing/2014/main" xmlns="" id="{7D255FA0-20DE-4113-94E3-64CEE50E9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4" y="5283200"/>
            <a:ext cx="801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1313" name="Text Box 6">
            <a:extLst>
              <a:ext uri="{FF2B5EF4-FFF2-40B4-BE49-F238E27FC236}">
                <a16:creationId xmlns:a16="http://schemas.microsoft.com/office/drawing/2014/main" xmlns="" id="{27475BBD-AE5A-4826-B519-46DCE8209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564" y="4538663"/>
            <a:ext cx="668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63" name="Line 27">
            <a:extLst>
              <a:ext uri="{FF2B5EF4-FFF2-40B4-BE49-F238E27FC236}">
                <a16:creationId xmlns:a16="http://schemas.microsoft.com/office/drawing/2014/main" xmlns="" id="{D48FB37C-4A67-4A0B-9485-97CE38A0E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1700" y="5084764"/>
            <a:ext cx="890588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" name="Text Box 28">
            <a:extLst>
              <a:ext uri="{FF2B5EF4-FFF2-40B4-BE49-F238E27FC236}">
                <a16:creationId xmlns:a16="http://schemas.microsoft.com/office/drawing/2014/main" xmlns="" id="{A62DE2EF-4F53-4A8B-9EA1-BB7AC8869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0" y="5226050"/>
            <a:ext cx="1352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5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xmlns="" id="{F1557481-E9FD-4B27-84F4-FE1035BC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1" y="4441825"/>
            <a:ext cx="16033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: 5 </a:t>
            </a:r>
          </a:p>
        </p:txBody>
      </p:sp>
      <p:sp>
        <p:nvSpPr>
          <p:cNvPr id="11317" name="Text Box 30">
            <a:extLst>
              <a:ext uri="{FF2B5EF4-FFF2-40B4-BE49-F238E27FC236}">
                <a16:creationId xmlns:a16="http://schemas.microsoft.com/office/drawing/2014/main" xmlns="" id="{D77CD502-CF58-47B6-A614-1913F5A48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9389" y="4786314"/>
            <a:ext cx="5286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1">
            <a:extLst>
              <a:ext uri="{FF2B5EF4-FFF2-40B4-BE49-F238E27FC236}">
                <a16:creationId xmlns:a16="http://schemas.microsoft.com/office/drawing/2014/main" xmlns="" id="{92CA9375-2BD4-4246-9EE4-7F7C9317A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450" y="4724400"/>
            <a:ext cx="5286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8" name="Line 32">
            <a:extLst>
              <a:ext uri="{FF2B5EF4-FFF2-40B4-BE49-F238E27FC236}">
                <a16:creationId xmlns:a16="http://schemas.microsoft.com/office/drawing/2014/main" xmlns="" id="{171CB103-0A1E-41D8-9D50-2B48C4771C2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6688" y="5094288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" name="Text Box 33">
            <a:extLst>
              <a:ext uri="{FF2B5EF4-FFF2-40B4-BE49-F238E27FC236}">
                <a16:creationId xmlns:a16="http://schemas.microsoft.com/office/drawing/2014/main" xmlns="" id="{2158F549-3DF4-4692-BAC7-FB8D7181F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7639" y="5253038"/>
            <a:ext cx="528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0" name="Text Box 34">
            <a:extLst>
              <a:ext uri="{FF2B5EF4-FFF2-40B4-BE49-F238E27FC236}">
                <a16:creationId xmlns:a16="http://schemas.microsoft.com/office/drawing/2014/main" xmlns="" id="{E29833AE-A17C-4EAB-9A24-7A6363815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7638" y="4438651"/>
            <a:ext cx="1116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322" name="Line 4">
            <a:extLst>
              <a:ext uri="{FF2B5EF4-FFF2-40B4-BE49-F238E27FC236}">
                <a16:creationId xmlns:a16="http://schemas.microsoft.com/office/drawing/2014/main" xmlns="" id="{5CF683D8-A3F8-4BC2-B0FE-4A51A5F97A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6363" y="5013325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323" name="Text Box 5">
            <a:extLst>
              <a:ext uri="{FF2B5EF4-FFF2-40B4-BE49-F238E27FC236}">
                <a16:creationId xmlns:a16="http://schemas.microsoft.com/office/drawing/2014/main" xmlns="" id="{F808B744-D5C6-4708-9175-FF5883D11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4" y="5207000"/>
            <a:ext cx="820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1324" name="Text Box 6">
            <a:extLst>
              <a:ext uri="{FF2B5EF4-FFF2-40B4-BE49-F238E27FC236}">
                <a16:creationId xmlns:a16="http://schemas.microsoft.com/office/drawing/2014/main" xmlns="" id="{60C19224-0146-435B-8804-440366007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4" y="4462463"/>
            <a:ext cx="954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4" name="Line 27">
            <a:extLst>
              <a:ext uri="{FF2B5EF4-FFF2-40B4-BE49-F238E27FC236}">
                <a16:creationId xmlns:a16="http://schemas.microsoft.com/office/drawing/2014/main" xmlns="" id="{0EBCD696-5FB1-4DD8-A2FA-2700FECBC2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99400" y="5008564"/>
            <a:ext cx="890588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5" name="Text Box 28">
            <a:extLst>
              <a:ext uri="{FF2B5EF4-FFF2-40B4-BE49-F238E27FC236}">
                <a16:creationId xmlns:a16="http://schemas.microsoft.com/office/drawing/2014/main" xmlns="" id="{BEA320DF-7BBD-4CFC-8646-EE29A8F18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100" y="513080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: 4</a:t>
            </a:r>
          </a:p>
        </p:txBody>
      </p:sp>
      <p:sp>
        <p:nvSpPr>
          <p:cNvPr id="76" name="Text Box 29">
            <a:extLst>
              <a:ext uri="{FF2B5EF4-FFF2-40B4-BE49-F238E27FC236}">
                <a16:creationId xmlns:a16="http://schemas.microsoft.com/office/drawing/2014/main" xmlns="" id="{6476D08B-1259-4C5A-B335-76DA9FD91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0351" y="4365625"/>
            <a:ext cx="16033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: 4</a:t>
            </a:r>
          </a:p>
        </p:txBody>
      </p:sp>
      <p:sp>
        <p:nvSpPr>
          <p:cNvPr id="11328" name="Text Box 30">
            <a:extLst>
              <a:ext uri="{FF2B5EF4-FFF2-40B4-BE49-F238E27FC236}">
                <a16:creationId xmlns:a16="http://schemas.microsoft.com/office/drawing/2014/main" xmlns="" id="{505E7B95-5522-49E6-ADC0-317F032B4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7089" y="4710114"/>
            <a:ext cx="5286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8" name="Text Box 31">
            <a:extLst>
              <a:ext uri="{FF2B5EF4-FFF2-40B4-BE49-F238E27FC236}">
                <a16:creationId xmlns:a16="http://schemas.microsoft.com/office/drawing/2014/main" xmlns="" id="{B2394417-8BA5-493A-832E-A2DA91C57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0" y="4648200"/>
            <a:ext cx="5286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9" name="Line 32">
            <a:extLst>
              <a:ext uri="{FF2B5EF4-FFF2-40B4-BE49-F238E27FC236}">
                <a16:creationId xmlns:a16="http://schemas.microsoft.com/office/drawing/2014/main" xmlns="" id="{958A5718-621C-4D19-8D2D-4C391F6D4F9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04388" y="5018088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0" name="Text Box 33">
            <a:extLst>
              <a:ext uri="{FF2B5EF4-FFF2-40B4-BE49-F238E27FC236}">
                <a16:creationId xmlns:a16="http://schemas.microsoft.com/office/drawing/2014/main" xmlns="" id="{666FA717-10D1-478F-91DB-BA709B65C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7238" y="5176838"/>
            <a:ext cx="982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81" name="Text Box 34">
            <a:extLst>
              <a:ext uri="{FF2B5EF4-FFF2-40B4-BE49-F238E27FC236}">
                <a16:creationId xmlns:a16="http://schemas.microsoft.com/office/drawing/2014/main" xmlns="" id="{E0627360-F00D-4662-86A2-422F15291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4388" y="4343401"/>
            <a:ext cx="1039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9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56" grpId="0"/>
      <p:bldP spid="99357" grpId="0"/>
      <p:bldP spid="99359" grpId="0"/>
      <p:bldP spid="99361" grpId="0"/>
      <p:bldP spid="99362" grpId="0"/>
      <p:bldP spid="31" grpId="0"/>
      <p:bldP spid="32" grpId="0"/>
      <p:bldP spid="34" grpId="0"/>
      <p:bldP spid="36" grpId="0"/>
      <p:bldP spid="37" grpId="0"/>
      <p:bldP spid="42" grpId="0"/>
      <p:bldP spid="43" grpId="0"/>
      <p:bldP spid="45" grpId="0"/>
      <p:bldP spid="47" grpId="0"/>
      <p:bldP spid="48" grpId="0"/>
      <p:bldP spid="53" grpId="0"/>
      <p:bldP spid="54" grpId="0"/>
      <p:bldP spid="56" grpId="0"/>
      <p:bldP spid="58" grpId="0"/>
      <p:bldP spid="59" grpId="0"/>
      <p:bldP spid="64" grpId="0"/>
      <p:bldP spid="65" grpId="0"/>
      <p:bldP spid="67" grpId="0"/>
      <p:bldP spid="69" grpId="0"/>
      <p:bldP spid="70" grpId="0"/>
      <p:bldP spid="75" grpId="0"/>
      <p:bldP spid="76" grpId="0"/>
      <p:bldP spid="78" grpId="0"/>
      <p:bldP spid="80" grpId="0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307A09-6F1C-4734-AEE9-AE4A28D4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B13BB36-D6EA-4346-A1A0-28C7B34FF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66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934132A-529A-4E2F-8A85-7566237351B2}"/>
              </a:ext>
            </a:extLst>
          </p:cNvPr>
          <p:cNvSpPr txBox="1"/>
          <p:nvPr/>
        </p:nvSpPr>
        <p:spPr>
          <a:xfrm>
            <a:off x="656919" y="672937"/>
            <a:ext cx="956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rút gọn phân số ta có thể làm nh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69D1741-B763-4C95-AEED-0B89A4D7D335}"/>
              </a:ext>
            </a:extLst>
          </p:cNvPr>
          <p:cNvSpPr txBox="1"/>
          <p:nvPr/>
        </p:nvSpPr>
        <p:spPr>
          <a:xfrm>
            <a:off x="966997" y="1500252"/>
            <a:ext cx="9037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Xét xem tử số và mẫu số cùng chia hết cho số tự nhiên nào lớn hơn 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9B72491-3FEC-4764-9570-B6F0D4464A37}"/>
              </a:ext>
            </a:extLst>
          </p:cNvPr>
          <p:cNvSpPr txBox="1"/>
          <p:nvPr/>
        </p:nvSpPr>
        <p:spPr>
          <a:xfrm>
            <a:off x="1033257" y="2865553"/>
            <a:ext cx="10100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*Chia tử số và mẫu số cho số đó.</a:t>
            </a:r>
          </a:p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làm nh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cho đến khi nhận đ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phân số tối giản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34132A-529A-4E2F-8A85-7566237351B2}"/>
              </a:ext>
            </a:extLst>
          </p:cNvPr>
          <p:cNvSpPr txBox="1"/>
          <p:nvPr/>
        </p:nvSpPr>
        <p:spPr>
          <a:xfrm>
            <a:off x="656919" y="672937"/>
            <a:ext cx="5758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431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0A25072-ABA9-4D34-B61E-3C6AF5C58618}"/>
              </a:ext>
            </a:extLst>
          </p:cNvPr>
          <p:cNvSpPr/>
          <p:nvPr/>
        </p:nvSpPr>
        <p:spPr>
          <a:xfrm>
            <a:off x="-145915" y="0"/>
            <a:ext cx="12665413" cy="69747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463D715-5981-4EE0-864B-359138A5990A}"/>
              </a:ext>
            </a:extLst>
          </p:cNvPr>
          <p:cNvSpPr txBox="1"/>
          <p:nvPr/>
        </p:nvSpPr>
        <p:spPr>
          <a:xfrm>
            <a:off x="185530" y="225102"/>
            <a:ext cx="5276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Trong các phân số: </a:t>
            </a:r>
          </a:p>
        </p:txBody>
      </p:sp>
      <p:pic>
        <p:nvPicPr>
          <p:cNvPr id="2050" name="Picture 2" descr="Giải Toán lớp 4 Rút gọn phân số">
            <a:extLst>
              <a:ext uri="{FF2B5EF4-FFF2-40B4-BE49-F238E27FC236}">
                <a16:creationId xmlns:a16="http://schemas.microsoft.com/office/drawing/2014/main" xmlns="" id="{B9528B5C-094F-4840-BC58-D7F91D517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331" y="172278"/>
            <a:ext cx="4999104" cy="107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A59D73-FC59-402E-8B72-CAC6C2D647B5}"/>
              </a:ext>
            </a:extLst>
          </p:cNvPr>
          <p:cNvSpPr txBox="1"/>
          <p:nvPr/>
        </p:nvSpPr>
        <p:spPr>
          <a:xfrm>
            <a:off x="448677" y="1185636"/>
            <a:ext cx="108606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nào là phân số tối giản? Vì sao?</a:t>
            </a:r>
          </a:p>
          <a:p>
            <a:pPr marL="342900" indent="-342900">
              <a:buAutoNum type="alphaLcParenR"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nào rút gọn đ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ợc? Hãy rút gọn phân số đó.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DF1604C-582C-4D3E-BB41-5D253F17166B}"/>
              </a:ext>
            </a:extLst>
          </p:cNvPr>
          <p:cNvSpPr txBox="1"/>
          <p:nvPr/>
        </p:nvSpPr>
        <p:spPr>
          <a:xfrm>
            <a:off x="471373" y="2553435"/>
            <a:ext cx="11321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Phân số là phân số tối giản là:       ;       ;   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E3AAAB6-482D-4DC2-ABB9-21F9010AF833}"/>
              </a:ext>
            </a:extLst>
          </p:cNvPr>
          <p:cNvSpPr/>
          <p:nvPr/>
        </p:nvSpPr>
        <p:spPr>
          <a:xfrm>
            <a:off x="553400" y="4946181"/>
            <a:ext cx="7991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Phân số rút gọn đ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là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;</a:t>
            </a:r>
          </a:p>
        </p:txBody>
      </p:sp>
      <p:grpSp>
        <p:nvGrpSpPr>
          <p:cNvPr id="17" name="Group 86"/>
          <p:cNvGrpSpPr>
            <a:grpSpLocks/>
          </p:cNvGrpSpPr>
          <p:nvPr/>
        </p:nvGrpSpPr>
        <p:grpSpPr bwMode="auto">
          <a:xfrm>
            <a:off x="6791675" y="2265222"/>
            <a:ext cx="919649" cy="1211263"/>
            <a:chOff x="3730" y="1521"/>
            <a:chExt cx="643" cy="763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3</a:t>
              </a: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6925297" y="2917099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86"/>
          <p:cNvGrpSpPr>
            <a:grpSpLocks/>
          </p:cNvGrpSpPr>
          <p:nvPr/>
        </p:nvGrpSpPr>
        <p:grpSpPr bwMode="auto">
          <a:xfrm>
            <a:off x="7874240" y="2338795"/>
            <a:ext cx="919649" cy="1211263"/>
            <a:chOff x="3730" y="1521"/>
            <a:chExt cx="643" cy="763"/>
          </a:xfrm>
        </p:grpSpPr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7</a:t>
              </a: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7913269" y="2927609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86"/>
          <p:cNvGrpSpPr>
            <a:grpSpLocks/>
          </p:cNvGrpSpPr>
          <p:nvPr/>
        </p:nvGrpSpPr>
        <p:grpSpPr bwMode="auto">
          <a:xfrm>
            <a:off x="8736088" y="2286243"/>
            <a:ext cx="919649" cy="1211263"/>
            <a:chOff x="3730" y="1521"/>
            <a:chExt cx="643" cy="763"/>
          </a:xfrm>
        </p:grpSpPr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72</a:t>
              </a:r>
            </a:p>
          </p:txBody>
        </p:sp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73</a:t>
              </a:r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8885476" y="2906588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6092737" y="4735153"/>
            <a:ext cx="919649" cy="1211263"/>
            <a:chOff x="3730" y="1521"/>
            <a:chExt cx="643" cy="763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12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6194828" y="5355498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364673" y="5339734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86"/>
          <p:cNvGrpSpPr>
            <a:grpSpLocks/>
          </p:cNvGrpSpPr>
          <p:nvPr/>
        </p:nvGrpSpPr>
        <p:grpSpPr bwMode="auto">
          <a:xfrm>
            <a:off x="7096478" y="4777193"/>
            <a:ext cx="1015476" cy="1171575"/>
            <a:chOff x="3730" y="1521"/>
            <a:chExt cx="710" cy="738"/>
          </a:xfrm>
        </p:grpSpPr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70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798" y="1658"/>
              <a:ext cx="64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36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35572" y="3626069"/>
            <a:ext cx="10263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số và mẫu số của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phân số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cùng chia hết cho số hơn l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1</a:t>
            </a:r>
            <a:endParaRPr lang="en-US" sz="3600" dirty="0"/>
          </a:p>
        </p:txBody>
      </p:sp>
      <p:sp>
        <p:nvSpPr>
          <p:cNvPr id="43" name="Oval 42"/>
          <p:cNvSpPr/>
          <p:nvPr/>
        </p:nvSpPr>
        <p:spPr>
          <a:xfrm>
            <a:off x="188389" y="0"/>
            <a:ext cx="5943600" cy="1280160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807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37" grpId="0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97A89-D01E-46F2-85A5-3C67FEB46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3AB5CC9-F076-4280-8F2A-71269487E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257743-7C63-4AD1-B193-3DE47800AD3A}"/>
              </a:ext>
            </a:extLst>
          </p:cNvPr>
          <p:cNvSpPr txBox="1"/>
          <p:nvPr/>
        </p:nvSpPr>
        <p:spPr>
          <a:xfrm>
            <a:off x="2579376" y="797032"/>
            <a:ext cx="89620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Viết số thích hợp vào ô trống: </a:t>
            </a:r>
          </a:p>
        </p:txBody>
      </p:sp>
      <p:pic>
        <p:nvPicPr>
          <p:cNvPr id="3074" name="Picture 2" descr="Giải Toán lớp 4 Rút gọn phân số">
            <a:extLst>
              <a:ext uri="{FF2B5EF4-FFF2-40B4-BE49-F238E27FC236}">
                <a16:creationId xmlns:a16="http://schemas.microsoft.com/office/drawing/2014/main" xmlns="" id="{B412FA75-40FF-407C-B066-FEBA61131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773" y="1818857"/>
            <a:ext cx="7328452" cy="27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31C8E8-1C37-402F-812B-413B2BD2E2F5}"/>
              </a:ext>
            </a:extLst>
          </p:cNvPr>
          <p:cNvSpPr txBox="1"/>
          <p:nvPr/>
        </p:nvSpPr>
        <p:spPr>
          <a:xfrm>
            <a:off x="4333460" y="329979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29A90A-4A3F-4D76-B878-B05FCD7115CB}"/>
              </a:ext>
            </a:extLst>
          </p:cNvPr>
          <p:cNvSpPr txBox="1"/>
          <p:nvPr/>
        </p:nvSpPr>
        <p:spPr>
          <a:xfrm>
            <a:off x="6440556" y="215653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701218-69A6-41A1-B9D8-D28BF68878C3}"/>
              </a:ext>
            </a:extLst>
          </p:cNvPr>
          <p:cNvSpPr txBox="1"/>
          <p:nvPr/>
        </p:nvSpPr>
        <p:spPr>
          <a:xfrm>
            <a:off x="8387111" y="330447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73793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4"/>
          <p:cNvSpPr>
            <a:spLocks noChangeArrowheads="1" noChangeShapeType="1" noTextEdit="1"/>
          </p:cNvSpPr>
          <p:nvPr/>
        </p:nvSpPr>
        <p:spPr bwMode="auto">
          <a:xfrm>
            <a:off x="2197100" y="217489"/>
            <a:ext cx="7581900" cy="162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E3E02"/>
              </a:contourClr>
            </a:sp3d>
          </a:bodyPr>
          <a:lstStyle/>
          <a:p>
            <a:pPr algn="ctr"/>
            <a:r>
              <a:rPr lang="en-US" sz="3600" dirty="0" err="1"/>
              <a:t>Thử</a:t>
            </a:r>
            <a:r>
              <a:rPr lang="en-US" sz="3600" dirty="0"/>
              <a:t> </a:t>
            </a:r>
            <a:r>
              <a:rPr lang="en-US" sz="3600" dirty="0" err="1"/>
              <a:t>tài</a:t>
            </a:r>
            <a:r>
              <a:rPr lang="en-US" sz="3600" dirty="0"/>
              <a:t> </a:t>
            </a:r>
            <a:r>
              <a:rPr lang="en-US" sz="3600" dirty="0" err="1"/>
              <a:t>toán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endParaRPr lang="en-US" sz="3600" dirty="0"/>
          </a:p>
        </p:txBody>
      </p:sp>
      <p:sp>
        <p:nvSpPr>
          <p:cNvPr id="12291" name="Text Box 31"/>
          <p:cNvSpPr txBox="1">
            <a:spLocks noChangeArrowheads="1"/>
          </p:cNvSpPr>
          <p:nvPr/>
        </p:nvSpPr>
        <p:spPr bwMode="auto">
          <a:xfrm>
            <a:off x="3930651" y="2695575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2292" name="Text Box 32"/>
          <p:cNvSpPr txBox="1">
            <a:spLocks noChangeArrowheads="1"/>
          </p:cNvSpPr>
          <p:nvPr/>
        </p:nvSpPr>
        <p:spPr bwMode="auto">
          <a:xfrm>
            <a:off x="5494339" y="2695575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2293" name="Text Box 33"/>
          <p:cNvSpPr txBox="1">
            <a:spLocks noChangeArrowheads="1"/>
          </p:cNvSpPr>
          <p:nvPr/>
        </p:nvSpPr>
        <p:spPr bwMode="auto">
          <a:xfrm>
            <a:off x="7010401" y="2695575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12294" name="Group 54"/>
          <p:cNvGrpSpPr>
            <a:grpSpLocks/>
          </p:cNvGrpSpPr>
          <p:nvPr/>
        </p:nvGrpSpPr>
        <p:grpSpPr bwMode="auto">
          <a:xfrm>
            <a:off x="3232150" y="2360614"/>
            <a:ext cx="673100" cy="1254125"/>
            <a:chOff x="1091" y="2683"/>
            <a:chExt cx="424" cy="790"/>
          </a:xfrm>
        </p:grpSpPr>
        <p:sp>
          <p:nvSpPr>
            <p:cNvPr id="12315" name="Text Box 35"/>
            <p:cNvSpPr txBox="1">
              <a:spLocks noChangeArrowheads="1"/>
            </p:cNvSpPr>
            <p:nvPr/>
          </p:nvSpPr>
          <p:spPr bwMode="auto">
            <a:xfrm>
              <a:off x="1091" y="2683"/>
              <a:ext cx="4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54</a:t>
              </a:r>
            </a:p>
          </p:txBody>
        </p:sp>
        <p:sp>
          <p:nvSpPr>
            <p:cNvPr id="12316" name="Text Box 48"/>
            <p:cNvSpPr txBox="1">
              <a:spLocks noChangeArrowheads="1"/>
            </p:cNvSpPr>
            <p:nvPr/>
          </p:nvSpPr>
          <p:spPr bwMode="auto">
            <a:xfrm>
              <a:off x="1091" y="3108"/>
              <a:ext cx="4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</a:t>
              </a:r>
            </a:p>
          </p:txBody>
        </p:sp>
        <p:sp>
          <p:nvSpPr>
            <p:cNvPr id="12317" name="Line 49"/>
            <p:cNvSpPr>
              <a:spLocks noChangeShapeType="1"/>
            </p:cNvSpPr>
            <p:nvPr/>
          </p:nvSpPr>
          <p:spPr bwMode="auto">
            <a:xfrm>
              <a:off x="1091" y="3062"/>
              <a:ext cx="394" cy="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295" name="Rectangle 53"/>
          <p:cNvSpPr>
            <a:spLocks noChangeArrowheads="1"/>
          </p:cNvSpPr>
          <p:nvPr/>
        </p:nvSpPr>
        <p:spPr bwMode="auto">
          <a:xfrm>
            <a:off x="2944813" y="2190750"/>
            <a:ext cx="914400" cy="1443038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296" name="Text Box 56"/>
          <p:cNvSpPr txBox="1">
            <a:spLocks noChangeArrowheads="1"/>
          </p:cNvSpPr>
          <p:nvPr/>
        </p:nvSpPr>
        <p:spPr bwMode="auto">
          <a:xfrm>
            <a:off x="4556125" y="3033713"/>
            <a:ext cx="673100" cy="588962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7" name="Text Box 58"/>
          <p:cNvSpPr txBox="1">
            <a:spLocks noChangeArrowheads="1"/>
          </p:cNvSpPr>
          <p:nvPr/>
        </p:nvSpPr>
        <p:spPr bwMode="auto">
          <a:xfrm>
            <a:off x="4581525" y="2354264"/>
            <a:ext cx="673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12298" name="Line 59"/>
          <p:cNvSpPr>
            <a:spLocks noChangeShapeType="1"/>
          </p:cNvSpPr>
          <p:nvPr/>
        </p:nvSpPr>
        <p:spPr bwMode="auto">
          <a:xfrm>
            <a:off x="4581526" y="2955925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9" name="Text Box 61"/>
          <p:cNvSpPr txBox="1">
            <a:spLocks noChangeArrowheads="1"/>
          </p:cNvSpPr>
          <p:nvPr/>
        </p:nvSpPr>
        <p:spPr bwMode="auto">
          <a:xfrm>
            <a:off x="4484688" y="2984500"/>
            <a:ext cx="79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300" name="Text Box 62"/>
          <p:cNvSpPr txBox="1">
            <a:spLocks noChangeArrowheads="1"/>
          </p:cNvSpPr>
          <p:nvPr/>
        </p:nvSpPr>
        <p:spPr bwMode="auto">
          <a:xfrm>
            <a:off x="4506913" y="3030539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12301" name="Rectangle 64"/>
          <p:cNvSpPr>
            <a:spLocks noChangeArrowheads="1"/>
          </p:cNvSpPr>
          <p:nvPr/>
        </p:nvSpPr>
        <p:spPr bwMode="auto">
          <a:xfrm>
            <a:off x="4505325" y="2168526"/>
            <a:ext cx="914400" cy="1490663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302" name="Text Box 65"/>
          <p:cNvSpPr txBox="1">
            <a:spLocks noChangeArrowheads="1"/>
          </p:cNvSpPr>
          <p:nvPr/>
        </p:nvSpPr>
        <p:spPr bwMode="auto">
          <a:xfrm>
            <a:off x="6143625" y="2239963"/>
            <a:ext cx="673100" cy="588962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3" name="Text Box 66"/>
          <p:cNvSpPr txBox="1">
            <a:spLocks noChangeArrowheads="1"/>
          </p:cNvSpPr>
          <p:nvPr/>
        </p:nvSpPr>
        <p:spPr bwMode="auto">
          <a:xfrm>
            <a:off x="6121400" y="2954339"/>
            <a:ext cx="673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2304" name="Line 67"/>
          <p:cNvSpPr>
            <a:spLocks noChangeShapeType="1"/>
          </p:cNvSpPr>
          <p:nvPr/>
        </p:nvSpPr>
        <p:spPr bwMode="auto">
          <a:xfrm>
            <a:off x="6170614" y="2955925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5" name="Text Box 68"/>
          <p:cNvSpPr txBox="1">
            <a:spLocks noChangeArrowheads="1"/>
          </p:cNvSpPr>
          <p:nvPr/>
        </p:nvSpPr>
        <p:spPr bwMode="auto">
          <a:xfrm>
            <a:off x="6072188" y="2263775"/>
            <a:ext cx="79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306" name="Text Box 71"/>
          <p:cNvSpPr txBox="1">
            <a:spLocks noChangeArrowheads="1"/>
          </p:cNvSpPr>
          <p:nvPr/>
        </p:nvSpPr>
        <p:spPr bwMode="auto">
          <a:xfrm>
            <a:off x="6097588" y="2322514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307" name="Text Box 72"/>
          <p:cNvSpPr txBox="1">
            <a:spLocks noChangeArrowheads="1"/>
          </p:cNvSpPr>
          <p:nvPr/>
        </p:nvSpPr>
        <p:spPr bwMode="auto">
          <a:xfrm>
            <a:off x="7756525" y="2333625"/>
            <a:ext cx="673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308" name="Line 73"/>
          <p:cNvSpPr>
            <a:spLocks noChangeShapeType="1"/>
          </p:cNvSpPr>
          <p:nvPr/>
        </p:nvSpPr>
        <p:spPr bwMode="auto">
          <a:xfrm>
            <a:off x="7780339" y="2982913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9" name="Text Box 75"/>
          <p:cNvSpPr txBox="1">
            <a:spLocks noChangeArrowheads="1"/>
          </p:cNvSpPr>
          <p:nvPr/>
        </p:nvSpPr>
        <p:spPr bwMode="auto">
          <a:xfrm>
            <a:off x="7754938" y="3084513"/>
            <a:ext cx="673100" cy="588962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0" name="Rectangle 77"/>
          <p:cNvSpPr>
            <a:spLocks noChangeArrowheads="1"/>
          </p:cNvSpPr>
          <p:nvPr/>
        </p:nvSpPr>
        <p:spPr bwMode="auto">
          <a:xfrm>
            <a:off x="5981700" y="2159001"/>
            <a:ext cx="914400" cy="15160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311" name="Text Box 78"/>
          <p:cNvSpPr txBox="1">
            <a:spLocks noChangeArrowheads="1"/>
          </p:cNvSpPr>
          <p:nvPr/>
        </p:nvSpPr>
        <p:spPr bwMode="auto">
          <a:xfrm>
            <a:off x="7686675" y="3101975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312" name="Text Box 80"/>
          <p:cNvSpPr txBox="1">
            <a:spLocks noChangeArrowheads="1"/>
          </p:cNvSpPr>
          <p:nvPr/>
        </p:nvSpPr>
        <p:spPr bwMode="auto">
          <a:xfrm>
            <a:off x="7659688" y="3030538"/>
            <a:ext cx="79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313" name="Rectangle 81"/>
          <p:cNvSpPr>
            <a:spLocks noChangeArrowheads="1"/>
          </p:cNvSpPr>
          <p:nvPr/>
        </p:nvSpPr>
        <p:spPr bwMode="auto">
          <a:xfrm>
            <a:off x="7635875" y="2189164"/>
            <a:ext cx="914400" cy="15398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314" name="Text Box 82"/>
          <p:cNvSpPr txBox="1">
            <a:spLocks noChangeArrowheads="1"/>
          </p:cNvSpPr>
          <p:nvPr/>
        </p:nvSpPr>
        <p:spPr bwMode="auto">
          <a:xfrm>
            <a:off x="1736725" y="4197350"/>
            <a:ext cx="85661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chơi: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4 cánh cửa đang đóng, 4 cánh cửa được nối với nhau bởi dấu bằng. Cô giáo lần lượt mở từng cánh cửa bắt đầu từ số 1 ; 2 ; 3 ; 4. Sau mỗi cánh cửa sẽ là các nội dung yêu cầu. Chúng ta cùng tìm đáp án của yêu cầu đó.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96910" y="859666"/>
            <a:ext cx="6021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11374" y="1805301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11374" y="2419663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911374" y="2311713"/>
            <a:ext cx="5048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25736" y="2073588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41674" y="2387913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078186" y="2311713"/>
            <a:ext cx="5048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911374" y="2918138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911374" y="3532501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1911374" y="3424551"/>
            <a:ext cx="5048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525736" y="3186426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059136" y="2908613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3078186" y="3424551"/>
            <a:ext cx="5048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3119606" y="3491225"/>
            <a:ext cx="506413" cy="50641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3078186" y="3491225"/>
            <a:ext cx="59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496910" y="4115113"/>
            <a:ext cx="7589520" cy="1463040"/>
          </a:xfrm>
          <a:prstGeom prst="rightArrow">
            <a:avLst>
              <a:gd name="adj1" fmla="val 50000"/>
              <a:gd name="adj2" fmla="val 131554"/>
            </a:avLst>
          </a:prstGeom>
          <a:solidFill>
            <a:srgbClr val="66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nêu tính chất cơ bản của phân 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078186" y="1713226"/>
            <a:ext cx="506412" cy="50641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167880" y="1690461"/>
            <a:ext cx="34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3207712" y="3480584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3041674" y="1740736"/>
            <a:ext cx="59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9580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 animBg="1"/>
      <p:bldP spid="20" grpId="0"/>
      <p:bldP spid="20" grpId="1"/>
      <p:bldP spid="21" grpId="0"/>
      <p:bldP spid="21" grpId="1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2222500" y="357189"/>
            <a:ext cx="7581900" cy="162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E3E02"/>
              </a:contourClr>
            </a:sp3d>
          </a:bodyPr>
          <a:lstStyle/>
          <a:p>
            <a:r>
              <a:rPr lang="en-US" sz="3600" dirty="0" err="1"/>
              <a:t>Thử</a:t>
            </a:r>
            <a:r>
              <a:rPr lang="en-US" sz="3600" dirty="0"/>
              <a:t> </a:t>
            </a:r>
            <a:r>
              <a:rPr lang="en-US" sz="3600" dirty="0" err="1"/>
              <a:t>tài</a:t>
            </a:r>
            <a:r>
              <a:rPr lang="en-US" sz="3600" dirty="0"/>
              <a:t> </a:t>
            </a:r>
            <a:r>
              <a:rPr lang="en-US" sz="3600" dirty="0" err="1"/>
              <a:t>toán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endParaRPr lang="en-US" sz="3600" dirty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930651" y="2695575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494339" y="2695575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010401" y="2695575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3232150" y="2360614"/>
            <a:ext cx="673100" cy="1254125"/>
            <a:chOff x="1091" y="2683"/>
            <a:chExt cx="424" cy="790"/>
          </a:xfrm>
        </p:grpSpPr>
        <p:sp>
          <p:nvSpPr>
            <p:cNvPr id="13338" name="Text Box 7"/>
            <p:cNvSpPr txBox="1">
              <a:spLocks noChangeArrowheads="1"/>
            </p:cNvSpPr>
            <p:nvPr/>
          </p:nvSpPr>
          <p:spPr bwMode="auto">
            <a:xfrm>
              <a:off x="1091" y="2683"/>
              <a:ext cx="4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54</a:t>
              </a:r>
            </a:p>
          </p:txBody>
        </p:sp>
        <p:sp>
          <p:nvSpPr>
            <p:cNvPr id="13339" name="Text Box 8"/>
            <p:cNvSpPr txBox="1">
              <a:spLocks noChangeArrowheads="1"/>
            </p:cNvSpPr>
            <p:nvPr/>
          </p:nvSpPr>
          <p:spPr bwMode="auto">
            <a:xfrm>
              <a:off x="1091" y="3108"/>
              <a:ext cx="4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</a:t>
              </a:r>
            </a:p>
          </p:txBody>
        </p:sp>
        <p:sp>
          <p:nvSpPr>
            <p:cNvPr id="13340" name="Line 9"/>
            <p:cNvSpPr>
              <a:spLocks noChangeShapeType="1"/>
            </p:cNvSpPr>
            <p:nvPr/>
          </p:nvSpPr>
          <p:spPr bwMode="auto">
            <a:xfrm>
              <a:off x="1091" y="3062"/>
              <a:ext cx="394" cy="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2944813" y="2190750"/>
            <a:ext cx="914400" cy="1443038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4556125" y="3033713"/>
            <a:ext cx="673100" cy="588962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1" name="Text Box 12"/>
          <p:cNvSpPr txBox="1">
            <a:spLocks noChangeArrowheads="1"/>
          </p:cNvSpPr>
          <p:nvPr/>
        </p:nvSpPr>
        <p:spPr bwMode="auto">
          <a:xfrm>
            <a:off x="4581525" y="2354264"/>
            <a:ext cx="673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13322" name="Line 13"/>
          <p:cNvSpPr>
            <a:spLocks noChangeShapeType="1"/>
          </p:cNvSpPr>
          <p:nvPr/>
        </p:nvSpPr>
        <p:spPr bwMode="auto">
          <a:xfrm>
            <a:off x="4581526" y="2955925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4484688" y="2984500"/>
            <a:ext cx="79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4506913" y="3030539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4505325" y="2168526"/>
            <a:ext cx="914400" cy="1490663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326" name="Text Box 17"/>
          <p:cNvSpPr txBox="1">
            <a:spLocks noChangeArrowheads="1"/>
          </p:cNvSpPr>
          <p:nvPr/>
        </p:nvSpPr>
        <p:spPr bwMode="auto">
          <a:xfrm>
            <a:off x="6143625" y="2239963"/>
            <a:ext cx="673100" cy="588962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7" name="Text Box 18"/>
          <p:cNvSpPr txBox="1">
            <a:spLocks noChangeArrowheads="1"/>
          </p:cNvSpPr>
          <p:nvPr/>
        </p:nvSpPr>
        <p:spPr bwMode="auto">
          <a:xfrm>
            <a:off x="6121400" y="2954339"/>
            <a:ext cx="673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3328" name="Line 19"/>
          <p:cNvSpPr>
            <a:spLocks noChangeShapeType="1"/>
          </p:cNvSpPr>
          <p:nvPr/>
        </p:nvSpPr>
        <p:spPr bwMode="auto">
          <a:xfrm>
            <a:off x="6170614" y="2955925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6072188" y="2263775"/>
            <a:ext cx="79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1941" name="Text Box 21"/>
          <p:cNvSpPr txBox="1">
            <a:spLocks noChangeArrowheads="1"/>
          </p:cNvSpPr>
          <p:nvPr/>
        </p:nvSpPr>
        <p:spPr bwMode="auto">
          <a:xfrm>
            <a:off x="6097588" y="2322514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331" name="Text Box 22"/>
          <p:cNvSpPr txBox="1">
            <a:spLocks noChangeArrowheads="1"/>
          </p:cNvSpPr>
          <p:nvPr/>
        </p:nvSpPr>
        <p:spPr bwMode="auto">
          <a:xfrm>
            <a:off x="7756525" y="2333625"/>
            <a:ext cx="673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332" name="Line 23"/>
          <p:cNvSpPr>
            <a:spLocks noChangeShapeType="1"/>
          </p:cNvSpPr>
          <p:nvPr/>
        </p:nvSpPr>
        <p:spPr bwMode="auto">
          <a:xfrm>
            <a:off x="7780339" y="2982913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3" name="Text Box 24"/>
          <p:cNvSpPr txBox="1">
            <a:spLocks noChangeArrowheads="1"/>
          </p:cNvSpPr>
          <p:nvPr/>
        </p:nvSpPr>
        <p:spPr bwMode="auto">
          <a:xfrm>
            <a:off x="7754938" y="3084513"/>
            <a:ext cx="673100" cy="588962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45" name="Rectangle 25"/>
          <p:cNvSpPr>
            <a:spLocks noChangeArrowheads="1"/>
          </p:cNvSpPr>
          <p:nvPr/>
        </p:nvSpPr>
        <p:spPr bwMode="auto">
          <a:xfrm>
            <a:off x="5981700" y="2159001"/>
            <a:ext cx="914400" cy="15160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1946" name="Text Box 26"/>
          <p:cNvSpPr txBox="1">
            <a:spLocks noChangeArrowheads="1"/>
          </p:cNvSpPr>
          <p:nvPr/>
        </p:nvSpPr>
        <p:spPr bwMode="auto">
          <a:xfrm>
            <a:off x="7686675" y="3101975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7659688" y="3030538"/>
            <a:ext cx="79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1948" name="Rectangle 28"/>
          <p:cNvSpPr>
            <a:spLocks noChangeArrowheads="1"/>
          </p:cNvSpPr>
          <p:nvPr/>
        </p:nvSpPr>
        <p:spPr bwMode="auto">
          <a:xfrm>
            <a:off x="7635875" y="2189164"/>
            <a:ext cx="914400" cy="15398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5408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9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819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500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0" grpId="0" animBg="1"/>
      <p:bldP spid="81934" grpId="0"/>
      <p:bldP spid="81934" grpId="1"/>
      <p:bldP spid="81935" grpId="0"/>
      <p:bldP spid="81936" grpId="0" animBg="1"/>
      <p:bldP spid="81940" grpId="0"/>
      <p:bldP spid="81940" grpId="1"/>
      <p:bldP spid="81941" grpId="0"/>
      <p:bldP spid="81945" grpId="0" animBg="1"/>
      <p:bldP spid="81946" grpId="0"/>
      <p:bldP spid="81947" grpId="0"/>
      <p:bldP spid="81947" grpId="1"/>
      <p:bldP spid="819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6D5E53-4DA9-4671-9C39-6BD20806C05B}"/>
              </a:ext>
            </a:extLst>
          </p:cNvPr>
          <p:cNvSpPr/>
          <p:nvPr/>
        </p:nvSpPr>
        <p:spPr>
          <a:xfrm>
            <a:off x="4908729" y="2419850"/>
            <a:ext cx="37623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4400" b="1" i="0" u="none" strike="noStrike" kern="1200" cap="none" spc="0" normalizeH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DỤNG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307A09-6F1C-4734-AEE9-AE4A28D4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B13BB36-D6EA-4346-A1A0-28C7B34FF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934132A-529A-4E2F-8A85-7566237351B2}"/>
              </a:ext>
            </a:extLst>
          </p:cNvPr>
          <p:cNvSpPr txBox="1"/>
          <p:nvPr/>
        </p:nvSpPr>
        <p:spPr>
          <a:xfrm>
            <a:off x="656919" y="672937"/>
            <a:ext cx="956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rút gọn phân số ta có thể làm nh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69D1741-B763-4C95-AEED-0B89A4D7D335}"/>
              </a:ext>
            </a:extLst>
          </p:cNvPr>
          <p:cNvSpPr txBox="1"/>
          <p:nvPr/>
        </p:nvSpPr>
        <p:spPr>
          <a:xfrm>
            <a:off x="966997" y="1500252"/>
            <a:ext cx="9037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Xét xem tử số và mẫu số cùng chia hết cho số tự nhiên nào lớn hơn 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9B72491-3FEC-4764-9570-B6F0D4464A37}"/>
              </a:ext>
            </a:extLst>
          </p:cNvPr>
          <p:cNvSpPr txBox="1"/>
          <p:nvPr/>
        </p:nvSpPr>
        <p:spPr>
          <a:xfrm>
            <a:off x="1033257" y="2865553"/>
            <a:ext cx="10100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*Chia tử số và mẫu số cho số đó.</a:t>
            </a:r>
          </a:p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làm nh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cho đến khi nhận đ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phân số tối giản</a:t>
            </a:r>
          </a:p>
        </p:txBody>
      </p:sp>
    </p:spTree>
    <p:extLst>
      <p:ext uri="{BB962C8B-B14F-4D97-AF65-F5344CB8AC3E}">
        <p14:creationId xmlns:p14="http://schemas.microsoft.com/office/powerpoint/2010/main" val="3679673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ai phu\Pictures\Saved Pictures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FF279A-D362-4605-9CB6-B8A95C4F4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0212E1-539B-49F8-95CA-045B69F95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1A7D02-DAD9-462E-8CA5-01106CD3E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C3633F-05B8-4B86-A950-F54E0AA310F7}"/>
              </a:ext>
            </a:extLst>
          </p:cNvPr>
          <p:cNvSpPr txBox="1"/>
          <p:nvPr/>
        </p:nvSpPr>
        <p:spPr>
          <a:xfrm>
            <a:off x="2485961" y="1715956"/>
            <a:ext cx="689643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6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solidFill>
                  <a:srgbClr val="FF0000"/>
                </a:solidFill>
                <a:latin typeface="Harrington" panose="04040505050A02020702" pitchFamily="82" charset="0"/>
                <a:cs typeface="Times New Roman" panose="02020603050405020304" pitchFamily="18" charset="0"/>
              </a:rPr>
              <a:t>RÚT GỌN PHÂN SỐ</a:t>
            </a:r>
            <a:endParaRPr lang="en-US" sz="6000" dirty="0">
              <a:latin typeface="Harrington" panose="04040505050A020207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64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0"/>
            <a:ext cx="10741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7" name="Title 1"/>
          <p:cNvSpPr txBox="1">
            <a:spLocks noChangeArrowheads="1"/>
          </p:cNvSpPr>
          <p:nvPr/>
        </p:nvSpPr>
        <p:spPr bwMode="auto">
          <a:xfrm>
            <a:off x="1006475" y="3000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169988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82550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/>
          <p:cNvGraphicFramePr/>
          <p:nvPr/>
        </p:nvGraphicFramePr>
        <p:xfrm>
          <a:off x="1604356" y="949570"/>
          <a:ext cx="10206693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/>
          <p:cNvSpPr/>
          <p:nvPr/>
        </p:nvSpPr>
        <p:spPr>
          <a:xfrm>
            <a:off x="14986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1600200" y="2876550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3149998" y="2876550"/>
            <a:ext cx="8712197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94694" y="1518433"/>
            <a:ext cx="8563905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Oval 10"/>
          <p:cNvSpPr/>
          <p:nvPr/>
        </p:nvSpPr>
        <p:spPr>
          <a:xfrm>
            <a:off x="1600200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3247391" y="4610271"/>
            <a:ext cx="7424766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545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6D5E53-4DA9-4671-9C39-6BD20806C05B}"/>
              </a:ext>
            </a:extLst>
          </p:cNvPr>
          <p:cNvSpPr/>
          <p:nvPr/>
        </p:nvSpPr>
        <p:spPr>
          <a:xfrm>
            <a:off x="4908729" y="2419850"/>
            <a:ext cx="37623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sz="4400" b="1" i="0" u="none" strike="noStrike" kern="1200" cap="none" spc="0" normalizeH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PHÁ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66206" y="470263"/>
            <a:ext cx="10907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a)Cho phân số         .Tìm phân số bằng phân số         </a:t>
            </a:r>
          </a:p>
          <a:p>
            <a:pPr marL="742950" indent="-742950"/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nhưng có tử số và mẫu số bé hơn.</a:t>
            </a:r>
          </a:p>
        </p:txBody>
      </p: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3610657" y="222068"/>
            <a:ext cx="1144588" cy="1316038"/>
            <a:chOff x="3820" y="1441"/>
            <a:chExt cx="721" cy="829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53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3735977" y="927463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9523777" y="169817"/>
            <a:ext cx="1144588" cy="1316038"/>
            <a:chOff x="3820" y="1441"/>
            <a:chExt cx="721" cy="829"/>
          </a:xfrm>
        </p:grpSpPr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53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9649097" y="857795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66206" y="3429000"/>
            <a:ext cx="68932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66206" y="470263"/>
            <a:ext cx="10907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a)Cho phân số         .Tìm phân số bằng phân số         </a:t>
            </a:r>
          </a:p>
          <a:p>
            <a:pPr marL="742950" indent="-742950"/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nhưng có tử số và mẫu số bé hơn.</a:t>
            </a:r>
          </a:p>
        </p:txBody>
      </p: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3610657" y="222068"/>
            <a:ext cx="1144588" cy="1316038"/>
            <a:chOff x="3820" y="1441"/>
            <a:chExt cx="721" cy="829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53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3735977" y="927463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9523777" y="169817"/>
            <a:ext cx="1144588" cy="1316038"/>
            <a:chOff x="3820" y="1441"/>
            <a:chExt cx="721" cy="829"/>
          </a:xfrm>
        </p:grpSpPr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53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9649097" y="857795"/>
            <a:ext cx="613954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87433" y="2356059"/>
            <a:ext cx="48279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Ta có thể làm như sau:</a:t>
            </a:r>
          </a:p>
        </p:txBody>
      </p:sp>
      <p:sp>
        <p:nvSpPr>
          <p:cNvPr id="28" name="Text Box 77"/>
          <p:cNvSpPr txBox="1">
            <a:spLocks noChangeArrowheads="1"/>
          </p:cNvSpPr>
          <p:nvPr/>
        </p:nvSpPr>
        <p:spPr bwMode="auto">
          <a:xfrm>
            <a:off x="796834" y="3161211"/>
            <a:ext cx="1115567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Ta thấy 10 và 15 đều chia hết cho 5. Theo tính chất cơ bản của phân số ta có:</a:t>
            </a:r>
          </a:p>
        </p:txBody>
      </p: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837021" y="4456251"/>
            <a:ext cx="822392" cy="1387475"/>
            <a:chOff x="3739" y="1662"/>
            <a:chExt cx="575" cy="874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739" y="1662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779" y="1857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962297" y="5116286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658710" y="4751297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2113099" y="4415608"/>
            <a:ext cx="1651000" cy="1276350"/>
            <a:chOff x="624" y="1154"/>
            <a:chExt cx="1040" cy="804"/>
          </a:xfrm>
        </p:grpSpPr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624" y="1154"/>
              <a:ext cx="104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 :5</a:t>
              </a: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624" y="1551"/>
              <a:ext cx="92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 : 5</a:t>
              </a:r>
            </a:p>
          </p:txBody>
        </p:sp>
        <p:sp>
          <p:nvSpPr>
            <p:cNvPr id="38" name="Line 98"/>
            <p:cNvSpPr>
              <a:spLocks noChangeShapeType="1"/>
            </p:cNvSpPr>
            <p:nvPr/>
          </p:nvSpPr>
          <p:spPr bwMode="auto">
            <a:xfrm flipH="1" flipV="1">
              <a:off x="656" y="1581"/>
              <a:ext cx="736" cy="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3404779" y="4733879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40" name="Group 86"/>
          <p:cNvGrpSpPr>
            <a:grpSpLocks/>
          </p:cNvGrpSpPr>
          <p:nvPr/>
        </p:nvGrpSpPr>
        <p:grpSpPr bwMode="auto">
          <a:xfrm>
            <a:off x="3863250" y="4424638"/>
            <a:ext cx="925370" cy="1336676"/>
            <a:chOff x="3739" y="1579"/>
            <a:chExt cx="647" cy="842"/>
          </a:xfrm>
        </p:grpSpPr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3739" y="1579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</a:p>
          </p:txBody>
        </p:sp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3861" y="1742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4079966" y="5111932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656217" y="4741817"/>
            <a:ext cx="5368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Vậy: </a:t>
            </a:r>
          </a:p>
        </p:txBody>
      </p:sp>
      <p:grpSp>
        <p:nvGrpSpPr>
          <p:cNvPr id="49" name="Group 86"/>
          <p:cNvGrpSpPr>
            <a:grpSpLocks/>
          </p:cNvGrpSpPr>
          <p:nvPr/>
        </p:nvGrpSpPr>
        <p:grpSpPr bwMode="auto">
          <a:xfrm>
            <a:off x="6750523" y="4555312"/>
            <a:ext cx="833834" cy="1349375"/>
            <a:chOff x="3721" y="1686"/>
            <a:chExt cx="583" cy="850"/>
          </a:xfrm>
        </p:grpSpPr>
        <p:sp>
          <p:nvSpPr>
            <p:cNvPr id="50" name="Text Box 4"/>
            <p:cNvSpPr txBox="1">
              <a:spLocks noChangeArrowheads="1"/>
            </p:cNvSpPr>
            <p:nvPr/>
          </p:nvSpPr>
          <p:spPr bwMode="auto">
            <a:xfrm>
              <a:off x="3721" y="1686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51" name="Text Box 4"/>
            <p:cNvSpPr txBox="1">
              <a:spLocks noChangeArrowheads="1"/>
            </p:cNvSpPr>
            <p:nvPr/>
          </p:nvSpPr>
          <p:spPr bwMode="auto">
            <a:xfrm>
              <a:off x="3779" y="1857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6888480" y="5229498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7558768" y="4838382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54" name="Group 86"/>
          <p:cNvGrpSpPr>
            <a:grpSpLocks/>
          </p:cNvGrpSpPr>
          <p:nvPr/>
        </p:nvGrpSpPr>
        <p:grpSpPr bwMode="auto">
          <a:xfrm>
            <a:off x="7999821" y="4459472"/>
            <a:ext cx="925370" cy="1336676"/>
            <a:chOff x="3739" y="1579"/>
            <a:chExt cx="647" cy="842"/>
          </a:xfrm>
        </p:grpSpPr>
        <p:sp>
          <p:nvSpPr>
            <p:cNvPr id="55" name="Text Box 4"/>
            <p:cNvSpPr txBox="1">
              <a:spLocks noChangeArrowheads="1"/>
            </p:cNvSpPr>
            <p:nvPr/>
          </p:nvSpPr>
          <p:spPr bwMode="auto">
            <a:xfrm>
              <a:off x="3739" y="1579"/>
              <a:ext cx="5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</a:p>
          </p:txBody>
        </p:sp>
        <p:sp>
          <p:nvSpPr>
            <p:cNvPr id="56" name="Text Box 4"/>
            <p:cNvSpPr txBox="1">
              <a:spLocks noChangeArrowheads="1"/>
            </p:cNvSpPr>
            <p:nvPr/>
          </p:nvSpPr>
          <p:spPr bwMode="auto">
            <a:xfrm>
              <a:off x="3861" y="1742"/>
              <a:ext cx="525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</p:grpSp>
      <p:cxnSp>
        <p:nvCxnSpPr>
          <p:cNvPr id="57" name="Straight Connector 56"/>
          <p:cNvCxnSpPr/>
          <p:nvPr/>
        </p:nvCxnSpPr>
        <p:spPr>
          <a:xfrm>
            <a:off x="8151223" y="5185955"/>
            <a:ext cx="613954" cy="1588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63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4" grpId="0"/>
      <p:bldP spid="39" grpId="0"/>
      <p:bldP spid="48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0"/>
            <a:ext cx="12192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5242" y="11582"/>
            <a:ext cx="121254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927200" y="-85165"/>
            <a:ext cx="919403" cy="860007"/>
            <a:chOff x="3804" y="1587"/>
            <a:chExt cx="735" cy="585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804" y="1587"/>
              <a:ext cx="5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875" y="1842"/>
              <a:ext cx="6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8221388" y="375387"/>
            <a:ext cx="340819" cy="794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087795" y="514520"/>
            <a:ext cx="1128713" cy="1014413"/>
            <a:chOff x="3820" y="1441"/>
            <a:chExt cx="711" cy="639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5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867" y="1750"/>
              <a:ext cx="6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</p:grpSp>
      <p:cxnSp>
        <p:nvCxnSpPr>
          <p:cNvPr id="11" name="Straight Connector 10"/>
          <p:cNvCxnSpPr/>
          <p:nvPr/>
        </p:nvCxnSpPr>
        <p:spPr>
          <a:xfrm flipV="1">
            <a:off x="3372723" y="1004707"/>
            <a:ext cx="326282" cy="11483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242" y="2380251"/>
            <a:ext cx="1204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số và mẫu số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PS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bé hơn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PS                 </a:t>
            </a:r>
          </a:p>
        </p:txBody>
      </p: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10218175" y="2202057"/>
            <a:ext cx="1160463" cy="1001713"/>
            <a:chOff x="3814" y="1482"/>
            <a:chExt cx="731" cy="631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814" y="1482"/>
              <a:ext cx="5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3881" y="1783"/>
              <a:ext cx="6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 flipV="1">
            <a:off x="10525880" y="2706668"/>
            <a:ext cx="326282" cy="11483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3890420" y="2246103"/>
            <a:ext cx="1160463" cy="987425"/>
            <a:chOff x="3810" y="1532"/>
            <a:chExt cx="731" cy="622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3810" y="1532"/>
              <a:ext cx="5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4216856" y="2747756"/>
            <a:ext cx="340819" cy="794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7485" y="3315939"/>
            <a:ext cx="1204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22"/>
          <p:cNvGrpSpPr>
            <a:grpSpLocks/>
          </p:cNvGrpSpPr>
          <p:nvPr/>
        </p:nvGrpSpPr>
        <p:grpSpPr bwMode="auto">
          <a:xfrm>
            <a:off x="2050769" y="3203770"/>
            <a:ext cx="1160463" cy="987425"/>
            <a:chOff x="3810" y="1532"/>
            <a:chExt cx="731" cy="622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810" y="1532"/>
              <a:ext cx="5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4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</p:grpSp>
      <p:cxnSp>
        <p:nvCxnSpPr>
          <p:cNvPr id="45" name="Straight Connector 44"/>
          <p:cNvCxnSpPr/>
          <p:nvPr/>
        </p:nvCxnSpPr>
        <p:spPr>
          <a:xfrm>
            <a:off x="2377205" y="3705423"/>
            <a:ext cx="340819" cy="794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22"/>
          <p:cNvGrpSpPr>
            <a:grpSpLocks/>
          </p:cNvGrpSpPr>
          <p:nvPr/>
        </p:nvGrpSpPr>
        <p:grpSpPr bwMode="auto">
          <a:xfrm>
            <a:off x="3239256" y="3166463"/>
            <a:ext cx="1160463" cy="1001713"/>
            <a:chOff x="3814" y="1482"/>
            <a:chExt cx="731" cy="631"/>
          </a:xfrm>
        </p:grpSpPr>
        <p:sp>
          <p:nvSpPr>
            <p:cNvPr id="47" name="Text Box 4"/>
            <p:cNvSpPr txBox="1">
              <a:spLocks noChangeArrowheads="1"/>
            </p:cNvSpPr>
            <p:nvPr/>
          </p:nvSpPr>
          <p:spPr bwMode="auto">
            <a:xfrm>
              <a:off x="3814" y="1482"/>
              <a:ext cx="5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48" name="Text Box 4"/>
            <p:cNvSpPr txBox="1">
              <a:spLocks noChangeArrowheads="1"/>
            </p:cNvSpPr>
            <p:nvPr/>
          </p:nvSpPr>
          <p:spPr bwMode="auto">
            <a:xfrm>
              <a:off x="3881" y="1783"/>
              <a:ext cx="6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</p:grpSp>
      <p:cxnSp>
        <p:nvCxnSpPr>
          <p:cNvPr id="49" name="Straight Connector 48"/>
          <p:cNvCxnSpPr/>
          <p:nvPr/>
        </p:nvCxnSpPr>
        <p:spPr>
          <a:xfrm flipV="1">
            <a:off x="3546961" y="3671074"/>
            <a:ext cx="326282" cy="11483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77"/>
          <p:cNvSpPr txBox="1">
            <a:spLocks noChangeArrowheads="1"/>
          </p:cNvSpPr>
          <p:nvPr/>
        </p:nvSpPr>
        <p:spPr bwMode="auto">
          <a:xfrm>
            <a:off x="77485" y="4268418"/>
            <a:ext cx="111556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Ta nói rằng: Phân số       đã được rút gọn thành phân số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1" name="Group 22"/>
          <p:cNvGrpSpPr>
            <a:grpSpLocks/>
          </p:cNvGrpSpPr>
          <p:nvPr/>
        </p:nvGrpSpPr>
        <p:grpSpPr bwMode="auto">
          <a:xfrm>
            <a:off x="9056354" y="4162562"/>
            <a:ext cx="1160463" cy="987425"/>
            <a:chOff x="3810" y="1532"/>
            <a:chExt cx="731" cy="622"/>
          </a:xfrm>
        </p:grpSpPr>
        <p:sp>
          <p:nvSpPr>
            <p:cNvPr id="52" name="Text Box 4"/>
            <p:cNvSpPr txBox="1">
              <a:spLocks noChangeArrowheads="1"/>
            </p:cNvSpPr>
            <p:nvPr/>
          </p:nvSpPr>
          <p:spPr bwMode="auto">
            <a:xfrm>
              <a:off x="3810" y="1532"/>
              <a:ext cx="5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53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</p:grpSp>
      <p:cxnSp>
        <p:nvCxnSpPr>
          <p:cNvPr id="54" name="Straight Connector 53"/>
          <p:cNvCxnSpPr/>
          <p:nvPr/>
        </p:nvCxnSpPr>
        <p:spPr>
          <a:xfrm>
            <a:off x="3699005" y="4632682"/>
            <a:ext cx="340819" cy="794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22"/>
          <p:cNvGrpSpPr>
            <a:grpSpLocks/>
          </p:cNvGrpSpPr>
          <p:nvPr/>
        </p:nvGrpSpPr>
        <p:grpSpPr bwMode="auto">
          <a:xfrm>
            <a:off x="3391783" y="4134630"/>
            <a:ext cx="1138238" cy="973138"/>
            <a:chOff x="3820" y="1441"/>
            <a:chExt cx="717" cy="613"/>
          </a:xfrm>
        </p:grpSpPr>
        <p:sp>
          <p:nvSpPr>
            <p:cNvPr id="56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5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57" name="Text Box 4"/>
            <p:cNvSpPr txBox="1">
              <a:spLocks noChangeArrowheads="1"/>
            </p:cNvSpPr>
            <p:nvPr/>
          </p:nvSpPr>
          <p:spPr bwMode="auto">
            <a:xfrm>
              <a:off x="3873" y="1724"/>
              <a:ext cx="66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</p:grpSp>
      <p:cxnSp>
        <p:nvCxnSpPr>
          <p:cNvPr id="58" name="Straight Connector 57"/>
          <p:cNvCxnSpPr/>
          <p:nvPr/>
        </p:nvCxnSpPr>
        <p:spPr>
          <a:xfrm flipV="1">
            <a:off x="9310304" y="4621199"/>
            <a:ext cx="326282" cy="11483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91235" y="5220897"/>
            <a:ext cx="10717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thể rút gọn phân số để được một phân số có tử số và mẫu số bé đi mà phân số mới vẫn bằng phân số đã cho.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91235" y="1547652"/>
            <a:ext cx="2069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</a:p>
        </p:txBody>
      </p:sp>
    </p:spTree>
    <p:extLst>
      <p:ext uri="{BB962C8B-B14F-4D97-AF65-F5344CB8AC3E}">
        <p14:creationId xmlns:p14="http://schemas.microsoft.com/office/powerpoint/2010/main" val="93482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1" grpId="0"/>
      <p:bldP spid="50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ai phu\Pictures\Saved Pictures\hình nền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0"/>
            <a:ext cx="12192000" cy="6858000"/>
          </a:xfrm>
          <a:prstGeom prst="rect">
            <a:avLst/>
          </a:prstGeom>
          <a:noFill/>
        </p:spPr>
      </p:pic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848933" y="344137"/>
            <a:ext cx="1079356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Char char="•"/>
            </a:pPr>
            <a:endParaRPr lang="en-US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848933" y="2856441"/>
            <a:ext cx="883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40"/>
          <p:cNvSpPr txBox="1">
            <a:spLocks noChangeArrowheads="1"/>
          </p:cNvSpPr>
          <p:nvPr/>
        </p:nvSpPr>
        <p:spPr bwMode="auto">
          <a:xfrm>
            <a:off x="490275" y="4014529"/>
            <a:ext cx="110234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400" b="1" i="1" dirty="0">
                <a:solidFill>
                  <a:srgbClr val="9900CC"/>
                </a:solidFill>
              </a:rPr>
              <a:t>    </a:t>
            </a:r>
            <a:r>
              <a:rPr lang="en-US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TS </a:t>
            </a:r>
            <a:r>
              <a:rPr lang="en-US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MS </a:t>
            </a:r>
            <a:r>
              <a:rPr lang="en-US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259568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782</TotalTime>
  <Words>1205</Words>
  <Application>Microsoft Office PowerPoint</Application>
  <PresentationFormat>Widescreen</PresentationFormat>
  <Paragraphs>308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Cambria Math</vt:lpstr>
      <vt:lpstr>Gill Sans MT</vt:lpstr>
      <vt:lpstr>Harrington</vt:lpstr>
      <vt:lpstr>Times New Roman</vt:lpstr>
      <vt:lpstr>Wingdings 2</vt:lpstr>
      <vt:lpstr>Dividend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Thuy Ninh</cp:lastModifiedBy>
  <cp:revision>64</cp:revision>
  <dcterms:created xsi:type="dcterms:W3CDTF">2020-03-31T17:17:31Z</dcterms:created>
  <dcterms:modified xsi:type="dcterms:W3CDTF">2022-02-06T08:09:34Z</dcterms:modified>
</cp:coreProperties>
</file>