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3"/>
  </p:notesMasterIdLst>
  <p:sldIdLst>
    <p:sldId id="290" r:id="rId2"/>
    <p:sldId id="261" r:id="rId3"/>
    <p:sldId id="281" r:id="rId4"/>
    <p:sldId id="291" r:id="rId5"/>
    <p:sldId id="262" r:id="rId6"/>
    <p:sldId id="278" r:id="rId7"/>
    <p:sldId id="293" r:id="rId8"/>
    <p:sldId id="270" r:id="rId9"/>
    <p:sldId id="294" r:id="rId10"/>
    <p:sldId id="271" r:id="rId11"/>
    <p:sldId id="27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E71"/>
    <a:srgbClr val="5F91B0"/>
    <a:srgbClr val="FF9409"/>
    <a:srgbClr val="C68D5D"/>
    <a:srgbClr val="FF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24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6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2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61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3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58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08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3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35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04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9413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64445" y="279400"/>
            <a:ext cx="877512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530410" y="272040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1266" y="2150156"/>
            <a:ext cx="7381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9409"/>
                </a:solidFill>
                <a:latin typeface="OpenSans"/>
              </a:rPr>
              <a:t>Bài</a:t>
            </a:r>
            <a:r>
              <a:rPr lang="en-US" sz="4000" dirty="0">
                <a:solidFill>
                  <a:srgbClr val="FF9409"/>
                </a:solidFill>
                <a:latin typeface="OpenSans"/>
              </a:rPr>
              <a:t> 33: </a:t>
            </a:r>
            <a:r>
              <a:rPr lang="en-US" sz="4000" dirty="0" err="1">
                <a:solidFill>
                  <a:srgbClr val="FF9409"/>
                </a:solidFill>
                <a:latin typeface="OpenSans"/>
              </a:rPr>
              <a:t>Nhân</a:t>
            </a:r>
            <a:r>
              <a:rPr lang="en-US" sz="4000" dirty="0">
                <a:solidFill>
                  <a:srgbClr val="FF9409"/>
                </a:solidFill>
                <a:latin typeface="OpenSans"/>
              </a:rPr>
              <a:t> </a:t>
            </a:r>
            <a:r>
              <a:rPr lang="en-US" sz="4000" dirty="0" err="1">
                <a:solidFill>
                  <a:srgbClr val="FF9409"/>
                </a:solidFill>
                <a:latin typeface="OpenSans"/>
              </a:rPr>
              <a:t>với</a:t>
            </a:r>
            <a:r>
              <a:rPr lang="en-US" sz="4000" dirty="0">
                <a:solidFill>
                  <a:srgbClr val="FF9409"/>
                </a:solidFill>
                <a:latin typeface="OpenSans"/>
              </a:rPr>
              <a:t> 10, 100, 1000, ... Chia </a:t>
            </a:r>
            <a:r>
              <a:rPr lang="en-US" sz="4000" dirty="0" err="1">
                <a:solidFill>
                  <a:srgbClr val="FF9409"/>
                </a:solidFill>
                <a:latin typeface="OpenSans"/>
              </a:rPr>
              <a:t>cho</a:t>
            </a:r>
            <a:r>
              <a:rPr lang="en-US" sz="4000" dirty="0">
                <a:solidFill>
                  <a:srgbClr val="FF9409"/>
                </a:solidFill>
                <a:latin typeface="OpenSans"/>
              </a:rPr>
              <a:t> 10, 100, 1000, ...</a:t>
            </a:r>
            <a:endParaRPr lang="en-US" sz="4000" dirty="0">
              <a:solidFill>
                <a:srgbClr val="FF9409"/>
              </a:solidFill>
            </a:endParaRP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D0A69EE9-5871-07A3-1497-17781D2E3EC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1"/>
          <p:cNvSpPr/>
          <p:nvPr/>
        </p:nvSpPr>
        <p:spPr>
          <a:xfrm>
            <a:off x="990054" y="418974"/>
            <a:ext cx="10854283" cy="839279"/>
          </a:xfrm>
          <a:prstGeom prst="roundRect">
            <a:avLst>
              <a:gd name="adj" fmla="val 50000"/>
            </a:avLst>
          </a:prstGeom>
          <a:solidFill>
            <a:srgbClr val="F18E7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7" y="-141595"/>
            <a:ext cx="904150" cy="159070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0D1F584-7115-43DB-2CDA-D00413CDE128}"/>
              </a:ext>
            </a:extLst>
          </p:cNvPr>
          <p:cNvSpPr txBox="1"/>
          <p:nvPr/>
        </p:nvSpPr>
        <p:spPr>
          <a:xfrm>
            <a:off x="259080" y="2521059"/>
            <a:ext cx="1205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160 = 16 × …...                    4500 = …... × 100             9000 = 9 × …...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E94A93C-90DE-ED03-5B53-7F839A687E82}"/>
              </a:ext>
            </a:extLst>
          </p:cNvPr>
          <p:cNvSpPr txBox="1"/>
          <p:nvPr/>
        </p:nvSpPr>
        <p:spPr>
          <a:xfrm>
            <a:off x="259079" y="3552112"/>
            <a:ext cx="10988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8000 = …... × 1000              800 = …... × 100               80 = …... × 10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0EA26D-D25A-3DC5-FB34-4975CDBBDFB7}"/>
              </a:ext>
            </a:extLst>
          </p:cNvPr>
          <p:cNvSpPr txBox="1"/>
          <p:nvPr/>
        </p:nvSpPr>
        <p:spPr>
          <a:xfrm>
            <a:off x="259079" y="4552461"/>
            <a:ext cx="11466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70000 = …... × 1000            70000 = …... × 100            70000 = …...   × 10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C7E63C-32CD-3218-AB76-AF5608D9D7A9}"/>
              </a:ext>
            </a:extLst>
          </p:cNvPr>
          <p:cNvSpPr txBox="1"/>
          <p:nvPr/>
        </p:nvSpPr>
        <p:spPr>
          <a:xfrm>
            <a:off x="259078" y="5512763"/>
            <a:ext cx="11932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2020000 = …... × 10000      2020000 = 2020 × …...     2020000 = …...     × 10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37C4F4-19DB-EF5F-A678-2514911109AB}"/>
              </a:ext>
            </a:extLst>
          </p:cNvPr>
          <p:cNvSpPr txBox="1"/>
          <p:nvPr/>
        </p:nvSpPr>
        <p:spPr>
          <a:xfrm>
            <a:off x="2491647" y="2466169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A5D80B6-1877-CAB0-2359-0D14D07BE91A}"/>
              </a:ext>
            </a:extLst>
          </p:cNvPr>
          <p:cNvSpPr txBox="1"/>
          <p:nvPr/>
        </p:nvSpPr>
        <p:spPr>
          <a:xfrm>
            <a:off x="5887372" y="2501744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45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B800A61-621D-0431-E308-AF401914982F}"/>
              </a:ext>
            </a:extLst>
          </p:cNvPr>
          <p:cNvSpPr txBox="1"/>
          <p:nvPr/>
        </p:nvSpPr>
        <p:spPr>
          <a:xfrm>
            <a:off x="10367932" y="2487881"/>
            <a:ext cx="10315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1000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D4B92639-0ACB-FA69-FAD3-3C6ACE06327C}"/>
              </a:ext>
            </a:extLst>
          </p:cNvPr>
          <p:cNvSpPr txBox="1"/>
          <p:nvPr/>
        </p:nvSpPr>
        <p:spPr>
          <a:xfrm>
            <a:off x="1888084" y="3482329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8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3596B83E-BCAF-2BFB-5DA4-52DA533316F7}"/>
              </a:ext>
            </a:extLst>
          </p:cNvPr>
          <p:cNvSpPr txBox="1"/>
          <p:nvPr/>
        </p:nvSpPr>
        <p:spPr>
          <a:xfrm>
            <a:off x="5794963" y="3538022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8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99E81C75-DEDB-2309-C69F-4D9B28AAE0B9}"/>
              </a:ext>
            </a:extLst>
          </p:cNvPr>
          <p:cNvSpPr txBox="1"/>
          <p:nvPr/>
        </p:nvSpPr>
        <p:spPr>
          <a:xfrm>
            <a:off x="9400805" y="3567537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8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3C2F65C-F48F-B6F4-D406-B70FF990DB93}"/>
              </a:ext>
            </a:extLst>
          </p:cNvPr>
          <p:cNvSpPr txBox="1"/>
          <p:nvPr/>
        </p:nvSpPr>
        <p:spPr>
          <a:xfrm>
            <a:off x="1888084" y="4512414"/>
            <a:ext cx="6020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70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E89E5A3D-427F-A65F-6A4F-79903B362A9D}"/>
              </a:ext>
            </a:extLst>
          </p:cNvPr>
          <p:cNvSpPr txBox="1"/>
          <p:nvPr/>
        </p:nvSpPr>
        <p:spPr>
          <a:xfrm>
            <a:off x="6037262" y="4552461"/>
            <a:ext cx="7598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700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4C6E38A7-8D84-DADD-65A0-4C07795E3C7C}"/>
              </a:ext>
            </a:extLst>
          </p:cNvPr>
          <p:cNvSpPr txBox="1"/>
          <p:nvPr/>
        </p:nvSpPr>
        <p:spPr>
          <a:xfrm>
            <a:off x="10002878" y="4552460"/>
            <a:ext cx="90896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7000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0D9E42F-C153-B0F8-5AF5-71C0BFA5D290}"/>
              </a:ext>
            </a:extLst>
          </p:cNvPr>
          <p:cNvSpPr txBox="1"/>
          <p:nvPr/>
        </p:nvSpPr>
        <p:spPr>
          <a:xfrm>
            <a:off x="2333855" y="5496928"/>
            <a:ext cx="7598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202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B4A4993-98E3-CCE6-5196-ADC2C9FE14ED}"/>
              </a:ext>
            </a:extLst>
          </p:cNvPr>
          <p:cNvSpPr txBox="1"/>
          <p:nvPr/>
        </p:nvSpPr>
        <p:spPr>
          <a:xfrm>
            <a:off x="7561175" y="5512763"/>
            <a:ext cx="9732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DB112DF-3AAD-6742-2E36-61E14D2D64CC}"/>
              </a:ext>
            </a:extLst>
          </p:cNvPr>
          <p:cNvSpPr txBox="1"/>
          <p:nvPr/>
        </p:nvSpPr>
        <p:spPr>
          <a:xfrm>
            <a:off x="10079078" y="5512763"/>
            <a:ext cx="132044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202000</a:t>
            </a:r>
          </a:p>
        </p:txBody>
      </p:sp>
      <p:pic>
        <p:nvPicPr>
          <p:cNvPr id="46" name="Google Shape;95;p1">
            <a:extLst>
              <a:ext uri="{FF2B5EF4-FFF2-40B4-BE49-F238E27FC236}">
                <a16:creationId xmlns:a16="http://schemas.microsoft.com/office/drawing/2014/main" id="{24172913-2937-BF66-E4DC-104365DE20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9" y="1138139"/>
            <a:ext cx="8643938" cy="55588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43" y="1382713"/>
            <a:ext cx="2139700" cy="43434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8" y="3804221"/>
            <a:ext cx="2961295" cy="22387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08229" y="342851"/>
            <a:ext cx="175647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59783" y="3142501"/>
            <a:ext cx="6165829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chia.</a:t>
            </a:r>
          </a:p>
        </p:txBody>
      </p:sp>
      <p:pic>
        <p:nvPicPr>
          <p:cNvPr id="2" name="Google Shape;95;p1">
            <a:extLst>
              <a:ext uri="{FF2B5EF4-FFF2-40B4-BE49-F238E27FC236}">
                <a16:creationId xmlns:a16="http://schemas.microsoft.com/office/drawing/2014/main" id="{9CD49862-A0C4-7C89-564A-BE86B68C73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 Placeholder 3"/>
          <p:cNvSpPr txBox="1">
            <a:spLocks/>
          </p:cNvSpPr>
          <p:nvPr/>
        </p:nvSpPr>
        <p:spPr>
          <a:xfrm>
            <a:off x="2585705" y="2536667"/>
            <a:ext cx="4791009" cy="415588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CƠ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BẢN</a:t>
            </a:r>
            <a:endParaRPr lang="en-US" sz="5000" dirty="0">
              <a:solidFill>
                <a:srgbClr val="F18E71"/>
              </a:solidFill>
              <a:latin typeface="Times New Roman" panose="02020603050405020304" pitchFamily="18" charset="0"/>
              <a:ea typeface="Dongle" pitchFamily="2" charset="-127"/>
              <a:cs typeface="Times New Roman" panose="02020603050405020304" pitchFamily="18" charset="0"/>
            </a:endParaRPr>
          </a:p>
        </p:txBody>
      </p:sp>
      <p:pic>
        <p:nvPicPr>
          <p:cNvPr id="2" name="Google Shape;95;p1">
            <a:extLst>
              <a:ext uri="{FF2B5EF4-FFF2-40B4-BE49-F238E27FC236}">
                <a16:creationId xmlns:a16="http://schemas.microsoft.com/office/drawing/2014/main" id="{4765BE8A-2C49-25D0-59EF-7499475636E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1"/>
          <p:cNvSpPr/>
          <p:nvPr/>
        </p:nvSpPr>
        <p:spPr>
          <a:xfrm>
            <a:off x="1175790" y="393305"/>
            <a:ext cx="10384970" cy="839279"/>
          </a:xfrm>
          <a:prstGeom prst="roundRect">
            <a:avLst>
              <a:gd name="adj" fmla="val 50000"/>
            </a:avLst>
          </a:prstGeom>
          <a:solidFill>
            <a:srgbClr val="F18E7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:</a:t>
            </a:r>
            <a:endParaRPr lang="en-US" sz="3200" dirty="0">
              <a:solidFill>
                <a:schemeClr val="bg1"/>
              </a:solidFill>
              <a:latin typeface="inpin heiti"/>
            </a:endParaRPr>
          </a:p>
          <a:p>
            <a:pPr algn="ctr"/>
            <a:endParaRPr lang="zh-CN" altLang="en-US" dirty="0">
              <a:solidFill>
                <a:schemeClr val="accent2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17591"/>
            <a:ext cx="904150" cy="15907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5457" y="1863128"/>
            <a:ext cx="84865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a) 35 × 10 = ?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    35 × 10 = 10 × 35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                  = 1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chục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× 35 = 35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chục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= 350.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: 47 × 10 = 470  ; 123 × 10 = 1230.</a:t>
            </a: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127554"/>
            <a:ext cx="9672637" cy="2916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05125" y="46850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Khi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nhân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một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với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10 ta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chỉ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việc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viết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thêm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một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chữ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0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vào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bên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phải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i="1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OpenSans"/>
              </a:rPr>
              <a:t>đó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.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2" name="Google Shape;95;p1">
            <a:extLst>
              <a:ext uri="{FF2B5EF4-FFF2-40B4-BE49-F238E27FC236}">
                <a16:creationId xmlns:a16="http://schemas.microsoft.com/office/drawing/2014/main" id="{DDEA67BD-9D2F-50BE-53A0-BE9D7A8FAE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2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1"/>
          <p:cNvSpPr/>
          <p:nvPr/>
        </p:nvSpPr>
        <p:spPr>
          <a:xfrm>
            <a:off x="1175790" y="393305"/>
            <a:ext cx="10384970" cy="839279"/>
          </a:xfrm>
          <a:prstGeom prst="roundRect">
            <a:avLst>
              <a:gd name="adj" fmla="val 50000"/>
            </a:avLst>
          </a:prstGeom>
          <a:solidFill>
            <a:srgbClr val="F18E7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:</a:t>
            </a:r>
            <a:endParaRPr lang="en-US" sz="3200" dirty="0">
              <a:solidFill>
                <a:schemeClr val="bg1"/>
              </a:solidFill>
              <a:latin typeface="inpin heiti"/>
            </a:endParaRPr>
          </a:p>
          <a:p>
            <a:pPr algn="ctr"/>
            <a:endParaRPr lang="zh-CN" altLang="en-US" dirty="0">
              <a:solidFill>
                <a:schemeClr val="accent2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17591"/>
            <a:ext cx="904150" cy="15907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21816" y="1402796"/>
            <a:ext cx="84865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b) 35 × 100 = ?</a:t>
            </a:r>
          </a:p>
          <a:p>
            <a:r>
              <a:rPr lang="en-US" sz="3200" dirty="0"/>
              <a:t>    35 × 100 = 100 × 35</a:t>
            </a:r>
          </a:p>
          <a:p>
            <a:r>
              <a:rPr lang="en-US" sz="3200" dirty="0"/>
              <a:t>                    = 1 </a:t>
            </a:r>
            <a:r>
              <a:rPr lang="en-US" sz="3200" dirty="0" err="1"/>
              <a:t>trăm</a:t>
            </a:r>
            <a:r>
              <a:rPr lang="en-US" sz="3200" dirty="0"/>
              <a:t> × 35 = 35 </a:t>
            </a:r>
            <a:r>
              <a:rPr lang="en-US" sz="3200" dirty="0" err="1"/>
              <a:t>trăm</a:t>
            </a:r>
            <a:r>
              <a:rPr lang="en-US" sz="3200" dirty="0"/>
              <a:t> = 3500.</a:t>
            </a:r>
          </a:p>
          <a:p>
            <a:r>
              <a:rPr lang="en-US" sz="3200" dirty="0"/>
              <a:t>   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xét</a:t>
            </a:r>
            <a:r>
              <a:rPr lang="en-US" sz="3200" dirty="0"/>
              <a:t> : 47 × 100 = …</a:t>
            </a:r>
          </a:p>
          <a:p>
            <a:r>
              <a:rPr lang="en-US" sz="3200" dirty="0"/>
              <a:t>                     123 × 100 = …</a:t>
            </a: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127554"/>
            <a:ext cx="9672637" cy="2916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05125" y="46850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 err="1">
                <a:solidFill>
                  <a:schemeClr val="accent1"/>
                </a:solidFill>
              </a:rPr>
              <a:t>Khi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nhân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một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số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với</a:t>
            </a:r>
            <a:r>
              <a:rPr lang="en-US" sz="3200" i="1" dirty="0">
                <a:solidFill>
                  <a:schemeClr val="accent1"/>
                </a:solidFill>
              </a:rPr>
              <a:t> 100 ta </a:t>
            </a:r>
            <a:r>
              <a:rPr lang="en-US" sz="3200" i="1" dirty="0" err="1">
                <a:solidFill>
                  <a:schemeClr val="accent1"/>
                </a:solidFill>
              </a:rPr>
              <a:t>chỉ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việc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viết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thêm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hai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chữ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số</a:t>
            </a:r>
            <a:r>
              <a:rPr lang="en-US" sz="3200" i="1" dirty="0">
                <a:solidFill>
                  <a:schemeClr val="accent1"/>
                </a:solidFill>
              </a:rPr>
              <a:t> 0 </a:t>
            </a:r>
            <a:r>
              <a:rPr lang="en-US" sz="3200" i="1" dirty="0" err="1">
                <a:solidFill>
                  <a:schemeClr val="accent1"/>
                </a:solidFill>
              </a:rPr>
              <a:t>vào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bên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phải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số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</a:rPr>
              <a:t>đó</a:t>
            </a:r>
            <a:r>
              <a:rPr lang="en-US" sz="3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1227" y="2834727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4700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3627" y="3297326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12 300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6E3D48A2-0C91-7379-7280-DD395C28F5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7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627867" y="1561551"/>
            <a:ext cx="7034085" cy="5296449"/>
            <a:chOff x="-556197" y="-27645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197" y="-27645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603" y="210177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2" name="圆角矩形 11"/>
          <p:cNvSpPr/>
          <p:nvPr/>
        </p:nvSpPr>
        <p:spPr>
          <a:xfrm>
            <a:off x="904327" y="430412"/>
            <a:ext cx="6410873" cy="839279"/>
          </a:xfrm>
          <a:prstGeom prst="roundRect">
            <a:avLst>
              <a:gd name="adj" fmla="val 50000"/>
            </a:avLst>
          </a:prstGeom>
          <a:solidFill>
            <a:srgbClr val="F18E7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kĩ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:</a:t>
            </a:r>
            <a:endParaRPr lang="en-US" sz="3200" dirty="0">
              <a:solidFill>
                <a:schemeClr val="bg1"/>
              </a:solidFill>
              <a:latin typeface="inpin heiti"/>
            </a:endParaRPr>
          </a:p>
          <a:p>
            <a:pPr algn="ctr"/>
            <a:endParaRPr lang="zh-CN" altLang="en-US" dirty="0">
              <a:solidFill>
                <a:schemeClr val="accent2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6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0"/>
            <a:ext cx="904150" cy="1590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0354" y="314661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Khi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nhân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một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với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10, 100, 1000, … ta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chỉ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việc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viết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thêm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một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hai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ba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, …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chữ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0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vào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bên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phải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số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OpenSans"/>
              </a:rPr>
              <a:t>đó</a:t>
            </a:r>
            <a:r>
              <a:rPr lang="en-US" sz="3200" dirty="0">
                <a:solidFill>
                  <a:schemeClr val="accent1"/>
                </a:solidFill>
                <a:latin typeface="OpenSans"/>
              </a:rPr>
              <a:t>.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7" name="Google Shape;95;p1">
            <a:extLst>
              <a:ext uri="{FF2B5EF4-FFF2-40B4-BE49-F238E27FC236}">
                <a16:creationId xmlns:a16="http://schemas.microsoft.com/office/drawing/2014/main" id="{1243C4FB-77F2-289E-916C-8A0CD7F13F6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1"/>
          <p:cNvSpPr/>
          <p:nvPr/>
        </p:nvSpPr>
        <p:spPr>
          <a:xfrm>
            <a:off x="1413566" y="537238"/>
            <a:ext cx="10384970" cy="839279"/>
          </a:xfrm>
          <a:prstGeom prst="roundRect">
            <a:avLst>
              <a:gd name="adj" fmla="val 50000"/>
            </a:avLst>
          </a:prstGeom>
          <a:solidFill>
            <a:srgbClr val="C68D5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npin heiti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inpin heiti"/>
              </a:rPr>
              <a:t>:</a:t>
            </a:r>
            <a:endParaRPr lang="en-US" sz="3200" dirty="0">
              <a:solidFill>
                <a:schemeClr val="bg1"/>
              </a:solidFill>
              <a:latin typeface="inpin heiti"/>
            </a:endParaRPr>
          </a:p>
          <a:p>
            <a:pPr algn="ctr"/>
            <a:endParaRPr lang="zh-CN" altLang="en-US" dirty="0">
              <a:solidFill>
                <a:schemeClr val="accent2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9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17591"/>
            <a:ext cx="904150" cy="15907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789" y="1680265"/>
            <a:ext cx="108605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OpenSans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 × 10 = 350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ta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350 :10 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= 35.</a:t>
            </a:r>
          </a:p>
          <a:p>
            <a:r>
              <a:rPr lang="en-US" sz="3600" dirty="0">
                <a:solidFill>
                  <a:srgbClr val="000000"/>
                </a:solidFill>
                <a:latin typeface="OpenSans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 × 100 = 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3500 ta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3500 :100 = 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35.</a:t>
            </a:r>
          </a:p>
          <a:p>
            <a:r>
              <a:rPr lang="en-US" sz="3600" dirty="0">
                <a:solidFill>
                  <a:srgbClr val="000000"/>
                </a:solidFill>
                <a:latin typeface="OpenSans"/>
              </a:rPr>
              <a:t>c)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 × 1000 = 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35000 ta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MJXc-TeX-main-R"/>
              </a:rPr>
              <a:t>35000 :1000 = 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35.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1189" y="-2280342"/>
            <a:ext cx="9344025" cy="89017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3200" dirty="0">
              <a:solidFill>
                <a:schemeClr val="accent1"/>
              </a:solidFill>
              <a:latin typeface="OpenSan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5B7745-49B3-AAF1-830B-7ADFD250C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5531">
            <a:off x="-269546" y="3050841"/>
            <a:ext cx="12306939" cy="353618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C87FAA-F9DF-1BC0-8771-24542F6F0467}"/>
              </a:ext>
            </a:extLst>
          </p:cNvPr>
          <p:cNvSpPr txBox="1"/>
          <p:nvPr/>
        </p:nvSpPr>
        <p:spPr>
          <a:xfrm>
            <a:off x="2415050" y="4034102"/>
            <a:ext cx="8847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10,100,1000,10,100,1000, … ta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00 ở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67D35094-4A69-F579-D4C8-AAEE510E00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3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 Placeholder 3"/>
          <p:cNvSpPr txBox="1">
            <a:spLocks/>
          </p:cNvSpPr>
          <p:nvPr/>
        </p:nvSpPr>
        <p:spPr>
          <a:xfrm>
            <a:off x="2585705" y="2536667"/>
            <a:ext cx="4791009" cy="415588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18E71"/>
                </a:solidFill>
                <a:latin typeface="Times New Roman" panose="02020603050405020304" pitchFamily="18" charset="0"/>
                <a:ea typeface="Dongle" pitchFamily="2" charset="-127"/>
                <a:cs typeface="Times New Roman" panose="02020603050405020304" pitchFamily="18" charset="0"/>
              </a:rPr>
              <a:t>HÀNH</a:t>
            </a:r>
            <a:endParaRPr lang="en-US" sz="5000" dirty="0">
              <a:solidFill>
                <a:srgbClr val="F18E71"/>
              </a:solidFill>
              <a:latin typeface="Times New Roman" panose="02020603050405020304" pitchFamily="18" charset="0"/>
              <a:ea typeface="Dongle" pitchFamily="2" charset="-127"/>
              <a:cs typeface="Times New Roman" panose="02020603050405020304" pitchFamily="18" charset="0"/>
            </a:endParaRPr>
          </a:p>
        </p:txBody>
      </p:sp>
      <p:pic>
        <p:nvPicPr>
          <p:cNvPr id="2" name="Google Shape;95;p1">
            <a:extLst>
              <a:ext uri="{FF2B5EF4-FFF2-40B4-BE49-F238E27FC236}">
                <a16:creationId xmlns:a16="http://schemas.microsoft.com/office/drawing/2014/main" id="{2D6991C9-07B5-A5F2-59DD-65857BE892A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66" y="4419383"/>
            <a:ext cx="1640267" cy="23702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454" y="3978633"/>
            <a:ext cx="2009140" cy="2768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6" y="6081953"/>
            <a:ext cx="2585292" cy="547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27" y="5734095"/>
            <a:ext cx="943359" cy="8369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08" y="5501532"/>
            <a:ext cx="1108987" cy="984439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12585D12-F43B-26F3-2221-2CA964C4F98B}"/>
              </a:ext>
            </a:extLst>
          </p:cNvPr>
          <p:cNvGrpSpPr/>
          <p:nvPr/>
        </p:nvGrpSpPr>
        <p:grpSpPr>
          <a:xfrm>
            <a:off x="222803" y="0"/>
            <a:ext cx="2185605" cy="1415464"/>
            <a:chOff x="2874075" y="1401718"/>
            <a:chExt cx="5218365" cy="361331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75" y="1401718"/>
              <a:ext cx="5218365" cy="361331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019306" y="2600326"/>
              <a:ext cx="3124444" cy="1019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 err="1">
                  <a:solidFill>
                    <a:srgbClr val="FF9409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Bài</a:t>
              </a:r>
              <a:r>
                <a:rPr lang="en-US" altLang="zh-CN" sz="3200" b="1" dirty="0">
                  <a:solidFill>
                    <a:srgbClr val="FF9409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1</a:t>
              </a:r>
              <a:endParaRPr lang="zh-CN" altLang="en-US" sz="3200" b="1" dirty="0">
                <a:solidFill>
                  <a:srgbClr val="FF9409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1" name="圆角矩形 11">
            <a:extLst>
              <a:ext uri="{FF2B5EF4-FFF2-40B4-BE49-F238E27FC236}">
                <a16:creationId xmlns:a16="http://schemas.microsoft.com/office/drawing/2014/main" id="{709B9A63-6A9A-FD88-C5CF-614374AB4E7E}"/>
              </a:ext>
            </a:extLst>
          </p:cNvPr>
          <p:cNvSpPr/>
          <p:nvPr/>
        </p:nvSpPr>
        <p:spPr>
          <a:xfrm>
            <a:off x="2350370" y="380398"/>
            <a:ext cx="3135617" cy="839279"/>
          </a:xfrm>
          <a:prstGeom prst="roundRect">
            <a:avLst>
              <a:gd name="adj" fmla="val 50000"/>
            </a:avLst>
          </a:prstGeom>
          <a:solidFill>
            <a:srgbClr val="C68D5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6EF2E60-7887-1086-09E5-BCC1C68738CE}"/>
              </a:ext>
            </a:extLst>
          </p:cNvPr>
          <p:cNvSpPr txBox="1"/>
          <p:nvPr/>
        </p:nvSpPr>
        <p:spPr>
          <a:xfrm>
            <a:off x="1315604" y="1546554"/>
            <a:ext cx="9657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27 × 10 = …...;          72 × 100 =…...;              14 × 1000 =…...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86 × 10 = …...;          103 × 10 =…...;               452 × 1000 =…..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358 × 10 = …...;        1977 × 100 =…...;           300 × 1000 =…...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5CE9F09-85D2-18EF-E58D-EA374A1A530C}"/>
              </a:ext>
            </a:extLst>
          </p:cNvPr>
          <p:cNvSpPr txBox="1"/>
          <p:nvPr/>
        </p:nvSpPr>
        <p:spPr>
          <a:xfrm>
            <a:off x="1175776" y="2929313"/>
            <a:ext cx="9657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80 : 10 = …...;          400 : 100 =…...   ;               6000 : 1000 =…...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300 : 10 = …...;        4000 : 100 =…...   ;             60000 : 1000 =…...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2000 : 10 =…...;       40000 : 100 =…...;              600000 : 1000 =…...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97FB2EB-7202-1531-7604-5AB6EDF245AC}"/>
              </a:ext>
            </a:extLst>
          </p:cNvPr>
          <p:cNvSpPr txBox="1"/>
          <p:nvPr/>
        </p:nvSpPr>
        <p:spPr>
          <a:xfrm>
            <a:off x="1139032" y="4434704"/>
            <a:ext cx="8784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64 × 10 =…...;         32 × 100 =…...;                  95 × 1000 =…...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640 : 10 =…...;        3200 : 100 =…...;                95000 : 1000 =…...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2F6A035-7A50-1846-C599-6E9F7EEA169E}"/>
              </a:ext>
            </a:extLst>
          </p:cNvPr>
          <p:cNvSpPr txBox="1"/>
          <p:nvPr/>
        </p:nvSpPr>
        <p:spPr>
          <a:xfrm>
            <a:off x="2956560" y="1503335"/>
            <a:ext cx="838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270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25CF7FB-E1DB-4FE0-6837-52A6DF022F34}"/>
              </a:ext>
            </a:extLst>
          </p:cNvPr>
          <p:cNvSpPr txBox="1"/>
          <p:nvPr/>
        </p:nvSpPr>
        <p:spPr>
          <a:xfrm>
            <a:off x="2849880" y="1882228"/>
            <a:ext cx="838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86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DC052FF-5A12-DB5E-6E9A-11B067F03D1E}"/>
              </a:ext>
            </a:extLst>
          </p:cNvPr>
          <p:cNvSpPr txBox="1"/>
          <p:nvPr/>
        </p:nvSpPr>
        <p:spPr>
          <a:xfrm>
            <a:off x="2971800" y="2262014"/>
            <a:ext cx="9753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3580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88FFC1B-8947-2B91-1874-18F39B17644B}"/>
              </a:ext>
            </a:extLst>
          </p:cNvPr>
          <p:cNvSpPr txBox="1"/>
          <p:nvPr/>
        </p:nvSpPr>
        <p:spPr>
          <a:xfrm>
            <a:off x="5913119" y="1519577"/>
            <a:ext cx="9753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7200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71E8FF7-E62E-7EB7-4C2F-7D795CDF4568}"/>
              </a:ext>
            </a:extLst>
          </p:cNvPr>
          <p:cNvSpPr txBox="1"/>
          <p:nvPr/>
        </p:nvSpPr>
        <p:spPr>
          <a:xfrm>
            <a:off x="5913119" y="1883172"/>
            <a:ext cx="9753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1030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FE22E17-7EB0-6B9C-C60D-1850B7F8B2B2}"/>
              </a:ext>
            </a:extLst>
          </p:cNvPr>
          <p:cNvSpPr txBox="1"/>
          <p:nvPr/>
        </p:nvSpPr>
        <p:spPr>
          <a:xfrm>
            <a:off x="6004374" y="2264494"/>
            <a:ext cx="12803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197700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A229995-401B-DA09-AF3D-AB7B6EB45730}"/>
              </a:ext>
            </a:extLst>
          </p:cNvPr>
          <p:cNvSpPr txBox="1"/>
          <p:nvPr/>
        </p:nvSpPr>
        <p:spPr>
          <a:xfrm>
            <a:off x="9006838" y="1490850"/>
            <a:ext cx="12803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14000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3F0A3A-F03E-7B33-56A9-319422B8F91B}"/>
              </a:ext>
            </a:extLst>
          </p:cNvPr>
          <p:cNvSpPr txBox="1"/>
          <p:nvPr/>
        </p:nvSpPr>
        <p:spPr>
          <a:xfrm>
            <a:off x="9105620" y="1839598"/>
            <a:ext cx="12803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452000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7E11BAF-A696-1F5F-96D9-BB41B4BEB42B}"/>
              </a:ext>
            </a:extLst>
          </p:cNvPr>
          <p:cNvSpPr txBox="1"/>
          <p:nvPr/>
        </p:nvSpPr>
        <p:spPr>
          <a:xfrm>
            <a:off x="9176714" y="2264517"/>
            <a:ext cx="12803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300000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44909A-A892-845E-F828-9F4AC750AA86}"/>
              </a:ext>
            </a:extLst>
          </p:cNvPr>
          <p:cNvSpPr txBox="1"/>
          <p:nvPr/>
        </p:nvSpPr>
        <p:spPr>
          <a:xfrm>
            <a:off x="2735487" y="2886874"/>
            <a:ext cx="48015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8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E1BE8B5-6E39-FF01-E6E4-1E25C4246C81}"/>
              </a:ext>
            </a:extLst>
          </p:cNvPr>
          <p:cNvSpPr txBox="1"/>
          <p:nvPr/>
        </p:nvSpPr>
        <p:spPr>
          <a:xfrm>
            <a:off x="2975656" y="3348539"/>
            <a:ext cx="65917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30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CDE5A0D-ED8A-3A44-8178-6277635B7027}"/>
              </a:ext>
            </a:extLst>
          </p:cNvPr>
          <p:cNvSpPr txBox="1"/>
          <p:nvPr/>
        </p:nvSpPr>
        <p:spPr>
          <a:xfrm>
            <a:off x="3046071" y="3701027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200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4B8239-A877-8B43-26B5-21BF0F0081D0}"/>
              </a:ext>
            </a:extLst>
          </p:cNvPr>
          <p:cNvSpPr txBox="1"/>
          <p:nvPr/>
        </p:nvSpPr>
        <p:spPr>
          <a:xfrm>
            <a:off x="5672002" y="2895868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743A7C8-A25B-5351-0E1B-C2A2AB730E78}"/>
              </a:ext>
            </a:extLst>
          </p:cNvPr>
          <p:cNvSpPr txBox="1"/>
          <p:nvPr/>
        </p:nvSpPr>
        <p:spPr>
          <a:xfrm>
            <a:off x="5794501" y="3230099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40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18CBF96-9464-55CA-16F6-1B81AEC62637}"/>
              </a:ext>
            </a:extLst>
          </p:cNvPr>
          <p:cNvSpPr txBox="1"/>
          <p:nvPr/>
        </p:nvSpPr>
        <p:spPr>
          <a:xfrm>
            <a:off x="5870421" y="3612833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400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D143A8D-8D65-7CFF-4105-D16EFAA2514D}"/>
              </a:ext>
            </a:extLst>
          </p:cNvPr>
          <p:cNvSpPr txBox="1"/>
          <p:nvPr/>
        </p:nvSpPr>
        <p:spPr>
          <a:xfrm>
            <a:off x="9324496" y="2876417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6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ADC1E2F-C67E-788E-4AF7-45177212E9CF}"/>
              </a:ext>
            </a:extLst>
          </p:cNvPr>
          <p:cNvSpPr txBox="1"/>
          <p:nvPr/>
        </p:nvSpPr>
        <p:spPr>
          <a:xfrm>
            <a:off x="9466470" y="3302411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60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8EBA6A1-7B24-3C3F-F576-23FFFF242456}"/>
              </a:ext>
            </a:extLst>
          </p:cNvPr>
          <p:cNvSpPr txBox="1"/>
          <p:nvPr/>
        </p:nvSpPr>
        <p:spPr>
          <a:xfrm>
            <a:off x="9599397" y="3741937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600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432CE98D-C10C-157A-CB5C-18857D32BE39}"/>
              </a:ext>
            </a:extLst>
          </p:cNvPr>
          <p:cNvSpPr txBox="1"/>
          <p:nvPr/>
        </p:nvSpPr>
        <p:spPr>
          <a:xfrm>
            <a:off x="2735487" y="4424882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640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E59C222E-787A-06F8-C2D1-99A70628178D}"/>
              </a:ext>
            </a:extLst>
          </p:cNvPr>
          <p:cNvSpPr txBox="1"/>
          <p:nvPr/>
        </p:nvSpPr>
        <p:spPr>
          <a:xfrm>
            <a:off x="2767802" y="4784071"/>
            <a:ext cx="82893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64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A0E6825A-556C-82F2-601C-784053B113BB}"/>
              </a:ext>
            </a:extLst>
          </p:cNvPr>
          <p:cNvSpPr txBox="1"/>
          <p:nvPr/>
        </p:nvSpPr>
        <p:spPr>
          <a:xfrm>
            <a:off x="5608432" y="4483845"/>
            <a:ext cx="101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3200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F32B298-E01C-8C90-0163-ED878BCDD3B6}"/>
              </a:ext>
            </a:extLst>
          </p:cNvPr>
          <p:cNvSpPr txBox="1"/>
          <p:nvPr/>
        </p:nvSpPr>
        <p:spPr>
          <a:xfrm>
            <a:off x="5571867" y="4831433"/>
            <a:ext cx="101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32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5B01E3CE-32FE-0B45-63CF-81DF28577119}"/>
              </a:ext>
            </a:extLst>
          </p:cNvPr>
          <p:cNvSpPr txBox="1"/>
          <p:nvPr/>
        </p:nvSpPr>
        <p:spPr>
          <a:xfrm>
            <a:off x="9042174" y="4404137"/>
            <a:ext cx="134379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95000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C8D07B84-1A72-136A-5EA2-3C3325F94BBD}"/>
              </a:ext>
            </a:extLst>
          </p:cNvPr>
          <p:cNvSpPr txBox="1"/>
          <p:nvPr/>
        </p:nvSpPr>
        <p:spPr>
          <a:xfrm>
            <a:off x="9237044" y="4830634"/>
            <a:ext cx="134379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Roboto" panose="02000000000000000000" pitchFamily="2" charset="0"/>
              </a:rPr>
              <a:t>95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45" name="Google Shape;95;p1">
            <a:extLst>
              <a:ext uri="{FF2B5EF4-FFF2-40B4-BE49-F238E27FC236}">
                <a16:creationId xmlns:a16="http://schemas.microsoft.com/office/drawing/2014/main" id="{CA8FD5FB-7EDA-D1EA-08B3-56BC89E35EE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28989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66" y="4419383"/>
            <a:ext cx="1640267" cy="23702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454" y="3978633"/>
            <a:ext cx="2009140" cy="2768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6" y="6081953"/>
            <a:ext cx="2585292" cy="547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27" y="5734095"/>
            <a:ext cx="943359" cy="8369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08" y="5501532"/>
            <a:ext cx="1108987" cy="984439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12585D12-F43B-26F3-2221-2CA964C4F98B}"/>
              </a:ext>
            </a:extLst>
          </p:cNvPr>
          <p:cNvGrpSpPr/>
          <p:nvPr/>
        </p:nvGrpSpPr>
        <p:grpSpPr>
          <a:xfrm>
            <a:off x="222803" y="0"/>
            <a:ext cx="2185605" cy="1415464"/>
            <a:chOff x="2874075" y="1401718"/>
            <a:chExt cx="5218365" cy="361331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75" y="1401718"/>
              <a:ext cx="5218365" cy="361331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019305" y="2600326"/>
              <a:ext cx="3124444" cy="161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 err="1">
                  <a:solidFill>
                    <a:srgbClr val="FF9409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Bài</a:t>
              </a:r>
              <a:r>
                <a:rPr lang="en-US" altLang="zh-CN" sz="3200" b="1" dirty="0">
                  <a:solidFill>
                    <a:srgbClr val="FF9409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2</a:t>
              </a:r>
              <a:endParaRPr lang="zh-CN" altLang="en-US" sz="3200" b="1" dirty="0">
                <a:solidFill>
                  <a:srgbClr val="FF9409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1" name="圆角矩形 11">
            <a:extLst>
              <a:ext uri="{FF2B5EF4-FFF2-40B4-BE49-F238E27FC236}">
                <a16:creationId xmlns:a16="http://schemas.microsoft.com/office/drawing/2014/main" id="{709B9A63-6A9A-FD88-C5CF-614374AB4E7E}"/>
              </a:ext>
            </a:extLst>
          </p:cNvPr>
          <p:cNvSpPr/>
          <p:nvPr/>
        </p:nvSpPr>
        <p:spPr>
          <a:xfrm>
            <a:off x="2350371" y="380398"/>
            <a:ext cx="1524632" cy="839279"/>
          </a:xfrm>
          <a:prstGeom prst="roundRect">
            <a:avLst>
              <a:gd name="adj" fmla="val 50000"/>
            </a:avLst>
          </a:prstGeom>
          <a:solidFill>
            <a:srgbClr val="C68D5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8523C19-BFBF-4B57-F3A9-BA7A5A09364D}"/>
              </a:ext>
            </a:extLst>
          </p:cNvPr>
          <p:cNvSpPr txBox="1"/>
          <p:nvPr/>
        </p:nvSpPr>
        <p:spPr>
          <a:xfrm>
            <a:off x="2105064" y="4096379"/>
            <a:ext cx="36531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90000 : </a:t>
            </a:r>
            <a:r>
              <a:rPr 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1000×10 = </a:t>
            </a:r>
            <a:endParaRPr lang="en-US" sz="3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114599D-0014-1BAC-5588-10BF2DB9E428}"/>
              </a:ext>
            </a:extLst>
          </p:cNvPr>
          <p:cNvSpPr txBox="1"/>
          <p:nvPr/>
        </p:nvSpPr>
        <p:spPr>
          <a:xfrm>
            <a:off x="2011068" y="1869108"/>
            <a:ext cx="304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63 × 100 : 10 =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DD52D495-B004-34D8-9028-11D7AD23AFC5}"/>
              </a:ext>
            </a:extLst>
          </p:cNvPr>
          <p:cNvSpPr txBox="1"/>
          <p:nvPr/>
        </p:nvSpPr>
        <p:spPr>
          <a:xfrm>
            <a:off x="2011068" y="2630087"/>
            <a:ext cx="37598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960 × 1000 : 100 = 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ED98C57-7CDC-9ECE-FD86-2379C7A8FAA4}"/>
              </a:ext>
            </a:extLst>
          </p:cNvPr>
          <p:cNvSpPr txBox="1"/>
          <p:nvPr/>
        </p:nvSpPr>
        <p:spPr>
          <a:xfrm>
            <a:off x="2036793" y="3374677"/>
            <a:ext cx="34671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79 × 100 : 10 =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BAB5F0D-659E-BE6D-6BE5-EE265EF3680B}"/>
              </a:ext>
            </a:extLst>
          </p:cNvPr>
          <p:cNvSpPr txBox="1"/>
          <p:nvPr/>
        </p:nvSpPr>
        <p:spPr>
          <a:xfrm>
            <a:off x="5059068" y="1886004"/>
            <a:ext cx="31356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6300 : 10 = 630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6672672-0441-387F-18CB-6CAE5EE400B2}"/>
              </a:ext>
            </a:extLst>
          </p:cNvPr>
          <p:cNvSpPr txBox="1"/>
          <p:nvPr/>
        </p:nvSpPr>
        <p:spPr>
          <a:xfrm>
            <a:off x="5567333" y="2632008"/>
            <a:ext cx="3543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960000 : 100 = 9600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6176B99-96A2-6964-846A-77C0CB694A40}"/>
              </a:ext>
            </a:extLst>
          </p:cNvPr>
          <p:cNvSpPr txBox="1"/>
          <p:nvPr/>
        </p:nvSpPr>
        <p:spPr>
          <a:xfrm>
            <a:off x="5070485" y="3363233"/>
            <a:ext cx="3543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7900 : 10 = 790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2D807F4B-5398-60E8-4CE6-1003CB967D81}"/>
              </a:ext>
            </a:extLst>
          </p:cNvPr>
          <p:cNvSpPr txBox="1"/>
          <p:nvPr/>
        </p:nvSpPr>
        <p:spPr>
          <a:xfrm>
            <a:off x="5567333" y="4107693"/>
            <a:ext cx="23064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x 10 = 900</a:t>
            </a:r>
          </a:p>
        </p:txBody>
      </p:sp>
      <p:pic>
        <p:nvPicPr>
          <p:cNvPr id="53" name="Google Shape;95;p1">
            <a:extLst>
              <a:ext uri="{FF2B5EF4-FFF2-40B4-BE49-F238E27FC236}">
                <a16:creationId xmlns:a16="http://schemas.microsoft.com/office/drawing/2014/main" id="{43EB964B-21B2-E133-9CB7-8595B42B374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21395" y="0"/>
            <a:ext cx="1470605" cy="73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1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83779989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1028</TotalTime>
  <Words>622</Words>
  <Application>Microsoft Office PowerPoint</Application>
  <PresentationFormat>Màn hình rộng</PresentationFormat>
  <Paragraphs>100</Paragraphs>
  <Slides>11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等线</vt:lpstr>
      <vt:lpstr>Microsoft YaHei</vt:lpstr>
      <vt:lpstr>Arial</vt:lpstr>
      <vt:lpstr>inpin heiti</vt:lpstr>
      <vt:lpstr>MJXc-TeX-main-R</vt:lpstr>
      <vt:lpstr>OpenSans</vt:lpstr>
      <vt:lpstr>Roboto</vt:lpstr>
      <vt:lpstr>Times New Roman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FNU LNU</cp:lastModifiedBy>
  <cp:revision>101</cp:revision>
  <dcterms:created xsi:type="dcterms:W3CDTF">2017-08-18T03:02:00Z</dcterms:created>
  <dcterms:modified xsi:type="dcterms:W3CDTF">2022-10-14T10:07:50Z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