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301" r:id="rId2"/>
    <p:sldId id="302" r:id="rId3"/>
    <p:sldId id="300" r:id="rId4"/>
    <p:sldId id="303" r:id="rId5"/>
    <p:sldId id="308" r:id="rId6"/>
    <p:sldId id="281" r:id="rId7"/>
    <p:sldId id="277" r:id="rId8"/>
    <p:sldId id="284" r:id="rId9"/>
    <p:sldId id="306" r:id="rId10"/>
    <p:sldId id="289" r:id="rId11"/>
    <p:sldId id="305" r:id="rId12"/>
    <p:sldId id="307" r:id="rId13"/>
    <p:sldId id="283" r:id="rId14"/>
    <p:sldId id="304" r:id="rId15"/>
    <p:sldId id="287" r:id="rId16"/>
    <p:sldId id="294" r:id="rId17"/>
    <p:sldId id="285" r:id="rId18"/>
  </p:sldIdLst>
  <p:sldSz cx="12192000" cy="6858000"/>
  <p:notesSz cx="6858000" cy="9144000"/>
  <p:embeddedFontLst>
    <p:embeddedFont>
      <p:font typeface="等线" panose="02010600030101010101" pitchFamily="2" charset="-122"/>
      <p:regular r:id="rId20"/>
    </p:embeddedFont>
    <p:embeddedFont>
      <p:font typeface="Calibri" panose="020F0502020204030204" pitchFamily="34" charset="0"/>
      <p:regular r:id="rId21"/>
      <p:bold r:id="rId22"/>
      <p:italic r:id="rId23"/>
      <p:boldItalic r:id="rId24"/>
    </p:embeddedFont>
    <p:embeddedFont>
      <p:font typeface="UTM Cookies" panose="02040603050506020204" pitchFamily="18" charset="0"/>
      <p:regular r:id="rId25"/>
    </p:embeddedFont>
    <p:embeddedFont>
      <p:font typeface="UTM Futura Extra" panose="02040603050506020204" pitchFamily="18" charset="0"/>
      <p:bold r:id="rId26"/>
    </p:embeddedFont>
    <p:embeddedFont>
      <p:font typeface="UTM Mobifone KT" panose="02040603050506020204" pitchFamily="18" charset="0"/>
      <p:regular r:id="rId27"/>
    </p:embeddedFont>
    <p:embeddedFont>
      <p:font typeface="UTM Netmuc KT" panose="02040603050506020204" pitchFamily="18" charset="0"/>
      <p:regular r:id="rId28"/>
    </p:embeddedFont>
    <p:embeddedFont>
      <p:font typeface="UTM Soraya" panose="02040603050506020204" pitchFamily="18" charset="0"/>
      <p:regular r:id="rId29"/>
    </p:embeddedFont>
  </p:embeddedFontLst>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020"/>
    <a:srgbClr val="263B45"/>
    <a:srgbClr val="8D7545"/>
    <a:srgbClr val="F991B6"/>
    <a:srgbClr val="A88755"/>
    <a:srgbClr val="191919"/>
    <a:srgbClr val="082640"/>
    <a:srgbClr val="CDBF97"/>
    <a:srgbClr val="ECE8E5"/>
    <a:srgbClr val="E4C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33" autoAdjust="0"/>
    <p:restoredTop sz="94660"/>
  </p:normalViewPr>
  <p:slideViewPr>
    <p:cSldViewPr snapToGrid="0">
      <p:cViewPr varScale="1">
        <p:scale>
          <a:sx n="72" d="100"/>
          <a:sy n="72" d="100"/>
        </p:scale>
        <p:origin x="-408" y="240"/>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57B8514-0CA6-4B6E-81B5-92561497D9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13268" y="5883591"/>
            <a:ext cx="1346927" cy="1163596"/>
          </a:xfrm>
          <a:prstGeom prst="rect">
            <a:avLst/>
          </a:prstGeom>
        </p:spPr>
      </p:pic>
      <p:sp>
        <p:nvSpPr>
          <p:cNvPr id="4" name="TextBox 3">
            <a:extLst>
              <a:ext uri="{FF2B5EF4-FFF2-40B4-BE49-F238E27FC236}">
                <a16:creationId xmlns:a16="http://schemas.microsoft.com/office/drawing/2014/main" id="{662E21FE-603F-46C8-9576-17AAD187994B}"/>
              </a:ext>
            </a:extLst>
          </p:cNvPr>
          <p:cNvSpPr txBox="1"/>
          <p:nvPr userDrawn="1"/>
        </p:nvSpPr>
        <p:spPr>
          <a:xfrm>
            <a:off x="11300206" y="0"/>
            <a:ext cx="897169" cy="369332"/>
          </a:xfrm>
          <a:prstGeom prst="rect">
            <a:avLst/>
          </a:prstGeom>
          <a:noFill/>
        </p:spPr>
        <p:txBody>
          <a:bodyPr wrap="none" rtlCol="0">
            <a:spAutoFit/>
          </a:bodyPr>
          <a:lstStyle/>
          <a:p>
            <a:r>
              <a:rPr lang="en-US">
                <a:solidFill>
                  <a:schemeClr val="bg1">
                    <a:lumMod val="85000"/>
                  </a:schemeClr>
                </a:solidFill>
                <a:latin typeface="UTM Netmuc KT"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6.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19" y="0"/>
            <a:ext cx="12345635" cy="6858000"/>
          </a:xfrm>
          <a:prstGeom prst="rect">
            <a:avLst/>
          </a:prstGeom>
        </p:spPr>
      </p:pic>
      <p:pic>
        <p:nvPicPr>
          <p:cNvPr id="6" name="y2mate.com - Tiếng còi báo độ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1453" y="-628939"/>
            <a:ext cx="487363" cy="487363"/>
          </a:xfrm>
          <a:prstGeom prst="rect">
            <a:avLst/>
          </a:prstGeom>
        </p:spPr>
      </p:pic>
      <p:sp>
        <p:nvSpPr>
          <p:cNvPr id="8" name="Rounded Rectangular Callout 7"/>
          <p:cNvSpPr/>
          <p:nvPr/>
        </p:nvSpPr>
        <p:spPr>
          <a:xfrm>
            <a:off x="1773378" y="103909"/>
            <a:ext cx="8544793" cy="2940627"/>
          </a:xfrm>
          <a:prstGeom prst="wedgeRoundRectCallout">
            <a:avLst>
              <a:gd name="adj1" fmla="val -14430"/>
              <a:gd name="adj2" fmla="val 70216"/>
              <a:gd name="adj3" fmla="val 16667"/>
            </a:avLst>
          </a:prstGeom>
          <a:solidFill>
            <a:schemeClr val="bg1">
              <a:alpha val="86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69521" y="278606"/>
            <a:ext cx="8052954" cy="1754326"/>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[KHẨN CẤP]</a:t>
            </a:r>
          </a:p>
          <a:p>
            <a:pPr algn="ctr"/>
            <a:r>
              <a:rPr lang="en-US" sz="3600" b="1" dirty="0">
                <a:solidFill>
                  <a:srgbClr val="002060"/>
                </a:solidFill>
                <a:latin typeface="Arial" panose="020B0604020202020204" pitchFamily="34" charset="0"/>
                <a:cs typeface="Arial" panose="020B0604020202020204" pitchFamily="34" charset="0"/>
              </a:rPr>
              <a:t>BẠN CÓ MỘT TIN NHẮN TỪ </a:t>
            </a:r>
          </a:p>
          <a:p>
            <a:pPr algn="ctr"/>
            <a:r>
              <a:rPr lang="en-US" sz="3600" b="1" dirty="0">
                <a:solidFill>
                  <a:srgbClr val="002060"/>
                </a:solidFill>
                <a:latin typeface="Arial" panose="020B0604020202020204" pitchFamily="34" charset="0"/>
                <a:cs typeface="Arial" panose="020B0604020202020204" pitchFamily="34" charset="0"/>
              </a:rPr>
              <a:t>TRẠM KIỂM SOÁT KHÔNG LƯU …</a:t>
            </a:r>
          </a:p>
        </p:txBody>
      </p:sp>
      <p:sp>
        <p:nvSpPr>
          <p:cNvPr id="11" name="Rounded Rectangle 10"/>
          <p:cNvSpPr/>
          <p:nvPr/>
        </p:nvSpPr>
        <p:spPr>
          <a:xfrm>
            <a:off x="3924299" y="2136841"/>
            <a:ext cx="2171699" cy="55937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CHẤP NHẬN</a:t>
            </a:r>
          </a:p>
        </p:txBody>
      </p:sp>
      <p:sp>
        <p:nvSpPr>
          <p:cNvPr id="12" name="Rounded Rectangle 11"/>
          <p:cNvSpPr/>
          <p:nvPr/>
        </p:nvSpPr>
        <p:spPr>
          <a:xfrm>
            <a:off x="6497781" y="2125906"/>
            <a:ext cx="2171699" cy="559371"/>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 CHỐI</a:t>
            </a:r>
          </a:p>
        </p:txBody>
      </p:sp>
    </p:spTree>
    <p:extLst>
      <p:ext uri="{BB962C8B-B14F-4D97-AF65-F5344CB8AC3E}">
        <p14:creationId xmlns:p14="http://schemas.microsoft.com/office/powerpoint/2010/main" val="14264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110" fill="hold"/>
                                        <p:tgtEl>
                                          <p:spTgt spid="6"/>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5"/>
                                        </p:tgtEl>
                                      </p:cBhvr>
                                    </p:animEffect>
                                    <p:animScale>
                                      <p:cBhvr>
                                        <p:cTn id="9" dur="250" autoRev="1" fill="hold"/>
                                        <p:tgtEl>
                                          <p:spTgt spid="5"/>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5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p:cTn id="20"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9">
                                            <p:txEl>
                                              <p:pRg st="0" end="0"/>
                                            </p:txEl>
                                          </p:spTgt>
                                        </p:tgtEl>
                                      </p:cBhvr>
                                    </p:animEffect>
                                  </p:childTnLst>
                                </p:cTn>
                              </p:par>
                            </p:childTnLst>
                          </p:cTn>
                        </p:par>
                        <p:par>
                          <p:cTn id="25" fill="hold">
                            <p:stCondLst>
                              <p:cond delay="1400"/>
                            </p:stCondLst>
                            <p:childTnLst>
                              <p:par>
                                <p:cTn id="26" presetID="41" presetClass="entr" presetSubtype="0" fill="hold" nodeType="afterEffect">
                                  <p:stCondLst>
                                    <p:cond delay="0"/>
                                  </p:stCondLst>
                                  <p:iterate type="lt">
                                    <p:tmPct val="10000"/>
                                  </p:iterate>
                                  <p:childTnLst>
                                    <p:set>
                                      <p:cBhvr>
                                        <p:cTn id="27" dur="1" fill="hold">
                                          <p:stCondLst>
                                            <p:cond delay="0"/>
                                          </p:stCondLst>
                                        </p:cTn>
                                        <p:tgtEl>
                                          <p:spTgt spid="9">
                                            <p:txEl>
                                              <p:pRg st="1" end="1"/>
                                            </p:txEl>
                                          </p:spTgt>
                                        </p:tgtEl>
                                        <p:attrNameLst>
                                          <p:attrName>style.visibility</p:attrName>
                                        </p:attrNameLst>
                                      </p:cBhvr>
                                      <p:to>
                                        <p:strVal val="visible"/>
                                      </p:to>
                                    </p:set>
                                    <p:anim calcmode="lin" valueType="num">
                                      <p:cBhvr>
                                        <p:cTn id="28" dur="50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30" dur="50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
                                            <p:txEl>
                                              <p:pRg st="1" end="1"/>
                                            </p:txEl>
                                          </p:spTgt>
                                        </p:tgtEl>
                                      </p:cBhvr>
                                    </p:animEffect>
                                  </p:childTnLst>
                                </p:cTn>
                              </p:par>
                            </p:childTnLst>
                          </p:cTn>
                        </p:par>
                        <p:par>
                          <p:cTn id="33" fill="hold">
                            <p:stCondLst>
                              <p:cond delay="2700"/>
                            </p:stCondLst>
                            <p:childTnLst>
                              <p:par>
                                <p:cTn id="34" presetID="41" presetClass="entr" presetSubtype="0" fill="hold" nodeType="afterEffect">
                                  <p:stCondLst>
                                    <p:cond delay="0"/>
                                  </p:stCondLst>
                                  <p:iterate type="lt">
                                    <p:tmPct val="10000"/>
                                  </p:iterate>
                                  <p:childTnLst>
                                    <p:set>
                                      <p:cBhvr>
                                        <p:cTn id="35" dur="1" fill="hold">
                                          <p:stCondLst>
                                            <p:cond delay="0"/>
                                          </p:stCondLst>
                                        </p:cTn>
                                        <p:tgtEl>
                                          <p:spTgt spid="9">
                                            <p:txEl>
                                              <p:pRg st="2" end="2"/>
                                            </p:txEl>
                                          </p:spTgt>
                                        </p:tgtEl>
                                        <p:attrNameLst>
                                          <p:attrName>style.visibility</p:attrName>
                                        </p:attrNameLst>
                                      </p:cBhvr>
                                      <p:to>
                                        <p:strVal val="visible"/>
                                      </p:to>
                                    </p:set>
                                    <p:anim calcmode="lin" valueType="num">
                                      <p:cBhvr>
                                        <p:cTn id="36" dur="500" fill="hold"/>
                                        <p:tgtEl>
                                          <p:spTgt spid="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9">
                                            <p:txEl>
                                              <p:pRg st="2" end="2"/>
                                            </p:txEl>
                                          </p:spTgt>
                                        </p:tgtEl>
                                        <p:attrNameLst>
                                          <p:attrName>ppt_y</p:attrName>
                                        </p:attrNameLst>
                                      </p:cBhvr>
                                      <p:tavLst>
                                        <p:tav tm="0">
                                          <p:val>
                                            <p:strVal val="#ppt_y"/>
                                          </p:val>
                                        </p:tav>
                                        <p:tav tm="100000">
                                          <p:val>
                                            <p:strVal val="#ppt_y"/>
                                          </p:val>
                                        </p:tav>
                                      </p:tavLst>
                                    </p:anim>
                                    <p:anim calcmode="lin" valueType="num">
                                      <p:cBhvr>
                                        <p:cTn id="38" dur="500" fill="hold"/>
                                        <p:tgtEl>
                                          <p:spTgt spid="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9">
                                            <p:txEl>
                                              <p:pRg st="2" end="2"/>
                                            </p:txEl>
                                          </p:spTgt>
                                        </p:tgtEl>
                                      </p:cBhvr>
                                    </p:animEffect>
                                  </p:childTnLst>
                                </p:cTn>
                              </p:par>
                            </p:childTnLst>
                          </p:cTn>
                        </p:par>
                        <p:par>
                          <p:cTn id="41" fill="hold">
                            <p:stCondLst>
                              <p:cond delay="4200"/>
                            </p:stCondLst>
                            <p:childTnLst>
                              <p:par>
                                <p:cTn id="42" presetID="53" presetClass="entr" presetSubtype="16"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11" grpId="0" animBg="1"/>
      <p:bldP spid="12" grpId="0" animBg="1"/>
      <p:bldP spid="1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FFCFCFD-156F-470D-BAA2-D275F9106A0B}"/>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4" name="图片 3" descr="图片包含 餐桌, 室内, 就坐&#10;&#10;描述已自动生成">
            <a:extLst>
              <a:ext uri="{FF2B5EF4-FFF2-40B4-BE49-F238E27FC236}">
                <a16:creationId xmlns:a16="http://schemas.microsoft.com/office/drawing/2014/main" id="{52E7501C-E898-4A07-B90D-E49E653CF6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10" t="39111"/>
          <a:stretch/>
        </p:blipFill>
        <p:spPr>
          <a:xfrm>
            <a:off x="5958840" y="822"/>
            <a:ext cx="6233140" cy="6857168"/>
          </a:xfrm>
          <a:prstGeom prst="rect">
            <a:avLst/>
          </a:prstGeom>
        </p:spPr>
      </p:pic>
      <p:pic>
        <p:nvPicPr>
          <p:cNvPr id="5" name="图片 4">
            <a:extLst>
              <a:ext uri="{FF2B5EF4-FFF2-40B4-BE49-F238E27FC236}">
                <a16:creationId xmlns:a16="http://schemas.microsoft.com/office/drawing/2014/main" id="{93AEA70B-AC13-4B42-A504-240CE8C72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966" y="0"/>
            <a:ext cx="4500000" cy="2500000"/>
          </a:xfrm>
          <a:prstGeom prst="rect">
            <a:avLst/>
          </a:prstGeom>
        </p:spPr>
      </p:pic>
      <p:pic>
        <p:nvPicPr>
          <p:cNvPr id="6" name="图片 5">
            <a:extLst>
              <a:ext uri="{FF2B5EF4-FFF2-40B4-BE49-F238E27FC236}">
                <a16:creationId xmlns:a16="http://schemas.microsoft.com/office/drawing/2014/main" id="{FA6D961B-E66A-4832-BE04-5A6ECDE0AC3A}"/>
              </a:ext>
            </a:extLst>
          </p:cNvPr>
          <p:cNvPicPr>
            <a:picLocks noChangeAspect="1"/>
          </p:cNvPicPr>
          <p:nvPr/>
        </p:nvPicPr>
        <p:blipFill rotWithShape="1">
          <a:blip r:embed="rId5">
            <a:extLst>
              <a:ext uri="{28A0092B-C50C-407E-A947-70E740481C1C}">
                <a14:useLocalDpi xmlns:a14="http://schemas.microsoft.com/office/drawing/2010/main" val="0"/>
              </a:ext>
            </a:extLst>
          </a:blip>
          <a:srcRect l="13047" t="11201" r="67066" b="61689"/>
          <a:stretch/>
        </p:blipFill>
        <p:spPr>
          <a:xfrm flipH="1">
            <a:off x="5662" y="721314"/>
            <a:ext cx="5953158" cy="5725211"/>
          </a:xfrm>
          <a:prstGeom prst="rect">
            <a:avLst/>
          </a:prstGeom>
        </p:spPr>
      </p:pic>
      <p:sp>
        <p:nvSpPr>
          <p:cNvPr id="8" name="文本框 11">
            <a:extLst>
              <a:ext uri="{FF2B5EF4-FFF2-40B4-BE49-F238E27FC236}">
                <a16:creationId xmlns:a16="http://schemas.microsoft.com/office/drawing/2014/main" id="{CBB892EA-0122-4F0A-8D19-0703D78CA76A}"/>
              </a:ext>
            </a:extLst>
          </p:cNvPr>
          <p:cNvSpPr txBox="1"/>
          <p:nvPr/>
        </p:nvSpPr>
        <p:spPr>
          <a:xfrm rot="20919434">
            <a:off x="1705499" y="1334581"/>
            <a:ext cx="2553479" cy="923330"/>
          </a:xfrm>
          <a:prstGeom prst="rect">
            <a:avLst/>
          </a:prstGeom>
          <a:noFill/>
        </p:spPr>
        <p:txBody>
          <a:bodyPr wrap="square" rtlCol="0">
            <a:spAutoFit/>
          </a:bodyPr>
          <a:lstStyle/>
          <a:p>
            <a:r>
              <a:rPr lang="en-US" altLang="zh-CN" sz="5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5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5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sp>
        <p:nvSpPr>
          <p:cNvPr id="9" name="文本框 7">
            <a:extLst>
              <a:ext uri="{FF2B5EF4-FFF2-40B4-BE49-F238E27FC236}">
                <a16:creationId xmlns:a16="http://schemas.microsoft.com/office/drawing/2014/main" id="{41A029D4-3089-4781-8F53-63A5DDD68AF1}"/>
              </a:ext>
            </a:extLst>
          </p:cNvPr>
          <p:cNvSpPr txBox="1"/>
          <p:nvPr/>
        </p:nvSpPr>
        <p:spPr>
          <a:xfrm rot="20901574">
            <a:off x="963040" y="2104448"/>
            <a:ext cx="4221276" cy="1384995"/>
          </a:xfrm>
          <a:prstGeom prst="rect">
            <a:avLst/>
          </a:prstGeom>
          <a:noFill/>
        </p:spPr>
        <p:txBody>
          <a:bodyPr wrap="square" rtlCol="0">
            <a:spAutoFit/>
          </a:bodyPr>
          <a:lstStyle/>
          <a:p>
            <a:pPr algn="ctr"/>
            <a:r>
              <a:rPr lang="en-US" altLang="zh-CN" sz="4800" b="1" dirty="0" err="1">
                <a:solidFill>
                  <a:schemeClr val="accent4">
                    <a:lumMod val="75000"/>
                  </a:schemeClr>
                </a:solidFill>
                <a:latin typeface="UTM Mobifone KT" panose="02040603050506020204" pitchFamily="18" charset="0"/>
                <a:ea typeface="微软雅黑" panose="020B0503020204020204" pitchFamily="34" charset="-122"/>
              </a:rPr>
              <a:t>Tiếp</a:t>
            </a:r>
            <a:r>
              <a:rPr lang="en-US" altLang="zh-CN" sz="4800" b="1" dirty="0">
                <a:solidFill>
                  <a:schemeClr val="accent4">
                    <a:lumMod val="75000"/>
                  </a:schemeClr>
                </a:solidFill>
                <a:latin typeface="UTM Mobifone KT" panose="02040603050506020204" pitchFamily="18" charset="0"/>
                <a:ea typeface="微软雅黑" panose="020B0503020204020204" pitchFamily="34" charset="-122"/>
              </a:rPr>
              <a:t> </a:t>
            </a:r>
            <a:r>
              <a:rPr lang="en-US" altLang="zh-CN" sz="4800" b="1" dirty="0" err="1">
                <a:solidFill>
                  <a:schemeClr val="accent4">
                    <a:lumMod val="75000"/>
                  </a:schemeClr>
                </a:solidFill>
                <a:latin typeface="UTM Mobifone KT" panose="02040603050506020204" pitchFamily="18" charset="0"/>
                <a:ea typeface="微软雅黑" panose="020B0503020204020204" pitchFamily="34" charset="-122"/>
              </a:rPr>
              <a:t>cận</a:t>
            </a:r>
            <a:endParaRPr lang="en-US" altLang="zh-CN" sz="4800" b="1" dirty="0">
              <a:solidFill>
                <a:schemeClr val="accent4">
                  <a:lumMod val="75000"/>
                </a:schemeClr>
              </a:solidFill>
              <a:latin typeface="UTM Mobifone KT" panose="02040603050506020204" pitchFamily="18" charset="0"/>
              <a:ea typeface="微软雅黑" panose="020B0503020204020204" pitchFamily="34" charset="-122"/>
            </a:endParaRPr>
          </a:p>
          <a:p>
            <a:pPr algn="ctr"/>
            <a:r>
              <a:rPr lang="en-US" altLang="zh-CN" sz="3600" b="1" dirty="0" err="1">
                <a:solidFill>
                  <a:schemeClr val="accent4">
                    <a:lumMod val="75000"/>
                  </a:schemeClr>
                </a:solidFill>
                <a:latin typeface="UTM Mobifone KT" panose="02040603050506020204" pitchFamily="18" charset="0"/>
                <a:ea typeface="微软雅黑" panose="020B0503020204020204" pitchFamily="34" charset="-122"/>
              </a:rPr>
              <a:t>mục</a:t>
            </a:r>
            <a:r>
              <a:rPr lang="en-US" altLang="zh-CN" sz="3600" b="1" dirty="0">
                <a:solidFill>
                  <a:schemeClr val="accent4">
                    <a:lumMod val="75000"/>
                  </a:schemeClr>
                </a:solidFill>
                <a:latin typeface="UTM Mobifone KT" panose="02040603050506020204" pitchFamily="18" charset="0"/>
                <a:ea typeface="微软雅黑" panose="020B0503020204020204" pitchFamily="34" charset="-122"/>
              </a:rPr>
              <a:t> </a:t>
            </a:r>
            <a:r>
              <a:rPr lang="en-US" altLang="zh-CN" sz="3600" b="1" dirty="0" err="1">
                <a:solidFill>
                  <a:schemeClr val="accent4">
                    <a:lumMod val="75000"/>
                  </a:schemeClr>
                </a:solidFill>
                <a:latin typeface="UTM Mobifone KT" panose="02040603050506020204" pitchFamily="18" charset="0"/>
                <a:ea typeface="微软雅黑" panose="020B0503020204020204" pitchFamily="34" charset="-122"/>
              </a:rPr>
              <a:t>tiêu</a:t>
            </a:r>
            <a:endParaRPr lang="zh-CN" altLang="en-US" sz="3600" b="1" dirty="0">
              <a:solidFill>
                <a:schemeClr val="accent4">
                  <a:lumMod val="75000"/>
                </a:schemeClr>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2086924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785447" y="726830"/>
            <a:ext cx="10679723" cy="5498124"/>
            <a:chOff x="785447" y="726830"/>
            <a:chExt cx="10679723" cy="5498124"/>
          </a:xfrm>
        </p:grpSpPr>
        <p:sp>
          <p:nvSpPr>
            <p:cNvPr id="9" name="Rectangle 8"/>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alf Frame 9"/>
            <p:cNvSpPr/>
            <p:nvPr/>
          </p:nvSpPr>
          <p:spPr>
            <a:xfrm>
              <a:off x="785447" y="726830"/>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p:nvSpPr>
          <p:spPr>
            <a:xfrm rot="10800000">
              <a:off x="10691448" y="5627077"/>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Rectangle 6"/>
          <p:cNvSpPr>
            <a:spLocks noChangeArrowheads="1"/>
          </p:cNvSpPr>
          <p:nvPr/>
        </p:nvSpPr>
        <p:spPr bwMode="auto">
          <a:xfrm>
            <a:off x="1015433" y="916389"/>
            <a:ext cx="10268492" cy="2062103"/>
          </a:xfrm>
          <a:prstGeom prst="rect">
            <a:avLst/>
          </a:prstGeom>
          <a:noFill/>
          <a:ln w="9525">
            <a:noFill/>
            <a:miter lim="800000"/>
            <a:headEnd/>
            <a:tailEnd/>
          </a:ln>
        </p:spPr>
        <p:txBody>
          <a:bodyPr wrap="square" anchor="ctr">
            <a:spAutoFit/>
          </a:bodyPr>
          <a:lstStyle/>
          <a:p>
            <a:pPr algn="just"/>
            <a:r>
              <a:rPr lang="en-US" altLang="ko-KR" sz="3200" b="1" dirty="0">
                <a:solidFill>
                  <a:srgbClr val="002060"/>
                </a:solidFill>
                <a:latin typeface="Arial" panose="020B0604020202020204" pitchFamily="34" charset="0"/>
                <a:ea typeface="Gulim" pitchFamily="34" charset="-127"/>
                <a:cs typeface="Arial" panose="020B0604020202020204" pitchFamily="34" charset="0"/>
              </a:rPr>
              <a:t>2.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Số dân của một xã trong 3 năm liền tăng thêm lần lượt</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là: 96 người, 82 người, 71 người. Hỏi trung</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bình mỗi năm</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số dân của xã đó tăng thêm bao nhiêu người?</a:t>
            </a:r>
          </a:p>
        </p:txBody>
      </p:sp>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ackgroundRemoval t="61" b="100000" l="0" r="100000">
                        <a14:foregroundMark x1="28986" y1="12720" x2="50918" y2="6360"/>
                        <a14:foregroundMark x1="56135" y1="6360" x2="74589" y2="8722"/>
                        <a14:foregroundMark x1="80000" y1="12598" x2="87826" y2="25015"/>
                      </a14:backgroundRemoval>
                    </a14:imgEffect>
                  </a14:imgLayer>
                </a14:imgProps>
              </a:ext>
              <a:ext uri="{28A0092B-C50C-407E-A947-70E740481C1C}">
                <a14:useLocalDpi xmlns:a14="http://schemas.microsoft.com/office/drawing/2010/main" val="0"/>
              </a:ext>
            </a:extLst>
          </a:blip>
          <a:stretch>
            <a:fillRect/>
          </a:stretch>
        </p:blipFill>
        <p:spPr>
          <a:xfrm rot="1410710">
            <a:off x="252333" y="4409725"/>
            <a:ext cx="1526202" cy="243470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571645">
            <a:off x="10831394" y="236647"/>
            <a:ext cx="1086307" cy="1097280"/>
          </a:xfrm>
          <a:prstGeom prst="rect">
            <a:avLst/>
          </a:prstGeom>
        </p:spPr>
      </p:pic>
      <p:sp>
        <p:nvSpPr>
          <p:cNvPr id="19" name="Rectangle 6"/>
          <p:cNvSpPr>
            <a:spLocks noChangeArrowheads="1"/>
          </p:cNvSpPr>
          <p:nvPr/>
        </p:nvSpPr>
        <p:spPr bwMode="auto">
          <a:xfrm>
            <a:off x="1015433" y="2937283"/>
            <a:ext cx="10268492" cy="1077218"/>
          </a:xfrm>
          <a:prstGeom prst="rect">
            <a:avLst/>
          </a:prstGeom>
          <a:noFill/>
          <a:ln w="9525">
            <a:noFill/>
            <a:miter lim="800000"/>
            <a:headEnd/>
            <a:tailEnd/>
          </a:ln>
        </p:spPr>
        <p:txBody>
          <a:bodyPr wrap="square" anchor="ctr">
            <a:spAutoFit/>
          </a:bodyPr>
          <a:lstStyle/>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Bài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giải</a:t>
            </a:r>
            <a:endParaRPr lang="en-US" altLang="ko-KR" sz="3200" b="1" dirty="0">
              <a:solidFill>
                <a:srgbClr val="FF0000"/>
              </a:solidFill>
              <a:latin typeface="Arial" panose="020B0604020202020204" pitchFamily="34" charset="0"/>
              <a:ea typeface="Gulim" pitchFamily="34" charset="-127"/>
              <a:cs typeface="Arial" panose="020B0604020202020204" pitchFamily="34" charset="0"/>
            </a:endParaRP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Trung</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bình</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mỗi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năm</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dân</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xã</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đó</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tăng</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thêm</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là</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a:t>
            </a:r>
          </a:p>
        </p:txBody>
      </p:sp>
      <p:sp>
        <p:nvSpPr>
          <p:cNvPr id="20" name="Rectangle 6"/>
          <p:cNvSpPr>
            <a:spLocks noChangeArrowheads="1"/>
          </p:cNvSpPr>
          <p:nvPr/>
        </p:nvSpPr>
        <p:spPr bwMode="auto">
          <a:xfrm>
            <a:off x="1015433" y="3973292"/>
            <a:ext cx="10268492" cy="1077218"/>
          </a:xfrm>
          <a:prstGeom prst="rect">
            <a:avLst/>
          </a:prstGeom>
          <a:noFill/>
          <a:ln w="9525">
            <a:noFill/>
            <a:miter lim="800000"/>
            <a:headEnd/>
            <a:tailEnd/>
          </a:ln>
        </p:spPr>
        <p:txBody>
          <a:bodyPr wrap="square" anchor="ctr">
            <a:spAutoFit/>
          </a:bodyPr>
          <a:lstStyle/>
          <a:p>
            <a:pPr algn="ctr"/>
            <a:r>
              <a:rPr lang="en-US" altLang="ko-KR" sz="3200" b="1" dirty="0">
                <a:solidFill>
                  <a:srgbClr val="FF0000"/>
                </a:solidFill>
                <a:latin typeface="Arial" panose="020B0604020202020204" pitchFamily="34" charset="0"/>
                <a:ea typeface="Gulim" pitchFamily="34" charset="-127"/>
                <a:cs typeface="Arial" panose="020B0604020202020204" pitchFamily="34" charset="0"/>
              </a:rPr>
              <a:t>(96 + 82 + 71) : 3 = 83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người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a:t>
            </a: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Đáp</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83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người</a:t>
            </a:r>
            <a:endParaRPr lang="en-US" altLang="ko-KR" sz="3200" b="1" dirty="0">
              <a:solidFill>
                <a:srgbClr val="FF0000"/>
              </a:solidFill>
              <a:latin typeface="Arial" panose="020B0604020202020204" pitchFamily="34" charset="0"/>
              <a:ea typeface="Gulim" pitchFamily="34" charset="-127"/>
              <a:cs typeface="Arial" panose="020B0604020202020204" pitchFamily="34" charset="0"/>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1856" y="4206361"/>
            <a:ext cx="2972691" cy="2086601"/>
          </a:xfrm>
          <a:prstGeom prst="rect">
            <a:avLst/>
          </a:prstGeom>
        </p:spPr>
      </p:pic>
    </p:spTree>
    <p:extLst>
      <p:ext uri="{BB962C8B-B14F-4D97-AF65-F5344CB8AC3E}">
        <p14:creationId xmlns:p14="http://schemas.microsoft.com/office/powerpoint/2010/main" val="427383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5"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anim calcmode="lin" valueType="num">
                                      <p:cBhvr>
                                        <p:cTn id="19" dur="2000" fill="hold"/>
                                        <p:tgtEl>
                                          <p:spTgt spid="8"/>
                                        </p:tgtEl>
                                        <p:attrNameLst>
                                          <p:attrName>ppt_w</p:attrName>
                                        </p:attrNameLst>
                                      </p:cBhvr>
                                      <p:tavLst>
                                        <p:tav tm="0" fmla="#ppt_w*sin(2.5*pi*$)">
                                          <p:val>
                                            <p:fltVal val="0"/>
                                          </p:val>
                                        </p:tav>
                                        <p:tav tm="100000">
                                          <p:val>
                                            <p:fltVal val="1"/>
                                          </p:val>
                                        </p:tav>
                                      </p:tavLst>
                                    </p:anim>
                                    <p:anim calcmode="lin" valueType="num">
                                      <p:cBhvr>
                                        <p:cTn id="20" dur="200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3500"/>
                            </p:stCondLst>
                            <p:childTnLst>
                              <p:par>
                                <p:cTn id="22" presetID="47"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anim calcmode="lin" valueType="num">
                                      <p:cBhvr>
                                        <p:cTn id="46" dur="500" fill="hold"/>
                                        <p:tgtEl>
                                          <p:spTgt spid="22"/>
                                        </p:tgtEl>
                                        <p:attrNameLst>
                                          <p:attrName>ppt_x</p:attrName>
                                        </p:attrNameLst>
                                      </p:cBhvr>
                                      <p:tavLst>
                                        <p:tav tm="0">
                                          <p:val>
                                            <p:strVal val="#ppt_x"/>
                                          </p:val>
                                        </p:tav>
                                        <p:tav tm="100000">
                                          <p:val>
                                            <p:strVal val="#ppt_x"/>
                                          </p:val>
                                        </p:tav>
                                      </p:tavLst>
                                    </p:anim>
                                    <p:anim calcmode="lin" valueType="num">
                                      <p:cBhvr>
                                        <p:cTn id="47" dur="450" decel="100000" fill="hold"/>
                                        <p:tgtEl>
                                          <p:spTgt spid="22"/>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9B61B91E-55BC-40E0-BB42-D393694B7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p:blipFill>
        <p:spPr>
          <a:xfrm>
            <a:off x="0" y="324682"/>
            <a:ext cx="12192000" cy="6176722"/>
          </a:xfrm>
          <a:prstGeom prst="rect">
            <a:avLst/>
          </a:prstGeom>
        </p:spPr>
      </p:pic>
      <p:pic>
        <p:nvPicPr>
          <p:cNvPr id="4" name="图片 3" descr="图片包含 电视&#10;&#10;自动生成的说明">
            <a:extLst>
              <a:ext uri="{FF2B5EF4-FFF2-40B4-BE49-F238E27FC236}">
                <a16:creationId xmlns:a16="http://schemas.microsoft.com/office/drawing/2014/main" id="{CD5CA5A3-59F4-4EB2-A736-6B6754EF077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5595457" y="227714"/>
            <a:ext cx="3193523" cy="2303524"/>
          </a:xfrm>
          <a:prstGeom prst="rect">
            <a:avLst/>
          </a:prstGeom>
        </p:spPr>
      </p:pic>
      <p:sp>
        <p:nvSpPr>
          <p:cNvPr id="8" name="文本框 7">
            <a:extLst>
              <a:ext uri="{FF2B5EF4-FFF2-40B4-BE49-F238E27FC236}">
                <a16:creationId xmlns:a16="http://schemas.microsoft.com/office/drawing/2014/main" id="{41A029D4-3089-4781-8F53-63A5DDD68AF1}"/>
              </a:ext>
            </a:extLst>
          </p:cNvPr>
          <p:cNvSpPr txBox="1"/>
          <p:nvPr/>
        </p:nvSpPr>
        <p:spPr>
          <a:xfrm>
            <a:off x="6092937" y="622514"/>
            <a:ext cx="2144800" cy="769441"/>
          </a:xfrm>
          <a:prstGeom prst="rect">
            <a:avLst/>
          </a:prstGeom>
          <a:noFill/>
        </p:spPr>
        <p:txBody>
          <a:bodyPr wrap="square" rtlCol="0">
            <a:spAutoFit/>
          </a:bodyPr>
          <a:lstStyle/>
          <a:p>
            <a:r>
              <a:rPr lang="en-US" altLang="zh-CN" sz="4400" b="1" dirty="0" err="1">
                <a:solidFill>
                  <a:srgbClr val="FFC000"/>
                </a:solidFill>
                <a:latin typeface="UTM Cookies" panose="02040603050506020204" pitchFamily="18" charset="0"/>
                <a:ea typeface="微软雅黑" panose="020B0503020204020204" pitchFamily="34" charset="-122"/>
              </a:rPr>
              <a:t>Trạm</a:t>
            </a:r>
            <a:r>
              <a:rPr lang="en-US" altLang="zh-CN" sz="4400" b="1" dirty="0">
                <a:solidFill>
                  <a:srgbClr val="FFC000"/>
                </a:solidFill>
                <a:latin typeface="UTM Cookies" panose="02040603050506020204" pitchFamily="18" charset="0"/>
                <a:ea typeface="微软雅黑" panose="020B0503020204020204" pitchFamily="34" charset="-122"/>
              </a:rPr>
              <a:t> 1</a:t>
            </a:r>
            <a:endParaRPr lang="zh-CN" altLang="en-US" sz="4400" b="1" dirty="0">
              <a:solidFill>
                <a:srgbClr val="FFC000"/>
              </a:solidFill>
              <a:latin typeface="UTM Cookies" panose="02040603050506020204" pitchFamily="18" charset="0"/>
              <a:ea typeface="微软雅黑" panose="020B0503020204020204" pitchFamily="34" charset="-122"/>
            </a:endParaRPr>
          </a:p>
        </p:txBody>
      </p:sp>
      <p:pic>
        <p:nvPicPr>
          <p:cNvPr id="9" name="图片 8" descr="图片包含 电视&#10;&#10;自动生成的说明">
            <a:extLst>
              <a:ext uri="{FF2B5EF4-FFF2-40B4-BE49-F238E27FC236}">
                <a16:creationId xmlns:a16="http://schemas.microsoft.com/office/drawing/2014/main" id="{8CFEF52E-4B2F-4022-AC91-05F09B1459A7}"/>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9274098" y="1606756"/>
            <a:ext cx="3193523" cy="2303524"/>
          </a:xfrm>
          <a:prstGeom prst="rect">
            <a:avLst/>
          </a:prstGeom>
        </p:spPr>
      </p:pic>
      <p:sp>
        <p:nvSpPr>
          <p:cNvPr id="12" name="文本框 11">
            <a:extLst>
              <a:ext uri="{FF2B5EF4-FFF2-40B4-BE49-F238E27FC236}">
                <a16:creationId xmlns:a16="http://schemas.microsoft.com/office/drawing/2014/main" id="{CBB892EA-0122-4F0A-8D19-0703D78CA76A}"/>
              </a:ext>
            </a:extLst>
          </p:cNvPr>
          <p:cNvSpPr txBox="1"/>
          <p:nvPr/>
        </p:nvSpPr>
        <p:spPr>
          <a:xfrm>
            <a:off x="9724026" y="2005367"/>
            <a:ext cx="2145338" cy="769441"/>
          </a:xfrm>
          <a:prstGeom prst="rect">
            <a:avLst/>
          </a:prstGeom>
          <a:noFill/>
        </p:spPr>
        <p:txBody>
          <a:bodyPr wrap="square" rtlCol="0">
            <a:spAutoFit/>
          </a:bodyPr>
          <a:lstStyle/>
          <a:p>
            <a:r>
              <a:rPr lang="en-US" altLang="zh-CN" sz="4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4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4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pic>
        <p:nvPicPr>
          <p:cNvPr id="14" name="图片 13" descr="图片包含 电视&#10;&#10;自动生成的说明">
            <a:extLst>
              <a:ext uri="{FF2B5EF4-FFF2-40B4-BE49-F238E27FC236}">
                <a16:creationId xmlns:a16="http://schemas.microsoft.com/office/drawing/2014/main" id="{5A3C5CB9-68A0-4505-9CCF-E2343BF1071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flipH="1">
            <a:off x="7000571" y="4470360"/>
            <a:ext cx="3193523" cy="2303524"/>
          </a:xfrm>
          <a:prstGeom prst="rect">
            <a:avLst/>
          </a:prstGeom>
        </p:spPr>
      </p:pic>
      <p:sp>
        <p:nvSpPr>
          <p:cNvPr id="16" name="文本框 15">
            <a:extLst>
              <a:ext uri="{FF2B5EF4-FFF2-40B4-BE49-F238E27FC236}">
                <a16:creationId xmlns:a16="http://schemas.microsoft.com/office/drawing/2014/main" id="{BD31C57F-8A4F-41AB-8D4B-BD1BA04346A9}"/>
              </a:ext>
            </a:extLst>
          </p:cNvPr>
          <p:cNvSpPr txBox="1"/>
          <p:nvPr/>
        </p:nvSpPr>
        <p:spPr>
          <a:xfrm>
            <a:off x="7535362" y="5575816"/>
            <a:ext cx="2145338" cy="707886"/>
          </a:xfrm>
          <a:prstGeom prst="rect">
            <a:avLst/>
          </a:prstGeom>
          <a:noFill/>
        </p:spPr>
        <p:txBody>
          <a:bodyPr wrap="square" rtlCol="0">
            <a:spAutoFit/>
          </a:bodyPr>
          <a:lstStyle/>
          <a:p>
            <a:r>
              <a:rPr lang="en-US" altLang="zh-CN" sz="4000" b="1" dirty="0" err="1">
                <a:solidFill>
                  <a:srgbClr val="92D050"/>
                </a:solidFill>
                <a:latin typeface="UTM Cookies" panose="02040603050506020204" pitchFamily="18" charset="0"/>
                <a:ea typeface="微软雅黑" panose="020B0503020204020204" pitchFamily="34" charset="-122"/>
              </a:rPr>
              <a:t>Trạm</a:t>
            </a:r>
            <a:r>
              <a:rPr lang="en-US" altLang="zh-CN" sz="4000" b="1" dirty="0">
                <a:solidFill>
                  <a:srgbClr val="92D050"/>
                </a:solidFill>
                <a:latin typeface="UTM Cookies" panose="02040603050506020204" pitchFamily="18" charset="0"/>
                <a:ea typeface="微软雅黑" panose="020B0503020204020204" pitchFamily="34" charset="-122"/>
              </a:rPr>
              <a:t> 3</a:t>
            </a:r>
            <a:endParaRPr lang="zh-CN" altLang="en-US" sz="4000" b="1" dirty="0">
              <a:solidFill>
                <a:srgbClr val="92D050"/>
              </a:solidFill>
              <a:latin typeface="UTM Cookies" panose="02040603050506020204" pitchFamily="18" charset="0"/>
              <a:ea typeface="微软雅黑" panose="020B0503020204020204" pitchFamily="34" charset="-122"/>
            </a:endParaRPr>
          </a:p>
        </p:txBody>
      </p:sp>
      <p:pic>
        <p:nvPicPr>
          <p:cNvPr id="17" name="图片 16" descr="图片包含 电视&#10;&#10;自动生成的说明">
            <a:extLst>
              <a:ext uri="{FF2B5EF4-FFF2-40B4-BE49-F238E27FC236}">
                <a16:creationId xmlns:a16="http://schemas.microsoft.com/office/drawing/2014/main" id="{8AEA99DA-0323-43E9-A1BB-0100205C226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a:off x="1459758" y="3601153"/>
            <a:ext cx="3193523" cy="2303524"/>
          </a:xfrm>
          <a:prstGeom prst="rect">
            <a:avLst/>
          </a:prstGeom>
        </p:spPr>
      </p:pic>
      <p:sp>
        <p:nvSpPr>
          <p:cNvPr id="19" name="文本框 18">
            <a:extLst>
              <a:ext uri="{FF2B5EF4-FFF2-40B4-BE49-F238E27FC236}">
                <a16:creationId xmlns:a16="http://schemas.microsoft.com/office/drawing/2014/main" id="{A89D0633-1709-4301-AEB1-B01F8F827D67}"/>
              </a:ext>
            </a:extLst>
          </p:cNvPr>
          <p:cNvSpPr txBox="1"/>
          <p:nvPr/>
        </p:nvSpPr>
        <p:spPr>
          <a:xfrm>
            <a:off x="2209160" y="4655689"/>
            <a:ext cx="2235780" cy="769441"/>
          </a:xfrm>
          <a:prstGeom prst="rect">
            <a:avLst/>
          </a:prstGeom>
          <a:noFill/>
        </p:spPr>
        <p:txBody>
          <a:bodyPr wrap="square" rtlCol="0">
            <a:spAutoFit/>
          </a:bodyPr>
          <a:lstStyle/>
          <a:p>
            <a:r>
              <a:rPr lang="en-US" altLang="zh-CN" sz="4400" b="1" dirty="0" err="1">
                <a:solidFill>
                  <a:srgbClr val="F991B6"/>
                </a:solidFill>
                <a:latin typeface="UTM Cookies" panose="02040603050506020204" pitchFamily="18" charset="0"/>
                <a:ea typeface="微软雅黑" panose="020B0503020204020204" pitchFamily="34" charset="-122"/>
              </a:rPr>
              <a:t>Trạm</a:t>
            </a:r>
            <a:r>
              <a:rPr lang="en-US" altLang="zh-CN" sz="4400" b="1" dirty="0">
                <a:solidFill>
                  <a:srgbClr val="F991B6"/>
                </a:solidFill>
                <a:latin typeface="UTM Cookies" panose="02040603050506020204" pitchFamily="18" charset="0"/>
                <a:ea typeface="微软雅黑" panose="020B0503020204020204" pitchFamily="34" charset="-122"/>
              </a:rPr>
              <a:t> 4</a:t>
            </a:r>
            <a:endParaRPr lang="zh-CN" altLang="en-US" sz="4400" b="1" dirty="0">
              <a:solidFill>
                <a:srgbClr val="F991B6"/>
              </a:solidFill>
              <a:latin typeface="UTM Cookies" panose="02040603050506020204" pitchFamily="18" charset="0"/>
              <a:ea typeface="微软雅黑" panose="020B0503020204020204" pitchFamily="34" charset="-122"/>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096022">
            <a:off x="9393862" y="2717956"/>
            <a:ext cx="822431" cy="830739"/>
          </a:xfrm>
          <a:prstGeom prst="rect">
            <a:avLst/>
          </a:prstGeom>
        </p:spPr>
      </p:pic>
    </p:spTree>
    <p:extLst>
      <p:ext uri="{BB962C8B-B14F-4D97-AF65-F5344CB8AC3E}">
        <p14:creationId xmlns:p14="http://schemas.microsoft.com/office/powerpoint/2010/main" val="1452117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2.96296E-6 L -0.18607 0.28496 " pathEditMode="relative" rAng="0" ptsTypes="AA">
                                      <p:cBhvr>
                                        <p:cTn id="6" dur="2000" fill="hold"/>
                                        <p:tgtEl>
                                          <p:spTgt spid="5"/>
                                        </p:tgtEl>
                                        <p:attrNameLst>
                                          <p:attrName>ppt_x</p:attrName>
                                          <p:attrName>ppt_y</p:attrName>
                                        </p:attrNameLst>
                                      </p:cBhvr>
                                      <p:rCtr x="-9310" y="14236"/>
                                    </p:animMotion>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图片 2">
            <a:extLst>
              <a:ext uri="{FF2B5EF4-FFF2-40B4-BE49-F238E27FC236}">
                <a16:creationId xmlns:a16="http://schemas.microsoft.com/office/drawing/2014/main" id="{045D685E-F5E8-46A3-B355-0162FD331A27}"/>
              </a:ext>
            </a:extLst>
          </p:cNvPr>
          <p:cNvPicPr>
            <a:picLocks noChangeAspect="1"/>
          </p:cNvPicPr>
          <p:nvPr/>
        </p:nvPicPr>
        <p:blipFill rotWithShape="1">
          <a:blip r:embed="rId3">
            <a:extLst>
              <a:ext uri="{28A0092B-C50C-407E-A947-70E740481C1C}">
                <a14:useLocalDpi xmlns:a14="http://schemas.microsoft.com/office/drawing/2010/main" val="0"/>
              </a:ext>
            </a:extLst>
          </a:blip>
          <a:srcRect l="65847" b="58272"/>
          <a:stretch/>
        </p:blipFill>
        <p:spPr>
          <a:xfrm rot="846955">
            <a:off x="3870960" y="588683"/>
            <a:ext cx="9153900" cy="6290233"/>
          </a:xfrm>
          <a:prstGeom prst="rect">
            <a:avLst/>
          </a:prstGeom>
        </p:spPr>
      </p:pic>
      <p:pic>
        <p:nvPicPr>
          <p:cNvPr id="4" name="图片 3">
            <a:extLst>
              <a:ext uri="{FF2B5EF4-FFF2-40B4-BE49-F238E27FC236}">
                <a16:creationId xmlns:a16="http://schemas.microsoft.com/office/drawing/2014/main" id="{B1633E87-1D52-48BE-860E-A84D0B564825}"/>
              </a:ext>
            </a:extLst>
          </p:cNvPr>
          <p:cNvPicPr>
            <a:picLocks noChangeAspect="1"/>
          </p:cNvPicPr>
          <p:nvPr/>
        </p:nvPicPr>
        <p:blipFill>
          <a:blip r:embed="rId4"/>
          <a:stretch>
            <a:fillRect/>
          </a:stretch>
        </p:blipFill>
        <p:spPr>
          <a:xfrm>
            <a:off x="938873" y="967236"/>
            <a:ext cx="4606491" cy="3767324"/>
          </a:xfrm>
          <a:prstGeom prst="rect">
            <a:avLst/>
          </a:prstGeom>
        </p:spPr>
      </p:pic>
      <p:sp>
        <p:nvSpPr>
          <p:cNvPr id="6" name="文本框 15">
            <a:extLst>
              <a:ext uri="{FF2B5EF4-FFF2-40B4-BE49-F238E27FC236}">
                <a16:creationId xmlns:a16="http://schemas.microsoft.com/office/drawing/2014/main" id="{BD31C57F-8A4F-41AB-8D4B-BD1BA04346A9}"/>
              </a:ext>
            </a:extLst>
          </p:cNvPr>
          <p:cNvSpPr txBox="1"/>
          <p:nvPr/>
        </p:nvSpPr>
        <p:spPr>
          <a:xfrm>
            <a:off x="2053152" y="1582345"/>
            <a:ext cx="2686970" cy="923330"/>
          </a:xfrm>
          <a:prstGeom prst="rect">
            <a:avLst/>
          </a:prstGeom>
          <a:noFill/>
        </p:spPr>
        <p:txBody>
          <a:bodyPr wrap="square" rtlCol="0">
            <a:spAutoFit/>
          </a:bodyPr>
          <a:lstStyle/>
          <a:p>
            <a:r>
              <a:rPr lang="en-US" altLang="zh-CN" sz="5400" b="1" dirty="0" err="1">
                <a:solidFill>
                  <a:srgbClr val="92D050"/>
                </a:solidFill>
                <a:latin typeface="UTM Cookies" panose="02040603050506020204" pitchFamily="18" charset="0"/>
                <a:ea typeface="微软雅黑" panose="020B0503020204020204" pitchFamily="34" charset="-122"/>
              </a:rPr>
              <a:t>Trạm</a:t>
            </a:r>
            <a:r>
              <a:rPr lang="en-US" altLang="zh-CN" sz="5400" b="1" dirty="0">
                <a:solidFill>
                  <a:srgbClr val="92D050"/>
                </a:solidFill>
                <a:latin typeface="UTM Cookies" panose="02040603050506020204" pitchFamily="18" charset="0"/>
                <a:ea typeface="微软雅黑" panose="020B0503020204020204" pitchFamily="34" charset="-122"/>
              </a:rPr>
              <a:t> 3</a:t>
            </a:r>
            <a:endParaRPr lang="zh-CN" altLang="en-US" sz="5400" b="1" dirty="0">
              <a:solidFill>
                <a:srgbClr val="92D050"/>
              </a:solidFill>
              <a:latin typeface="UTM Cookies" panose="02040603050506020204" pitchFamily="18" charset="0"/>
              <a:ea typeface="微软雅黑" panose="020B0503020204020204" pitchFamily="34" charset="-122"/>
            </a:endParaRPr>
          </a:p>
        </p:txBody>
      </p:sp>
      <p:sp>
        <p:nvSpPr>
          <p:cNvPr id="7" name="文本框 7">
            <a:extLst>
              <a:ext uri="{FF2B5EF4-FFF2-40B4-BE49-F238E27FC236}">
                <a16:creationId xmlns:a16="http://schemas.microsoft.com/office/drawing/2014/main" id="{41A029D4-3089-4781-8F53-63A5DDD68AF1}"/>
              </a:ext>
            </a:extLst>
          </p:cNvPr>
          <p:cNvSpPr txBox="1"/>
          <p:nvPr/>
        </p:nvSpPr>
        <p:spPr>
          <a:xfrm>
            <a:off x="1131480" y="2505675"/>
            <a:ext cx="4221276" cy="923330"/>
          </a:xfrm>
          <a:prstGeom prst="rect">
            <a:avLst/>
          </a:prstGeom>
          <a:noFill/>
        </p:spPr>
        <p:txBody>
          <a:bodyPr wrap="square" rtlCol="0">
            <a:spAutoFit/>
          </a:bodyPr>
          <a:lstStyle/>
          <a:p>
            <a:pPr algn="ctr"/>
            <a:r>
              <a:rPr lang="en-US" altLang="zh-CN" sz="5400" b="1" dirty="0" err="1">
                <a:solidFill>
                  <a:schemeClr val="accent3">
                    <a:lumMod val="50000"/>
                  </a:schemeClr>
                </a:solidFill>
                <a:latin typeface="UTM Mobifone KT" panose="02040603050506020204" pitchFamily="18" charset="0"/>
                <a:ea typeface="微软雅黑" panose="020B0503020204020204" pitchFamily="34" charset="-122"/>
              </a:rPr>
              <a:t>Kết</a:t>
            </a:r>
            <a:r>
              <a:rPr lang="en-US" altLang="zh-CN" sz="5400" b="1" dirty="0">
                <a:solidFill>
                  <a:schemeClr val="accent3">
                    <a:lumMod val="50000"/>
                  </a:schemeClr>
                </a:solidFill>
                <a:latin typeface="UTM Mobifone KT" panose="02040603050506020204" pitchFamily="18" charset="0"/>
                <a:ea typeface="微软雅黑" panose="020B0503020204020204" pitchFamily="34" charset="-122"/>
              </a:rPr>
              <a:t> </a:t>
            </a:r>
            <a:r>
              <a:rPr lang="en-US" altLang="zh-CN" sz="5400" b="1" dirty="0" err="1">
                <a:solidFill>
                  <a:schemeClr val="accent3">
                    <a:lumMod val="50000"/>
                  </a:schemeClr>
                </a:solidFill>
                <a:latin typeface="UTM Mobifone KT" panose="02040603050506020204" pitchFamily="18" charset="0"/>
                <a:ea typeface="微软雅黑" panose="020B0503020204020204" pitchFamily="34" charset="-122"/>
              </a:rPr>
              <a:t>bạn</a:t>
            </a:r>
            <a:endParaRPr lang="zh-CN" altLang="en-US" sz="4000" b="1" dirty="0">
              <a:solidFill>
                <a:schemeClr val="accent3">
                  <a:lumMod val="50000"/>
                </a:schemeClr>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326795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p:cNvGrpSpPr/>
          <p:nvPr/>
        </p:nvGrpSpPr>
        <p:grpSpPr>
          <a:xfrm>
            <a:off x="866727" y="279790"/>
            <a:ext cx="10679723" cy="5498124"/>
            <a:chOff x="785447" y="726830"/>
            <a:chExt cx="10679723" cy="5498124"/>
          </a:xfrm>
        </p:grpSpPr>
        <p:sp>
          <p:nvSpPr>
            <p:cNvPr id="11" name="Rectangle 10"/>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alf Frame 11"/>
            <p:cNvSpPr/>
            <p:nvPr/>
          </p:nvSpPr>
          <p:spPr>
            <a:xfrm>
              <a:off x="785447" y="726830"/>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Half Frame 12"/>
            <p:cNvSpPr/>
            <p:nvPr/>
          </p:nvSpPr>
          <p:spPr>
            <a:xfrm rot="10800000">
              <a:off x="10691448" y="5627077"/>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Rectangle 6"/>
          <p:cNvSpPr>
            <a:spLocks noChangeArrowheads="1"/>
          </p:cNvSpPr>
          <p:nvPr/>
        </p:nvSpPr>
        <p:spPr bwMode="auto">
          <a:xfrm>
            <a:off x="1096713" y="469349"/>
            <a:ext cx="10268492" cy="2062103"/>
          </a:xfrm>
          <a:prstGeom prst="rect">
            <a:avLst/>
          </a:prstGeom>
          <a:noFill/>
          <a:ln w="9525">
            <a:noFill/>
            <a:miter lim="800000"/>
            <a:headEnd/>
            <a:tailEnd/>
          </a:ln>
        </p:spPr>
        <p:txBody>
          <a:bodyPr wrap="square" anchor="ctr">
            <a:spAutoFit/>
          </a:bodyPr>
          <a:lstStyle/>
          <a:p>
            <a:pPr algn="just"/>
            <a:r>
              <a:rPr lang="en-US" altLang="ko-KR" sz="3200" b="1" dirty="0">
                <a:solidFill>
                  <a:srgbClr val="002060"/>
                </a:solidFill>
                <a:latin typeface="Arial" panose="020B0604020202020204" pitchFamily="34" charset="0"/>
                <a:ea typeface="Gulim" pitchFamily="34" charset="-127"/>
                <a:cs typeface="Arial" panose="020B0604020202020204" pitchFamily="34" charset="0"/>
              </a:rPr>
              <a:t>3.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Số đo chiều cao của 5 học sinh lớp Bốn lần lượt là 138cm,</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132cm, 130cm, 136cm, 134cm. Hỏi trung bình số đo chiều</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cao của mỗi em là bao nhiêu xăng-ti-mét?</a:t>
            </a: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89885" l="0" r="100000">
                        <a14:foregroundMark x1="66142" y1="24470" x2="77105" y2="71230"/>
                        <a14:foregroundMark x1="33979" y1="57359" x2="32647" y2="58510"/>
                      </a14:backgroundRemoval>
                    </a14:imgEffect>
                  </a14:imgLayer>
                </a14:imgProps>
              </a:ext>
              <a:ext uri="{28A0092B-C50C-407E-A947-70E740481C1C}">
                <a14:useLocalDpi xmlns:a14="http://schemas.microsoft.com/office/drawing/2010/main" val="0"/>
              </a:ext>
            </a:extLst>
          </a:blip>
          <a:stretch>
            <a:fillRect/>
          </a:stretch>
        </p:blipFill>
        <p:spPr>
          <a:xfrm>
            <a:off x="-553720" y="2853091"/>
            <a:ext cx="4809197" cy="4809197"/>
          </a:xfrm>
          <a:prstGeom prst="rect">
            <a:avLst/>
          </a:prstGeom>
        </p:spPr>
      </p:pic>
      <p:sp>
        <p:nvSpPr>
          <p:cNvPr id="15" name="Rectangle 6"/>
          <p:cNvSpPr>
            <a:spLocks noChangeArrowheads="1"/>
          </p:cNvSpPr>
          <p:nvPr/>
        </p:nvSpPr>
        <p:spPr bwMode="auto">
          <a:xfrm>
            <a:off x="1072342" y="2191305"/>
            <a:ext cx="10268492" cy="1077218"/>
          </a:xfrm>
          <a:prstGeom prst="rect">
            <a:avLst/>
          </a:prstGeom>
          <a:noFill/>
          <a:ln w="9525">
            <a:noFill/>
            <a:miter lim="800000"/>
            <a:headEnd/>
            <a:tailEnd/>
          </a:ln>
        </p:spPr>
        <p:txBody>
          <a:bodyPr wrap="square" anchor="ctr">
            <a:spAutoFit/>
          </a:bodyPr>
          <a:lstStyle/>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Bài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giải</a:t>
            </a:r>
            <a:endParaRPr lang="en-US" altLang="ko-KR" sz="3200" b="1" dirty="0">
              <a:solidFill>
                <a:srgbClr val="FF0000"/>
              </a:solidFill>
              <a:latin typeface="Arial" panose="020B0604020202020204" pitchFamily="34" charset="0"/>
              <a:ea typeface="Gulim" pitchFamily="34" charset="-127"/>
              <a:cs typeface="Arial" panose="020B0604020202020204" pitchFamily="34" charset="0"/>
            </a:endParaRP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Trung</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bình</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đo</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chiều</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cao</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của</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mỗi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em</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là</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p>
        </p:txBody>
      </p:sp>
      <p:sp>
        <p:nvSpPr>
          <p:cNvPr id="16" name="Rectangle 6"/>
          <p:cNvSpPr>
            <a:spLocks noChangeArrowheads="1"/>
          </p:cNvSpPr>
          <p:nvPr/>
        </p:nvSpPr>
        <p:spPr bwMode="auto">
          <a:xfrm>
            <a:off x="1175150" y="3268523"/>
            <a:ext cx="10268492" cy="1077218"/>
          </a:xfrm>
          <a:prstGeom prst="rect">
            <a:avLst/>
          </a:prstGeom>
          <a:noFill/>
          <a:ln w="9525">
            <a:noFill/>
            <a:miter lim="800000"/>
            <a:headEnd/>
            <a:tailEnd/>
          </a:ln>
        </p:spPr>
        <p:txBody>
          <a:bodyPr wrap="square" anchor="ctr">
            <a:spAutoFit/>
          </a:bodyPr>
          <a:lstStyle/>
          <a:p>
            <a:pPr algn="ctr"/>
            <a:r>
              <a:rPr lang="en-US" altLang="ko-KR" sz="3200" b="1" dirty="0">
                <a:solidFill>
                  <a:srgbClr val="FF0000"/>
                </a:solidFill>
                <a:latin typeface="Arial" panose="020B0604020202020204" pitchFamily="34" charset="0"/>
                <a:ea typeface="Gulim" pitchFamily="34" charset="-127"/>
                <a:cs typeface="Arial" panose="020B0604020202020204" pitchFamily="34" charset="0"/>
              </a:rPr>
              <a:t>(138 + 132 + 130 + 136 + 134) : 5 = 134 (cm)</a:t>
            </a: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Đáp</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134 cm</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2355" y="3768826"/>
            <a:ext cx="2972691" cy="2086601"/>
          </a:xfrm>
          <a:prstGeom prst="rect">
            <a:avLst/>
          </a:prstGeom>
        </p:spPr>
      </p:pic>
    </p:spTree>
    <p:extLst>
      <p:ext uri="{BB962C8B-B14F-4D97-AF65-F5344CB8AC3E}">
        <p14:creationId xmlns:p14="http://schemas.microsoft.com/office/powerpoint/2010/main" val="88255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2500"/>
                            </p:stCondLst>
                            <p:childTnLst>
                              <p:par>
                                <p:cTn id="15" presetID="47"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anim calcmode="lin" valueType="num">
                                      <p:cBhvr>
                                        <p:cTn id="39" dur="500" fill="hold"/>
                                        <p:tgtEl>
                                          <p:spTgt spid="17"/>
                                        </p:tgtEl>
                                        <p:attrNameLst>
                                          <p:attrName>ppt_x</p:attrName>
                                        </p:attrNameLst>
                                      </p:cBhvr>
                                      <p:tavLst>
                                        <p:tav tm="0">
                                          <p:val>
                                            <p:strVal val="#ppt_x"/>
                                          </p:val>
                                        </p:tav>
                                        <p:tav tm="100000">
                                          <p:val>
                                            <p:strVal val="#ppt_x"/>
                                          </p:val>
                                        </p:tav>
                                      </p:tavLst>
                                    </p:anim>
                                    <p:anim calcmode="lin" valueType="num">
                                      <p:cBhvr>
                                        <p:cTn id="40" dur="450" decel="100000" fill="hold"/>
                                        <p:tgtEl>
                                          <p:spTgt spid="17"/>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FFCFCFD-156F-470D-BAA2-D275F9106A0B}"/>
              </a:ext>
            </a:extLst>
          </p:cNvPr>
          <p:cNvPicPr>
            <a:picLocks noChangeAspect="1"/>
          </p:cNvPicPr>
          <p:nvPr/>
        </p:nvPicPr>
        <p:blipFill rotWithShape="1">
          <a:blip r:embed="rId2">
            <a:extLst>
              <a:ext uri="{28A0092B-C50C-407E-A947-70E740481C1C}">
                <a14:useLocalDpi xmlns:a14="http://schemas.microsoft.com/office/drawing/2010/main" val="0"/>
              </a:ext>
            </a:extLst>
          </a:blip>
          <a:srcRect b="62453"/>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图片 3" descr="图片包含 餐桌, 室内&#10;&#10;描述已自动生成">
            <a:extLst>
              <a:ext uri="{FF2B5EF4-FFF2-40B4-BE49-F238E27FC236}">
                <a16:creationId xmlns:a16="http://schemas.microsoft.com/office/drawing/2014/main" id="{484853EC-3749-4F4D-82CC-2D5A3E413E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5" r="31834" b="1"/>
          <a:stretch/>
        </p:blipFill>
        <p:spPr>
          <a:xfrm>
            <a:off x="5063089" y="1"/>
            <a:ext cx="7128913" cy="6853457"/>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14" name="图片 3">
            <a:extLst>
              <a:ext uri="{FF2B5EF4-FFF2-40B4-BE49-F238E27FC236}">
                <a16:creationId xmlns:a16="http://schemas.microsoft.com/office/drawing/2014/main" id="{444756D5-7DCD-473B-96D3-5E1D9EEA1072}"/>
              </a:ext>
            </a:extLst>
          </p:cNvPr>
          <p:cNvPicPr>
            <a:picLocks noChangeAspect="1"/>
          </p:cNvPicPr>
          <p:nvPr/>
        </p:nvPicPr>
        <p:blipFill>
          <a:blip r:embed="rId4"/>
          <a:stretch>
            <a:fillRect/>
          </a:stretch>
        </p:blipFill>
        <p:spPr>
          <a:xfrm>
            <a:off x="219611" y="257987"/>
            <a:ext cx="4790453" cy="3917773"/>
          </a:xfrm>
          <a:prstGeom prst="rect">
            <a:avLst/>
          </a:prstGeom>
        </p:spPr>
      </p:pic>
      <p:sp>
        <p:nvSpPr>
          <p:cNvPr id="15" name="文本框 18">
            <a:extLst>
              <a:ext uri="{FF2B5EF4-FFF2-40B4-BE49-F238E27FC236}">
                <a16:creationId xmlns:a16="http://schemas.microsoft.com/office/drawing/2014/main" id="{A89D0633-1709-4301-AEB1-B01F8F827D67}"/>
              </a:ext>
            </a:extLst>
          </p:cNvPr>
          <p:cNvSpPr txBox="1"/>
          <p:nvPr/>
        </p:nvSpPr>
        <p:spPr>
          <a:xfrm>
            <a:off x="1147306" y="540889"/>
            <a:ext cx="2931800" cy="1015663"/>
          </a:xfrm>
          <a:prstGeom prst="rect">
            <a:avLst/>
          </a:prstGeom>
          <a:noFill/>
        </p:spPr>
        <p:txBody>
          <a:bodyPr wrap="square" rtlCol="0">
            <a:spAutoFit/>
          </a:bodyPr>
          <a:lstStyle/>
          <a:p>
            <a:r>
              <a:rPr lang="en-US" altLang="zh-CN" sz="6000" b="1" dirty="0" err="1">
                <a:solidFill>
                  <a:srgbClr val="F991B6"/>
                </a:solidFill>
                <a:latin typeface="UTM Cookies" panose="02040603050506020204" pitchFamily="18" charset="0"/>
                <a:ea typeface="微软雅黑" panose="020B0503020204020204" pitchFamily="34" charset="-122"/>
              </a:rPr>
              <a:t>Trạm</a:t>
            </a:r>
            <a:r>
              <a:rPr lang="en-US" altLang="zh-CN" sz="6000" b="1" dirty="0">
                <a:solidFill>
                  <a:srgbClr val="F991B6"/>
                </a:solidFill>
                <a:latin typeface="UTM Cookies" panose="02040603050506020204" pitchFamily="18" charset="0"/>
                <a:ea typeface="微软雅黑" panose="020B0503020204020204" pitchFamily="34" charset="-122"/>
              </a:rPr>
              <a:t> 4</a:t>
            </a:r>
            <a:endParaRPr lang="zh-CN" altLang="en-US" sz="6000" b="1" dirty="0">
              <a:solidFill>
                <a:srgbClr val="F991B6"/>
              </a:solidFill>
              <a:latin typeface="UTM Cookies" panose="02040603050506020204" pitchFamily="18" charset="0"/>
              <a:ea typeface="微软雅黑" panose="020B0503020204020204" pitchFamily="34" charset="-122"/>
            </a:endParaRPr>
          </a:p>
        </p:txBody>
      </p:sp>
      <p:sp>
        <p:nvSpPr>
          <p:cNvPr id="22" name="文本框 7">
            <a:extLst>
              <a:ext uri="{FF2B5EF4-FFF2-40B4-BE49-F238E27FC236}">
                <a16:creationId xmlns:a16="http://schemas.microsoft.com/office/drawing/2014/main" id="{41A029D4-3089-4781-8F53-63A5DDD68AF1}"/>
              </a:ext>
            </a:extLst>
          </p:cNvPr>
          <p:cNvSpPr txBox="1"/>
          <p:nvPr/>
        </p:nvSpPr>
        <p:spPr>
          <a:xfrm>
            <a:off x="284588" y="1556552"/>
            <a:ext cx="4221276" cy="1754326"/>
          </a:xfrm>
          <a:prstGeom prst="rect">
            <a:avLst/>
          </a:prstGeom>
          <a:noFill/>
        </p:spPr>
        <p:txBody>
          <a:bodyPr wrap="square" rtlCol="0">
            <a:spAutoFit/>
          </a:bodyPr>
          <a:lstStyle/>
          <a:p>
            <a:pPr algn="ctr"/>
            <a:r>
              <a:rPr lang="en-US" altLang="zh-CN" sz="5400" b="1" dirty="0" err="1">
                <a:solidFill>
                  <a:schemeClr val="accent2">
                    <a:lumMod val="75000"/>
                  </a:schemeClr>
                </a:solidFill>
                <a:latin typeface="UTM Mobifone KT" panose="02040603050506020204" pitchFamily="18" charset="0"/>
                <a:ea typeface="微软雅黑" panose="020B0503020204020204" pitchFamily="34" charset="-122"/>
              </a:rPr>
              <a:t>Về</a:t>
            </a:r>
            <a:r>
              <a:rPr lang="en-US" altLang="zh-CN" sz="5400" b="1" dirty="0">
                <a:solidFill>
                  <a:schemeClr val="accent2">
                    <a:lumMod val="75000"/>
                  </a:schemeClr>
                </a:solidFill>
                <a:latin typeface="UTM Mobifone KT" panose="02040603050506020204" pitchFamily="18" charset="0"/>
                <a:ea typeface="微软雅黑" panose="020B0503020204020204" pitchFamily="34" charset="-122"/>
              </a:rPr>
              <a:t> </a:t>
            </a:r>
            <a:r>
              <a:rPr lang="en-US" altLang="zh-CN" sz="5400" b="1" dirty="0" err="1">
                <a:solidFill>
                  <a:schemeClr val="accent2">
                    <a:lumMod val="75000"/>
                  </a:schemeClr>
                </a:solidFill>
                <a:latin typeface="UTM Mobifone KT" panose="02040603050506020204" pitchFamily="18" charset="0"/>
                <a:ea typeface="微软雅黑" panose="020B0503020204020204" pitchFamily="34" charset="-122"/>
              </a:rPr>
              <a:t>nhà</a:t>
            </a:r>
            <a:r>
              <a:rPr lang="en-US" altLang="zh-CN" sz="5400" b="1" dirty="0">
                <a:solidFill>
                  <a:schemeClr val="accent2">
                    <a:lumMod val="75000"/>
                  </a:schemeClr>
                </a:solidFill>
                <a:latin typeface="UTM Mobifone KT" panose="02040603050506020204" pitchFamily="18" charset="0"/>
                <a:ea typeface="微软雅黑" panose="020B0503020204020204" pitchFamily="34" charset="-122"/>
              </a:rPr>
              <a:t> </a:t>
            </a:r>
            <a:r>
              <a:rPr lang="en-US" altLang="zh-CN" sz="5400" b="1" dirty="0" err="1">
                <a:solidFill>
                  <a:schemeClr val="accent2">
                    <a:lumMod val="75000"/>
                  </a:schemeClr>
                </a:solidFill>
                <a:latin typeface="UTM Mobifone KT" panose="02040603050506020204" pitchFamily="18" charset="0"/>
                <a:ea typeface="微软雅黑" panose="020B0503020204020204" pitchFamily="34" charset="-122"/>
              </a:rPr>
              <a:t>thôi</a:t>
            </a:r>
            <a:r>
              <a:rPr lang="en-US" altLang="zh-CN" sz="5400" b="1" dirty="0">
                <a:solidFill>
                  <a:schemeClr val="accent2">
                    <a:lumMod val="75000"/>
                  </a:schemeClr>
                </a:solidFill>
                <a:latin typeface="UTM Mobifone KT" panose="02040603050506020204" pitchFamily="18" charset="0"/>
                <a:ea typeface="微软雅黑" panose="020B0503020204020204" pitchFamily="34" charset="-122"/>
              </a:rPr>
              <a:t>!</a:t>
            </a:r>
            <a:endParaRPr lang="zh-CN" altLang="en-US" sz="4000" b="1" dirty="0">
              <a:solidFill>
                <a:schemeClr val="accent2">
                  <a:lumMod val="75000"/>
                </a:schemeClr>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668571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ppt_w</p:attrName>
                                        </p:attrNameLst>
                                      </p:cBhvr>
                                      <p:tavLst>
                                        <p:tav tm="0">
                                          <p:val>
                                            <p:fltVal val="0"/>
                                          </p:val>
                                        </p:tav>
                                        <p:tav tm="100000">
                                          <p:val>
                                            <p:strVal val="#ppt_w"/>
                                          </p:val>
                                        </p:tav>
                                      </p:tavLst>
                                    </p:anim>
                                    <p:anim calcmode="lin" valueType="num">
                                      <p:cBhvr>
                                        <p:cTn id="12" dur="1000" fill="hold"/>
                                        <p:tgtEl>
                                          <p:spTgt spid="22"/>
                                        </p:tgtEl>
                                        <p:attrNameLst>
                                          <p:attrName>ppt_h</p:attrName>
                                        </p:attrNameLst>
                                      </p:cBhvr>
                                      <p:tavLst>
                                        <p:tav tm="0">
                                          <p:val>
                                            <p:fltVal val="0"/>
                                          </p:val>
                                        </p:tav>
                                        <p:tav tm="100000">
                                          <p:val>
                                            <p:strVal val="#ppt_h"/>
                                          </p:val>
                                        </p:tav>
                                      </p:tavLst>
                                    </p:anim>
                                    <p:animEffect transition="in" filter="fade">
                                      <p:cBhvr>
                                        <p:cTn id="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866727" y="279790"/>
            <a:ext cx="10679723" cy="5498124"/>
            <a:chOff x="785447" y="726830"/>
            <a:chExt cx="10679723" cy="5498124"/>
          </a:xfrm>
        </p:grpSpPr>
        <p:sp>
          <p:nvSpPr>
            <p:cNvPr id="18" name="Rectangle 17"/>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alf Frame 18"/>
            <p:cNvSpPr/>
            <p:nvPr/>
          </p:nvSpPr>
          <p:spPr>
            <a:xfrm>
              <a:off x="785447" y="726830"/>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Half Frame 19"/>
            <p:cNvSpPr/>
            <p:nvPr/>
          </p:nvSpPr>
          <p:spPr>
            <a:xfrm rot="10800000">
              <a:off x="10691448" y="5627077"/>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Rectangle 6"/>
          <p:cNvSpPr>
            <a:spLocks noChangeArrowheads="1"/>
          </p:cNvSpPr>
          <p:nvPr/>
        </p:nvSpPr>
        <p:spPr bwMode="auto">
          <a:xfrm>
            <a:off x="1096713" y="715571"/>
            <a:ext cx="10268492" cy="1569660"/>
          </a:xfrm>
          <a:prstGeom prst="rect">
            <a:avLst/>
          </a:prstGeom>
          <a:noFill/>
          <a:ln w="9525">
            <a:noFill/>
            <a:miter lim="800000"/>
            <a:headEnd/>
            <a:tailEnd/>
          </a:ln>
        </p:spPr>
        <p:txBody>
          <a:bodyPr wrap="square" anchor="ctr">
            <a:spAutoFit/>
          </a:bodyPr>
          <a:lstStyle/>
          <a:p>
            <a:pPr algn="just"/>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Tính</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nhanh</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a:t>
            </a:r>
          </a:p>
          <a:p>
            <a:pPr algn="ct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Tìm</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số</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trung</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bình</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cộng</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của</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p>
          <a:p>
            <a:pPr algn="ct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các</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số</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tự</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nhiên</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liên</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tiếp</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từ</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1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đến</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9. </a:t>
            </a:r>
            <a:endParaRPr lang="vi-VN"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endParaRPr>
          </a:p>
        </p:txBody>
      </p:sp>
      <p:sp>
        <p:nvSpPr>
          <p:cNvPr id="3" name="Flowchart: Process 2"/>
          <p:cNvSpPr/>
          <p:nvPr/>
        </p:nvSpPr>
        <p:spPr>
          <a:xfrm>
            <a:off x="1219200" y="4947920"/>
            <a:ext cx="9956800" cy="487680"/>
          </a:xfrm>
          <a:prstGeom prst="flowChart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737886">
            <a:off x="9474116" y="3607734"/>
            <a:ext cx="2680372" cy="2680372"/>
          </a:xfrm>
          <a:prstGeom prst="rect">
            <a:avLst/>
          </a:prstGeom>
        </p:spPr>
      </p:pic>
      <p:sp>
        <p:nvSpPr>
          <p:cNvPr id="23" name="Text Box 11"/>
          <p:cNvSpPr txBox="1">
            <a:spLocks noChangeArrowheads="1"/>
          </p:cNvSpPr>
          <p:nvPr/>
        </p:nvSpPr>
        <p:spPr bwMode="auto">
          <a:xfrm>
            <a:off x="1096713" y="2429847"/>
            <a:ext cx="1156207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4000" b="1" dirty="0">
                <a:solidFill>
                  <a:srgbClr val="FF0000"/>
                </a:solidFill>
                <a:latin typeface="Arial" panose="020B0604020202020204" pitchFamily="34" charset="0"/>
                <a:cs typeface="Arial" panose="020B0604020202020204" pitchFamily="34" charset="0"/>
              </a:rPr>
              <a:t>(1 + 2 + 3 + 4 + 5 + 6 + 7 + 8 + 9 )  :  9   =   5  </a:t>
            </a: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4613" y="2990304"/>
            <a:ext cx="2972691" cy="2086601"/>
          </a:xfrm>
          <a:prstGeom prst="rect">
            <a:avLst/>
          </a:prstGeom>
        </p:spPr>
      </p:pic>
    </p:spTree>
    <p:extLst>
      <p:ext uri="{BB962C8B-B14F-4D97-AF65-F5344CB8AC3E}">
        <p14:creationId xmlns:p14="http://schemas.microsoft.com/office/powerpoint/2010/main" val="373510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 presetClass="entr" presetSubtype="0" fill="hold" grpId="1"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2" fill="hold" grpId="0" nodeType="clickEffect">
                                  <p:stCondLst>
                                    <p:cond delay="0"/>
                                  </p:stCondLst>
                                  <p:childTnLst>
                                    <p:animEffect transition="out" filter="wipe(right)">
                                      <p:cBhvr>
                                        <p:cTn id="25" dur="40000"/>
                                        <p:tgtEl>
                                          <p:spTgt spid="3"/>
                                        </p:tgtEl>
                                      </p:cBhvr>
                                    </p:animEffect>
                                    <p:set>
                                      <p:cBhvr>
                                        <p:cTn id="26" dur="1" fill="hold">
                                          <p:stCondLst>
                                            <p:cond delay="39999"/>
                                          </p:stCondLst>
                                        </p:cTn>
                                        <p:tgtEl>
                                          <p:spTgt spid="3"/>
                                        </p:tgtEl>
                                        <p:attrNameLst>
                                          <p:attrName>style.visibility</p:attrName>
                                        </p:attrNameLst>
                                      </p:cBhvr>
                                      <p:to>
                                        <p:strVal val="hidden"/>
                                      </p:to>
                                    </p:set>
                                  </p:childTnLst>
                                </p:cTn>
                              </p:par>
                              <p:par>
                                <p:cTn id="27" presetID="35" presetClass="path" presetSubtype="0" accel="50000" decel="50000" fill="hold" nodeType="withEffect">
                                  <p:stCondLst>
                                    <p:cond delay="0"/>
                                  </p:stCondLst>
                                  <p:childTnLst>
                                    <p:animMotion origin="layout" path="M 8.33333E-7 2.22222E-6 L -0.75247 0.0162 " pathEditMode="relative" rAng="0" ptsTypes="AA">
                                      <p:cBhvr>
                                        <p:cTn id="28" dur="40000" fill="hold"/>
                                        <p:tgtEl>
                                          <p:spTgt spid="22"/>
                                        </p:tgtEl>
                                        <p:attrNameLst>
                                          <p:attrName>ppt_x</p:attrName>
                                          <p:attrName>ppt_y</p:attrName>
                                        </p:attrNameLst>
                                      </p:cBhvr>
                                      <p:rCtr x="-37630" y="810"/>
                                    </p:animMotion>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anim calcmode="lin" valueType="num">
                                      <p:cBhvr>
                                        <p:cTn id="39" dur="500" fill="hold"/>
                                        <p:tgtEl>
                                          <p:spTgt spid="24"/>
                                        </p:tgtEl>
                                        <p:attrNameLst>
                                          <p:attrName>ppt_x</p:attrName>
                                        </p:attrNameLst>
                                      </p:cBhvr>
                                      <p:tavLst>
                                        <p:tav tm="0">
                                          <p:val>
                                            <p:strVal val="#ppt_x"/>
                                          </p:val>
                                        </p:tav>
                                        <p:tav tm="100000">
                                          <p:val>
                                            <p:strVal val="#ppt_x"/>
                                          </p:val>
                                        </p:tav>
                                      </p:tavLst>
                                    </p:anim>
                                    <p:anim calcmode="lin" valueType="num">
                                      <p:cBhvr>
                                        <p:cTn id="40" dur="450" decel="100000" fill="hold"/>
                                        <p:tgtEl>
                                          <p:spTgt spid="24"/>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animBg="1"/>
      <p:bldP spid="3" grpId="1"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265D7AE2-90E2-4ADD-A44D-2A832553E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35489" cy="67126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506" y="528320"/>
            <a:ext cx="3327026" cy="2167196"/>
          </a:xfrm>
          <a:prstGeom prst="rect">
            <a:avLst/>
          </a:prstGeom>
        </p:spPr>
      </p:pic>
    </p:spTree>
    <p:extLst>
      <p:ext uri="{BB962C8B-B14F-4D97-AF65-F5344CB8AC3E}">
        <p14:creationId xmlns:p14="http://schemas.microsoft.com/office/powerpoint/2010/main" val="545908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893" y="-212650"/>
            <a:ext cx="15482455" cy="6448618"/>
          </a:xfrm>
          <a:prstGeom prst="rect">
            <a:avLst/>
          </a:prstGeom>
        </p:spPr>
      </p:pic>
      <p:sp>
        <p:nvSpPr>
          <p:cNvPr id="4" name="TextBox 3"/>
          <p:cNvSpPr txBox="1"/>
          <p:nvPr/>
        </p:nvSpPr>
        <p:spPr>
          <a:xfrm>
            <a:off x="-46294947" y="5126385"/>
            <a:ext cx="45956279" cy="769441"/>
          </a:xfrm>
          <a:prstGeom prst="rect">
            <a:avLst/>
          </a:prstGeom>
          <a:noFill/>
        </p:spPr>
        <p:txBody>
          <a:bodyPr wrap="square" rtlCol="0">
            <a:spAutoFit/>
          </a:bodyPr>
          <a:lstStyle/>
          <a:p>
            <a:pPr algn="just"/>
            <a:r>
              <a:rPr lang="en-US" sz="4400" b="1" dirty="0" err="1">
                <a:solidFill>
                  <a:schemeClr val="bg1"/>
                </a:solidFill>
                <a:latin typeface="Arial" panose="020B0604020202020204" pitchFamily="34" charset="0"/>
                <a:cs typeface="Arial" panose="020B0604020202020204" pitchFamily="34" charset="0"/>
              </a:rPr>
              <a:t>Chúng</a:t>
            </a:r>
            <a:r>
              <a:rPr lang="en-US" sz="4400" b="1" dirty="0">
                <a:solidFill>
                  <a:schemeClr val="bg1"/>
                </a:solidFill>
                <a:latin typeface="Arial" panose="020B0604020202020204" pitchFamily="34" charset="0"/>
                <a:cs typeface="Arial" panose="020B0604020202020204" pitchFamily="34" charset="0"/>
              </a:rPr>
              <a:t> ta </a:t>
            </a:r>
            <a:r>
              <a:rPr lang="en-US" sz="4400" b="1" dirty="0" err="1">
                <a:solidFill>
                  <a:schemeClr val="bg1"/>
                </a:solidFill>
                <a:latin typeface="Arial" panose="020B0604020202020204" pitchFamily="34" charset="0"/>
                <a:cs typeface="Arial" panose="020B0604020202020204" pitchFamily="34" charset="0"/>
              </a:rPr>
              <a:t>đã</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phát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hiện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dấu</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vết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của</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người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ngoài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hành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tinh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Hãy</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theo</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bản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đồ</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và</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hoàn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thành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tốt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nhiệm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vụ</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từng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trạm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để</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khám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phá</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nơi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họ</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sinh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sống</a:t>
            </a:r>
            <a:r>
              <a:rPr lang="en-US" sz="4400" b="1" dirty="0">
                <a:solidFill>
                  <a:schemeClr val="bg1"/>
                </a:solidFill>
                <a:latin typeface="Arial" panose="020B0604020202020204" pitchFamily="34" charset="0"/>
                <a:cs typeface="Arial" panose="020B0604020202020204" pitchFamily="34" charset="0"/>
              </a:rPr>
              <a:t>. </a:t>
            </a:r>
            <a:r>
              <a:rPr lang="en-US" sz="4400" b="1" dirty="0">
                <a:solidFill>
                  <a:srgbClr val="FFFF00"/>
                </a:solidFill>
                <a:latin typeface="Arial" panose="020B0604020202020204" pitchFamily="34" charset="0"/>
                <a:cs typeface="Arial" panose="020B0604020202020204" pitchFamily="34" charset="0"/>
              </a:rPr>
              <a:t>CHÚC THÀNH CÔNG! </a:t>
            </a:r>
          </a:p>
        </p:txBody>
      </p:sp>
      <p:pic>
        <p:nvPicPr>
          <p:cNvPr id="5" name="Chúng ta đã phát hiện dấu vết của người ngoài hành tinh. Hãy theo bản đồ và hoàn thành tốt nhiệm vụ từng trạm để khám phá nơi họ sinh sống. CHÚC THÀNH CÔNG.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0576" y="-1089763"/>
            <a:ext cx="487363" cy="487363"/>
          </a:xfrm>
          <a:prstGeom prst="rect">
            <a:avLst/>
          </a:prstGeom>
        </p:spPr>
      </p:pic>
    </p:spTree>
    <p:extLst>
      <p:ext uri="{BB962C8B-B14F-4D97-AF65-F5344CB8AC3E}">
        <p14:creationId xmlns:p14="http://schemas.microsoft.com/office/powerpoint/2010/main" val="3425617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52" fill="hold"/>
                                        <p:tgtEl>
                                          <p:spTgt spid="5"/>
                                        </p:tgtEl>
                                      </p:cBhvr>
                                    </p:cmd>
                                  </p:childTnLst>
                                </p:cTn>
                              </p:par>
                              <p:par>
                                <p:cTn id="7" presetID="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14000" fill="hold"/>
                                        <p:tgtEl>
                                          <p:spTgt spid="4"/>
                                        </p:tgtEl>
                                        <p:attrNameLst>
                                          <p:attrName>ppt_x</p:attrName>
                                        </p:attrNameLst>
                                      </p:cBhvr>
                                      <p:tavLst>
                                        <p:tav tm="0">
                                          <p:val>
                                            <p:strVal val="1+#ppt_w/2"/>
                                          </p:val>
                                        </p:tav>
                                        <p:tav tm="100000">
                                          <p:val>
                                            <p:strVal val="#ppt_x"/>
                                          </p:val>
                                        </p:tav>
                                      </p:tavLst>
                                    </p:anim>
                                    <p:anim calcmode="lin" valueType="num">
                                      <p:cBhvr additive="base">
                                        <p:cTn id="10" dur="14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Tree>
    <p:extLst>
      <p:ext uri="{BB962C8B-B14F-4D97-AF65-F5344CB8AC3E}">
        <p14:creationId xmlns:p14="http://schemas.microsoft.com/office/powerpoint/2010/main" val="22557251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5000"/>
          </a:stretch>
        </a:blipFill>
        <a:effectLst/>
      </p:bgPr>
    </p:bg>
    <p:spTree>
      <p:nvGrpSpPr>
        <p:cNvPr id="1" name=""/>
        <p:cNvGrpSpPr/>
        <p:nvPr/>
      </p:nvGrpSpPr>
      <p:grpSpPr>
        <a:xfrm>
          <a:off x="0" y="0"/>
          <a:ext cx="0" cy="0"/>
          <a:chOff x="0" y="0"/>
          <a:chExt cx="0" cy="0"/>
        </a:xfrm>
      </p:grpSpPr>
      <p:sp>
        <p:nvSpPr>
          <p:cNvPr id="2" name="TextBox 1"/>
          <p:cNvSpPr txBox="1"/>
          <p:nvPr/>
        </p:nvSpPr>
        <p:spPr>
          <a:xfrm>
            <a:off x="1858107" y="1682923"/>
            <a:ext cx="1652953" cy="830997"/>
          </a:xfrm>
          <a:prstGeom prst="rect">
            <a:avLst/>
          </a:prstGeom>
          <a:noFill/>
        </p:spPr>
        <p:txBody>
          <a:bodyPr wrap="square" rtlCol="0">
            <a:spAutoFit/>
          </a:bodyPr>
          <a:lstStyle/>
          <a:p>
            <a:r>
              <a:rPr lang="en-US" sz="4800" b="1" dirty="0">
                <a:solidFill>
                  <a:schemeClr val="bg1"/>
                </a:solidFill>
                <a:latin typeface="UTM Soraya" panose="02040603050506020204" pitchFamily="18" charset="0"/>
              </a:rPr>
              <a:t>TOÁN</a:t>
            </a:r>
          </a:p>
        </p:txBody>
      </p:sp>
      <p:grpSp>
        <p:nvGrpSpPr>
          <p:cNvPr id="5" name="Group 4"/>
          <p:cNvGrpSpPr/>
          <p:nvPr/>
        </p:nvGrpSpPr>
        <p:grpSpPr>
          <a:xfrm>
            <a:off x="896816" y="2192496"/>
            <a:ext cx="10304585" cy="1862048"/>
            <a:chOff x="-3897923" y="2332889"/>
            <a:chExt cx="10304585" cy="1862048"/>
          </a:xfrm>
        </p:grpSpPr>
        <p:sp>
          <p:nvSpPr>
            <p:cNvPr id="4" name="TextBox 3"/>
            <p:cNvSpPr txBox="1"/>
            <p:nvPr/>
          </p:nvSpPr>
          <p:spPr>
            <a:xfrm>
              <a:off x="-3083169" y="2332889"/>
              <a:ext cx="8862646" cy="1862048"/>
            </a:xfrm>
            <a:prstGeom prst="rect">
              <a:avLst/>
            </a:prstGeom>
            <a:noFill/>
          </p:spPr>
          <p:txBody>
            <a:bodyPr wrap="square" rtlCol="0">
              <a:spAutoFit/>
            </a:bodyPr>
            <a:lstStyle/>
            <a:p>
              <a:pPr algn="ctr"/>
              <a:r>
                <a:rPr lang="en-US" sz="11500" dirty="0">
                  <a:solidFill>
                    <a:srgbClr val="FFFF00"/>
                  </a:solidFill>
                  <a:effectLst>
                    <a:reflection blurRad="6350" stA="55000" endA="300" endPos="45500" dir="5400000" sy="-100000" algn="bl" rotWithShape="0"/>
                  </a:effectLst>
                  <a:latin typeface="UTM Futura Extra" panose="02040603050506020204" pitchFamily="18" charset="0"/>
                </a:rPr>
                <a:t>LUYỆN TẬP</a:t>
              </a:r>
            </a:p>
          </p:txBody>
        </p:sp>
        <p:sp>
          <p:nvSpPr>
            <p:cNvPr id="3" name="TextBox 2"/>
            <p:cNvSpPr txBox="1"/>
            <p:nvPr/>
          </p:nvSpPr>
          <p:spPr>
            <a:xfrm>
              <a:off x="-3897923" y="2332889"/>
              <a:ext cx="10304585" cy="1862048"/>
            </a:xfrm>
            <a:prstGeom prst="rect">
              <a:avLst/>
            </a:prstGeom>
            <a:noFill/>
          </p:spPr>
          <p:txBody>
            <a:bodyPr wrap="square" rtlCol="0">
              <a:spAutoFit/>
            </a:bodyPr>
            <a:lstStyle/>
            <a:p>
              <a:pPr algn="ctr"/>
              <a:r>
                <a:rPr lang="en-US" sz="11500" dirty="0">
                  <a:solidFill>
                    <a:srgbClr val="FFC000"/>
                  </a:solidFill>
                  <a:effectLst>
                    <a:reflection blurRad="6350" stA="55000" endA="300" endPos="45500" dir="5400000" sy="-100000" algn="bl" rotWithShape="0"/>
                  </a:effectLst>
                  <a:latin typeface="UTM Futura Extra" panose="02040603050506020204" pitchFamily="18" charset="0"/>
                </a:rPr>
                <a:t>LUYỆN TẬP</a:t>
              </a:r>
            </a:p>
          </p:txBody>
        </p:sp>
      </p:grpSp>
    </p:spTree>
    <p:extLst>
      <p:ext uri="{BB962C8B-B14F-4D97-AF65-F5344CB8AC3E}">
        <p14:creationId xmlns:p14="http://schemas.microsoft.com/office/powerpoint/2010/main" val="16374379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785447" y="726830"/>
            <a:ext cx="10679723" cy="5498124"/>
            <a:chOff x="785447" y="726830"/>
            <a:chExt cx="10679723" cy="5498124"/>
          </a:xfrm>
        </p:grpSpPr>
        <p:sp>
          <p:nvSpPr>
            <p:cNvPr id="3" name="Rectangle 2"/>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alf Frame 3"/>
            <p:cNvSpPr/>
            <p:nvPr/>
          </p:nvSpPr>
          <p:spPr>
            <a:xfrm>
              <a:off x="785447" y="726830"/>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Half Frame 4"/>
            <p:cNvSpPr/>
            <p:nvPr/>
          </p:nvSpPr>
          <p:spPr>
            <a:xfrm rot="10800000">
              <a:off x="10691448" y="5627077"/>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Rectangle 5"/>
          <p:cNvSpPr/>
          <p:nvPr/>
        </p:nvSpPr>
        <p:spPr>
          <a:xfrm>
            <a:off x="785447" y="2628323"/>
            <a:ext cx="10759714" cy="1938992"/>
          </a:xfrm>
          <a:prstGeom prst="rect">
            <a:avLst/>
          </a:prstGeom>
        </p:spPr>
        <p:txBody>
          <a:bodyPr wrap="square">
            <a:spAutoFit/>
          </a:bodyPr>
          <a:lstStyle/>
          <a:p>
            <a:pPr algn="ctr">
              <a:spcBef>
                <a:spcPct val="50000"/>
              </a:spcBef>
            </a:pPr>
            <a:r>
              <a:rPr lang="en-US" altLang="en-US" sz="4000" b="1" dirty="0" err="1">
                <a:solidFill>
                  <a:srgbClr val="FF3300"/>
                </a:solidFill>
                <a:latin typeface="Arial" panose="020B0604020202020204" pitchFamily="34" charset="0"/>
                <a:cs typeface="Arial" panose="020B0604020202020204" pitchFamily="34" charset="0"/>
              </a:rPr>
              <a:t>Muốn</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tìm</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số</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trung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bình</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cộng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của</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nhiều</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số</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a:solidFill>
                  <a:srgbClr val="002060"/>
                </a:solidFill>
                <a:latin typeface="Arial" panose="020B0604020202020204" pitchFamily="34" charset="0"/>
                <a:cs typeface="Arial" panose="020B0604020202020204" pitchFamily="34" charset="0"/>
              </a:rPr>
              <a:t>Ta </a:t>
            </a:r>
            <a:r>
              <a:rPr lang="en-US" altLang="en-US" sz="4000" b="1" dirty="0" err="1">
                <a:solidFill>
                  <a:srgbClr val="002060"/>
                </a:solidFill>
                <a:latin typeface="Arial" panose="020B0604020202020204" pitchFamily="34" charset="0"/>
                <a:cs typeface="Arial" panose="020B0604020202020204" pitchFamily="34" charset="0"/>
              </a:rPr>
              <a:t>tính</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tổng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của</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các</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đó</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rồi</a:t>
            </a:r>
            <a:r>
              <a:rPr lang="en-US" altLang="en-US" sz="4000" b="1" dirty="0">
                <a:solidFill>
                  <a:srgbClr val="002060"/>
                </a:solidFill>
                <a:latin typeface="Arial" panose="020B0604020202020204" pitchFamily="34" charset="0"/>
                <a:cs typeface="Arial" panose="020B0604020202020204" pitchFamily="34" charset="0"/>
              </a:rPr>
              <a:t> chia </a:t>
            </a:r>
            <a:r>
              <a:rPr lang="en-US" altLang="en-US" sz="4000" b="1" dirty="0" err="1">
                <a:solidFill>
                  <a:srgbClr val="002060"/>
                </a:solidFill>
                <a:latin typeface="Arial" panose="020B0604020202020204" pitchFamily="34" charset="0"/>
                <a:cs typeface="Arial" panose="020B0604020202020204" pitchFamily="34" charset="0"/>
              </a:rPr>
              <a:t>tổng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đó</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cho</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các</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hạng</a:t>
            </a:r>
            <a:r>
              <a:rPr lang="en-US" altLang="en-US" sz="4000" b="1" dirty="0">
                <a:solidFill>
                  <a:srgbClr val="002060"/>
                </a:solidFill>
                <a:latin typeface="Arial" panose="020B0604020202020204" pitchFamily="34" charset="0"/>
                <a:cs typeface="Arial" panose="020B0604020202020204" pitchFamily="34" charset="0"/>
              </a:rPr>
              <a:t>.</a:t>
            </a:r>
          </a:p>
        </p:txBody>
      </p:sp>
      <p:sp>
        <p:nvSpPr>
          <p:cNvPr id="7" name="Rectangle 6"/>
          <p:cNvSpPr/>
          <p:nvPr/>
        </p:nvSpPr>
        <p:spPr>
          <a:xfrm>
            <a:off x="1153070" y="1191795"/>
            <a:ext cx="10176734" cy="1323439"/>
          </a:xfrm>
          <a:prstGeom prst="rect">
            <a:avLst/>
          </a:prstGeom>
        </p:spPr>
        <p:txBody>
          <a:bodyPr wrap="square">
            <a:spAutoFit/>
          </a:bodyPr>
          <a:lstStyle/>
          <a:p>
            <a:pPr algn="ctr">
              <a:spcBef>
                <a:spcPct val="50000"/>
              </a:spcBef>
            </a:pPr>
            <a:r>
              <a:rPr lang="en-US" altLang="en-US" sz="4000" b="1" dirty="0" err="1">
                <a:solidFill>
                  <a:srgbClr val="002060"/>
                </a:solidFill>
                <a:latin typeface="Arial" panose="020B0604020202020204" pitchFamily="34" charset="0"/>
                <a:cs typeface="Arial" panose="020B0604020202020204" pitchFamily="34" charset="0"/>
              </a:rPr>
              <a:t>Muốn</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tìm</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trung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bình</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cộng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của</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nhiều</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ta </a:t>
            </a:r>
            <a:r>
              <a:rPr lang="en-US" altLang="en-US" sz="4000" b="1" dirty="0" err="1">
                <a:solidFill>
                  <a:srgbClr val="002060"/>
                </a:solidFill>
                <a:latin typeface="Arial" panose="020B0604020202020204" pitchFamily="34" charset="0"/>
                <a:cs typeface="Arial" panose="020B0604020202020204" pitchFamily="34" charset="0"/>
              </a:rPr>
              <a:t>phải</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làm</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gì</a:t>
            </a:r>
            <a:r>
              <a:rPr lang="en-US" altLang="en-US" sz="4000" b="1" dirty="0">
                <a:solidFill>
                  <a:srgbClr val="002060"/>
                </a:solidFill>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9388" y="3521519"/>
            <a:ext cx="3737113" cy="3737113"/>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4846" b="89945" l="9994" r="89945"/>
                    </a14:imgEffect>
                  </a14:imgLayer>
                </a14:imgProps>
              </a:ext>
              <a:ext uri="{28A0092B-C50C-407E-A947-70E740481C1C}">
                <a14:useLocalDpi xmlns:a14="http://schemas.microsoft.com/office/drawing/2010/main" val="0"/>
              </a:ext>
            </a:extLst>
          </a:blip>
          <a:stretch>
            <a:fillRect/>
          </a:stretch>
        </p:blipFill>
        <p:spPr>
          <a:xfrm>
            <a:off x="10156235" y="7836"/>
            <a:ext cx="2507398" cy="2507398"/>
          </a:xfrm>
          <a:prstGeom prst="rect">
            <a:avLst/>
          </a:prstGeom>
        </p:spPr>
      </p:pic>
    </p:spTree>
    <p:extLst>
      <p:ext uri="{BB962C8B-B14F-4D97-AF65-F5344CB8AC3E}">
        <p14:creationId xmlns:p14="http://schemas.microsoft.com/office/powerpoint/2010/main" val="150085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 presetClass="entr" presetSubtype="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2500"/>
                            </p:stCondLst>
                            <p:childTnLst>
                              <p:par>
                                <p:cTn id="16" presetID="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9B61B91E-55BC-40E0-BB42-D393694B7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p:blipFill>
        <p:spPr>
          <a:xfrm>
            <a:off x="0" y="324682"/>
            <a:ext cx="12192000" cy="6176722"/>
          </a:xfrm>
          <a:prstGeom prst="rect">
            <a:avLst/>
          </a:prstGeom>
        </p:spPr>
      </p:pic>
      <p:pic>
        <p:nvPicPr>
          <p:cNvPr id="4" name="图片 3" descr="图片包含 电视&#10;&#10;自动生成的说明">
            <a:extLst>
              <a:ext uri="{FF2B5EF4-FFF2-40B4-BE49-F238E27FC236}">
                <a16:creationId xmlns:a16="http://schemas.microsoft.com/office/drawing/2014/main" id="{CD5CA5A3-59F4-4EB2-A736-6B6754EF077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5595457" y="227714"/>
            <a:ext cx="3193523" cy="2303524"/>
          </a:xfrm>
          <a:prstGeom prst="rect">
            <a:avLst/>
          </a:prstGeom>
        </p:spPr>
      </p:pic>
      <p:sp>
        <p:nvSpPr>
          <p:cNvPr id="8" name="文本框 7">
            <a:extLst>
              <a:ext uri="{FF2B5EF4-FFF2-40B4-BE49-F238E27FC236}">
                <a16:creationId xmlns:a16="http://schemas.microsoft.com/office/drawing/2014/main" id="{41A029D4-3089-4781-8F53-63A5DDD68AF1}"/>
              </a:ext>
            </a:extLst>
          </p:cNvPr>
          <p:cNvSpPr txBox="1"/>
          <p:nvPr/>
        </p:nvSpPr>
        <p:spPr>
          <a:xfrm>
            <a:off x="6092937" y="622514"/>
            <a:ext cx="2144800" cy="769441"/>
          </a:xfrm>
          <a:prstGeom prst="rect">
            <a:avLst/>
          </a:prstGeom>
          <a:noFill/>
        </p:spPr>
        <p:txBody>
          <a:bodyPr wrap="square" rtlCol="0">
            <a:spAutoFit/>
          </a:bodyPr>
          <a:lstStyle/>
          <a:p>
            <a:r>
              <a:rPr lang="en-US" altLang="zh-CN" sz="4400" b="1" dirty="0" err="1">
                <a:solidFill>
                  <a:srgbClr val="FFC000"/>
                </a:solidFill>
                <a:latin typeface="UTM Cookies" panose="02040603050506020204" pitchFamily="18" charset="0"/>
                <a:ea typeface="微软雅黑" panose="020B0503020204020204" pitchFamily="34" charset="-122"/>
              </a:rPr>
              <a:t>Trạm</a:t>
            </a:r>
            <a:r>
              <a:rPr lang="en-US" altLang="zh-CN" sz="4400" b="1" dirty="0">
                <a:solidFill>
                  <a:srgbClr val="FFC000"/>
                </a:solidFill>
                <a:latin typeface="UTM Cookies" panose="02040603050506020204" pitchFamily="18" charset="0"/>
                <a:ea typeface="微软雅黑" panose="020B0503020204020204" pitchFamily="34" charset="-122"/>
              </a:rPr>
              <a:t> 1</a:t>
            </a:r>
            <a:endParaRPr lang="zh-CN" altLang="en-US" sz="4400" b="1" dirty="0">
              <a:solidFill>
                <a:srgbClr val="FFC000"/>
              </a:solidFill>
              <a:latin typeface="UTM Cookies" panose="02040603050506020204" pitchFamily="18" charset="0"/>
              <a:ea typeface="微软雅黑" panose="020B0503020204020204" pitchFamily="34" charset="-122"/>
            </a:endParaRPr>
          </a:p>
        </p:txBody>
      </p:sp>
      <p:pic>
        <p:nvPicPr>
          <p:cNvPr id="9" name="图片 8" descr="图片包含 电视&#10;&#10;自动生成的说明">
            <a:extLst>
              <a:ext uri="{FF2B5EF4-FFF2-40B4-BE49-F238E27FC236}">
                <a16:creationId xmlns:a16="http://schemas.microsoft.com/office/drawing/2014/main" id="{8CFEF52E-4B2F-4022-AC91-05F09B1459A7}"/>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9274098" y="1606756"/>
            <a:ext cx="3193523" cy="2303524"/>
          </a:xfrm>
          <a:prstGeom prst="rect">
            <a:avLst/>
          </a:prstGeom>
        </p:spPr>
      </p:pic>
      <p:sp>
        <p:nvSpPr>
          <p:cNvPr id="12" name="文本框 11">
            <a:extLst>
              <a:ext uri="{FF2B5EF4-FFF2-40B4-BE49-F238E27FC236}">
                <a16:creationId xmlns:a16="http://schemas.microsoft.com/office/drawing/2014/main" id="{CBB892EA-0122-4F0A-8D19-0703D78CA76A}"/>
              </a:ext>
            </a:extLst>
          </p:cNvPr>
          <p:cNvSpPr txBox="1"/>
          <p:nvPr/>
        </p:nvSpPr>
        <p:spPr>
          <a:xfrm>
            <a:off x="9724026" y="2005367"/>
            <a:ext cx="2145338" cy="769441"/>
          </a:xfrm>
          <a:prstGeom prst="rect">
            <a:avLst/>
          </a:prstGeom>
          <a:noFill/>
        </p:spPr>
        <p:txBody>
          <a:bodyPr wrap="square" rtlCol="0">
            <a:spAutoFit/>
          </a:bodyPr>
          <a:lstStyle/>
          <a:p>
            <a:r>
              <a:rPr lang="en-US" altLang="zh-CN" sz="4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4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4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pic>
        <p:nvPicPr>
          <p:cNvPr id="14" name="图片 13" descr="图片包含 电视&#10;&#10;自动生成的说明">
            <a:extLst>
              <a:ext uri="{FF2B5EF4-FFF2-40B4-BE49-F238E27FC236}">
                <a16:creationId xmlns:a16="http://schemas.microsoft.com/office/drawing/2014/main" id="{5A3C5CB9-68A0-4505-9CCF-E2343BF1071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flipH="1">
            <a:off x="7000571" y="4470360"/>
            <a:ext cx="3193523" cy="2303524"/>
          </a:xfrm>
          <a:prstGeom prst="rect">
            <a:avLst/>
          </a:prstGeom>
        </p:spPr>
      </p:pic>
      <p:sp>
        <p:nvSpPr>
          <p:cNvPr id="16" name="文本框 15">
            <a:extLst>
              <a:ext uri="{FF2B5EF4-FFF2-40B4-BE49-F238E27FC236}">
                <a16:creationId xmlns:a16="http://schemas.microsoft.com/office/drawing/2014/main" id="{BD31C57F-8A4F-41AB-8D4B-BD1BA04346A9}"/>
              </a:ext>
            </a:extLst>
          </p:cNvPr>
          <p:cNvSpPr txBox="1"/>
          <p:nvPr/>
        </p:nvSpPr>
        <p:spPr>
          <a:xfrm>
            <a:off x="7535362" y="5575816"/>
            <a:ext cx="2145338" cy="707886"/>
          </a:xfrm>
          <a:prstGeom prst="rect">
            <a:avLst/>
          </a:prstGeom>
          <a:noFill/>
        </p:spPr>
        <p:txBody>
          <a:bodyPr wrap="square" rtlCol="0">
            <a:spAutoFit/>
          </a:bodyPr>
          <a:lstStyle/>
          <a:p>
            <a:r>
              <a:rPr lang="en-US" altLang="zh-CN" sz="4000" b="1" dirty="0" err="1">
                <a:solidFill>
                  <a:srgbClr val="92D050"/>
                </a:solidFill>
                <a:latin typeface="UTM Cookies" panose="02040603050506020204" pitchFamily="18" charset="0"/>
                <a:ea typeface="微软雅黑" panose="020B0503020204020204" pitchFamily="34" charset="-122"/>
              </a:rPr>
              <a:t>Trạm</a:t>
            </a:r>
            <a:r>
              <a:rPr lang="en-US" altLang="zh-CN" sz="4000" b="1" dirty="0">
                <a:solidFill>
                  <a:srgbClr val="92D050"/>
                </a:solidFill>
                <a:latin typeface="UTM Cookies" panose="02040603050506020204" pitchFamily="18" charset="0"/>
                <a:ea typeface="微软雅黑" panose="020B0503020204020204" pitchFamily="34" charset="-122"/>
              </a:rPr>
              <a:t> 3</a:t>
            </a:r>
            <a:endParaRPr lang="zh-CN" altLang="en-US" sz="4000" b="1" dirty="0">
              <a:solidFill>
                <a:srgbClr val="92D050"/>
              </a:solidFill>
              <a:latin typeface="UTM Cookies" panose="02040603050506020204" pitchFamily="18" charset="0"/>
              <a:ea typeface="微软雅黑" panose="020B0503020204020204" pitchFamily="34" charset="-122"/>
            </a:endParaRPr>
          </a:p>
        </p:txBody>
      </p:sp>
      <p:pic>
        <p:nvPicPr>
          <p:cNvPr id="17" name="图片 16" descr="图片包含 电视&#10;&#10;自动生成的说明">
            <a:extLst>
              <a:ext uri="{FF2B5EF4-FFF2-40B4-BE49-F238E27FC236}">
                <a16:creationId xmlns:a16="http://schemas.microsoft.com/office/drawing/2014/main" id="{8AEA99DA-0323-43E9-A1BB-0100205C226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a:off x="1459758" y="3601153"/>
            <a:ext cx="3193523" cy="2303524"/>
          </a:xfrm>
          <a:prstGeom prst="rect">
            <a:avLst/>
          </a:prstGeom>
        </p:spPr>
      </p:pic>
      <p:sp>
        <p:nvSpPr>
          <p:cNvPr id="19" name="文本框 18">
            <a:extLst>
              <a:ext uri="{FF2B5EF4-FFF2-40B4-BE49-F238E27FC236}">
                <a16:creationId xmlns:a16="http://schemas.microsoft.com/office/drawing/2014/main" id="{A89D0633-1709-4301-AEB1-B01F8F827D67}"/>
              </a:ext>
            </a:extLst>
          </p:cNvPr>
          <p:cNvSpPr txBox="1"/>
          <p:nvPr/>
        </p:nvSpPr>
        <p:spPr>
          <a:xfrm>
            <a:off x="2209160" y="4655689"/>
            <a:ext cx="2235780" cy="769441"/>
          </a:xfrm>
          <a:prstGeom prst="rect">
            <a:avLst/>
          </a:prstGeom>
          <a:noFill/>
        </p:spPr>
        <p:txBody>
          <a:bodyPr wrap="square" rtlCol="0">
            <a:spAutoFit/>
          </a:bodyPr>
          <a:lstStyle/>
          <a:p>
            <a:r>
              <a:rPr lang="en-US" altLang="zh-CN" sz="4400" b="1" dirty="0" err="1">
                <a:solidFill>
                  <a:srgbClr val="F991B6"/>
                </a:solidFill>
                <a:latin typeface="UTM Cookies" panose="02040603050506020204" pitchFamily="18" charset="0"/>
                <a:ea typeface="微软雅黑" panose="020B0503020204020204" pitchFamily="34" charset="-122"/>
              </a:rPr>
              <a:t>Trạm</a:t>
            </a:r>
            <a:r>
              <a:rPr lang="en-US" altLang="zh-CN" sz="4400" b="1" dirty="0">
                <a:solidFill>
                  <a:srgbClr val="F991B6"/>
                </a:solidFill>
                <a:latin typeface="UTM Cookies" panose="02040603050506020204" pitchFamily="18" charset="0"/>
                <a:ea typeface="微软雅黑" panose="020B0503020204020204" pitchFamily="34" charset="-122"/>
              </a:rPr>
              <a:t> 4</a:t>
            </a:r>
            <a:endParaRPr lang="zh-CN" altLang="en-US" sz="4400" b="1" dirty="0">
              <a:solidFill>
                <a:srgbClr val="F991B6"/>
              </a:solidFill>
              <a:latin typeface="UTM Cookies" panose="02040603050506020204" pitchFamily="18" charset="0"/>
              <a:ea typeface="微软雅黑" panose="020B0503020204020204" pitchFamily="34" charset="-122"/>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9157" y="2497933"/>
            <a:ext cx="822431" cy="830739"/>
          </a:xfrm>
          <a:prstGeom prst="rect">
            <a:avLst/>
          </a:prstGeom>
        </p:spPr>
      </p:pic>
    </p:spTree>
    <p:extLst>
      <p:ext uri="{BB962C8B-B14F-4D97-AF65-F5344CB8AC3E}">
        <p14:creationId xmlns:p14="http://schemas.microsoft.com/office/powerpoint/2010/main" val="393120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Effect transition="in" filter="fade">
                                      <p:cBhvr>
                                        <p:cTn id="18" dur="1000"/>
                                        <p:tgtEl>
                                          <p:spTgt spid="8"/>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Effect transition="in" filter="fade">
                                      <p:cBhvr>
                                        <p:cTn id="29" dur="1000"/>
                                        <p:tgtEl>
                                          <p:spTgt spid="12"/>
                                        </p:tgtEl>
                                      </p:cBhvr>
                                    </p:animEffect>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53"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Effect transition="in" filter="fade">
                                      <p:cBhvr>
                                        <p:cTn id="40" dur="1000"/>
                                        <p:tgtEl>
                                          <p:spTgt spid="16"/>
                                        </p:tgtEl>
                                      </p:cBhvr>
                                    </p:animEffec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7" presetID="53" presetClass="entr" presetSubtype="16"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Effect transition="in" filter="fade">
                                      <p:cBhvr>
                                        <p:cTn id="51" dur="10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fill="hold"/>
                                        <p:tgtEl>
                                          <p:spTgt spid="5"/>
                                        </p:tgtEl>
                                        <p:attrNameLst>
                                          <p:attrName>ppt_w</p:attrName>
                                        </p:attrNameLst>
                                      </p:cBhvr>
                                      <p:tavLst>
                                        <p:tav tm="0">
                                          <p:val>
                                            <p:fltVal val="0"/>
                                          </p:val>
                                        </p:tav>
                                        <p:tav tm="100000">
                                          <p:val>
                                            <p:strVal val="#ppt_w"/>
                                          </p:val>
                                        </p:tav>
                                      </p:tavLst>
                                    </p:anim>
                                    <p:anim calcmode="lin" valueType="num">
                                      <p:cBhvr>
                                        <p:cTn id="57" dur="500" fill="hold"/>
                                        <p:tgtEl>
                                          <p:spTgt spid="5"/>
                                        </p:tgtEl>
                                        <p:attrNameLst>
                                          <p:attrName>ppt_h</p:attrName>
                                        </p:attrNameLst>
                                      </p:cBhvr>
                                      <p:tavLst>
                                        <p:tav tm="0">
                                          <p:val>
                                            <p:fltVal val="0"/>
                                          </p:val>
                                        </p:tav>
                                        <p:tav tm="100000">
                                          <p:val>
                                            <p:strVal val="#ppt_h"/>
                                          </p:val>
                                        </p:tav>
                                      </p:tavLst>
                                    </p:anim>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6.25E-7 1.48148E-6 L 0.32695 -0.19051 " pathEditMode="relative" rAng="0" ptsTypes="AA">
                                      <p:cBhvr>
                                        <p:cTn id="62" dur="2000" fill="hold"/>
                                        <p:tgtEl>
                                          <p:spTgt spid="5"/>
                                        </p:tgtEl>
                                        <p:attrNameLst>
                                          <p:attrName>ppt_x</p:attrName>
                                          <p:attrName>ppt_y</p:attrName>
                                        </p:attrNameLst>
                                      </p:cBhvr>
                                      <p:rCtr x="16341" y="-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A6A11608-0F67-4359-B638-265832B63E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382" t="44786"/>
          <a:stretch/>
        </p:blipFill>
        <p:spPr>
          <a:xfrm>
            <a:off x="5087815" y="-1027899"/>
            <a:ext cx="7104185" cy="7885899"/>
          </a:xfrm>
          <a:prstGeom prst="rect">
            <a:avLst/>
          </a:prstGeom>
        </p:spPr>
      </p:pic>
      <p:pic>
        <p:nvPicPr>
          <p:cNvPr id="5" name="PA_库_图片 961">
            <a:extLst>
              <a:ext uri="{FF2B5EF4-FFF2-40B4-BE49-F238E27FC236}">
                <a16:creationId xmlns:a16="http://schemas.microsoft.com/office/drawing/2014/main" id="{A69CA319-F73E-4894-AFD7-422F1E859CC7}"/>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flipH="1">
            <a:off x="642309" y="1015173"/>
            <a:ext cx="5012666" cy="4638748"/>
          </a:xfrm>
          <a:prstGeom prst="rect">
            <a:avLst/>
          </a:prstGeom>
        </p:spPr>
      </p:pic>
      <p:sp>
        <p:nvSpPr>
          <p:cNvPr id="7" name="文本框 7">
            <a:extLst>
              <a:ext uri="{FF2B5EF4-FFF2-40B4-BE49-F238E27FC236}">
                <a16:creationId xmlns:a16="http://schemas.microsoft.com/office/drawing/2014/main" id="{41A029D4-3089-4781-8F53-63A5DDD68AF1}"/>
              </a:ext>
            </a:extLst>
          </p:cNvPr>
          <p:cNvSpPr txBox="1"/>
          <p:nvPr/>
        </p:nvSpPr>
        <p:spPr>
          <a:xfrm>
            <a:off x="1433699" y="1918540"/>
            <a:ext cx="4221276" cy="1200329"/>
          </a:xfrm>
          <a:prstGeom prst="rect">
            <a:avLst/>
          </a:prstGeom>
          <a:noFill/>
        </p:spPr>
        <p:txBody>
          <a:bodyPr wrap="square" rtlCol="0">
            <a:spAutoFit/>
          </a:bodyPr>
          <a:lstStyle/>
          <a:p>
            <a:r>
              <a:rPr lang="en-US" altLang="zh-CN" sz="7200" b="1" dirty="0" err="1">
                <a:solidFill>
                  <a:srgbClr val="FFC000"/>
                </a:solidFill>
                <a:latin typeface="UTM Cookies" panose="02040603050506020204" pitchFamily="18" charset="0"/>
                <a:ea typeface="微软雅黑" panose="020B0503020204020204" pitchFamily="34" charset="-122"/>
              </a:rPr>
              <a:t>Trạm</a:t>
            </a:r>
            <a:r>
              <a:rPr lang="en-US" altLang="zh-CN" sz="7200" b="1" dirty="0">
                <a:solidFill>
                  <a:srgbClr val="FFC000"/>
                </a:solidFill>
                <a:latin typeface="UTM Cookies" panose="02040603050506020204" pitchFamily="18" charset="0"/>
                <a:ea typeface="微软雅黑" panose="020B0503020204020204" pitchFamily="34" charset="-122"/>
              </a:rPr>
              <a:t> 1</a:t>
            </a:r>
            <a:endParaRPr lang="zh-CN" altLang="en-US" sz="7200" b="1" dirty="0">
              <a:solidFill>
                <a:srgbClr val="FFC000"/>
              </a:solidFill>
              <a:latin typeface="UTM Cookies" panose="02040603050506020204" pitchFamily="18" charset="0"/>
              <a:ea typeface="微软雅黑" panose="020B0503020204020204" pitchFamily="34" charset="-122"/>
            </a:endParaRPr>
          </a:p>
        </p:txBody>
      </p:sp>
      <p:sp>
        <p:nvSpPr>
          <p:cNvPr id="8" name="文本框 7">
            <a:extLst>
              <a:ext uri="{FF2B5EF4-FFF2-40B4-BE49-F238E27FC236}">
                <a16:creationId xmlns:a16="http://schemas.microsoft.com/office/drawing/2014/main" id="{41A029D4-3089-4781-8F53-63A5DDD68AF1}"/>
              </a:ext>
            </a:extLst>
          </p:cNvPr>
          <p:cNvSpPr txBox="1"/>
          <p:nvPr/>
        </p:nvSpPr>
        <p:spPr>
          <a:xfrm>
            <a:off x="1038004" y="2983502"/>
            <a:ext cx="4221276" cy="1569660"/>
          </a:xfrm>
          <a:prstGeom prst="rect">
            <a:avLst/>
          </a:prstGeom>
          <a:noFill/>
        </p:spPr>
        <p:txBody>
          <a:bodyPr wrap="square" rtlCol="0">
            <a:spAutoFit/>
          </a:bodyPr>
          <a:lstStyle/>
          <a:p>
            <a:pPr algn="ctr"/>
            <a:r>
              <a:rPr lang="en-US" altLang="zh-CN" sz="4800" b="1" dirty="0" err="1">
                <a:solidFill>
                  <a:srgbClr val="8D7545"/>
                </a:solidFill>
                <a:latin typeface="UTM Mobifone KT" panose="02040603050506020204" pitchFamily="18" charset="0"/>
                <a:ea typeface="微软雅黑" panose="020B0503020204020204" pitchFamily="34" charset="-122"/>
              </a:rPr>
              <a:t>Lần</a:t>
            </a:r>
            <a:r>
              <a:rPr lang="en-US" altLang="zh-CN" sz="4800" b="1" dirty="0">
                <a:solidFill>
                  <a:srgbClr val="8D7545"/>
                </a:solidFill>
                <a:latin typeface="UTM Mobifone KT" panose="02040603050506020204" pitchFamily="18" charset="0"/>
                <a:ea typeface="微软雅黑" panose="020B0503020204020204" pitchFamily="34" charset="-122"/>
              </a:rPr>
              <a:t> </a:t>
            </a:r>
            <a:r>
              <a:rPr lang="en-US" altLang="zh-CN" sz="4800" b="1" dirty="0" err="1">
                <a:solidFill>
                  <a:srgbClr val="8D7545"/>
                </a:solidFill>
                <a:latin typeface="UTM Mobifone KT" panose="02040603050506020204" pitchFamily="18" charset="0"/>
                <a:ea typeface="微软雅黑" panose="020B0503020204020204" pitchFamily="34" charset="-122"/>
              </a:rPr>
              <a:t>theo</a:t>
            </a:r>
            <a:endParaRPr lang="en-US" altLang="zh-CN" sz="4800" b="1" dirty="0">
              <a:solidFill>
                <a:srgbClr val="8D7545"/>
              </a:solidFill>
              <a:latin typeface="UTM Mobifone KT" panose="02040603050506020204" pitchFamily="18" charset="0"/>
              <a:ea typeface="微软雅黑" panose="020B0503020204020204" pitchFamily="34" charset="-122"/>
            </a:endParaRPr>
          </a:p>
          <a:p>
            <a:pPr algn="ctr"/>
            <a:r>
              <a:rPr lang="en-US" altLang="zh-CN" sz="4800" b="1" dirty="0">
                <a:solidFill>
                  <a:srgbClr val="8D7545"/>
                </a:solidFill>
                <a:latin typeface="UTM Mobifone KT" panose="02040603050506020204" pitchFamily="18" charset="0"/>
                <a:ea typeface="微软雅黑" panose="020B0503020204020204" pitchFamily="34" charset="-122"/>
              </a:rPr>
              <a:t> </a:t>
            </a:r>
            <a:r>
              <a:rPr lang="en-US" altLang="zh-CN" sz="4800" b="1" dirty="0" err="1">
                <a:solidFill>
                  <a:srgbClr val="8D7545"/>
                </a:solidFill>
                <a:latin typeface="UTM Mobifone KT" panose="02040603050506020204" pitchFamily="18" charset="0"/>
                <a:ea typeface="微软雅黑" panose="020B0503020204020204" pitchFamily="34" charset="-122"/>
              </a:rPr>
              <a:t>dấu</a:t>
            </a:r>
            <a:r>
              <a:rPr lang="en-US" altLang="zh-CN" sz="4800" b="1" dirty="0">
                <a:solidFill>
                  <a:srgbClr val="8D7545"/>
                </a:solidFill>
                <a:latin typeface="UTM Mobifone KT" panose="02040603050506020204" pitchFamily="18" charset="0"/>
                <a:ea typeface="微软雅黑" panose="020B0503020204020204" pitchFamily="34" charset="-122"/>
              </a:rPr>
              <a:t> </a:t>
            </a:r>
            <a:r>
              <a:rPr lang="en-US" altLang="zh-CN" sz="4800" b="1" dirty="0" err="1">
                <a:solidFill>
                  <a:srgbClr val="8D7545"/>
                </a:solidFill>
                <a:latin typeface="UTM Mobifone KT" panose="02040603050506020204" pitchFamily="18" charset="0"/>
                <a:ea typeface="微软雅黑" panose="020B0503020204020204" pitchFamily="34" charset="-122"/>
              </a:rPr>
              <a:t>vết</a:t>
            </a:r>
            <a:endParaRPr lang="zh-CN" altLang="en-US" sz="4800" b="1" dirty="0">
              <a:solidFill>
                <a:srgbClr val="8D7545"/>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174358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Effect transition="in" filter="fade">
                                      <p:cBhvr>
                                        <p:cTn id="18" dur="1000"/>
                                        <p:tgtEl>
                                          <p:spTgt spid="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785447" y="726830"/>
            <a:ext cx="10679723" cy="5498124"/>
            <a:chOff x="785447" y="726830"/>
            <a:chExt cx="10679723" cy="5498124"/>
          </a:xfrm>
        </p:grpSpPr>
        <p:sp>
          <p:nvSpPr>
            <p:cNvPr id="6" name="Rectangle 5"/>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alf Frame 6"/>
            <p:cNvSpPr/>
            <p:nvPr/>
          </p:nvSpPr>
          <p:spPr>
            <a:xfrm>
              <a:off x="785447" y="726830"/>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10800000">
              <a:off x="10691448" y="5627077"/>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Rectangle 6"/>
          <p:cNvSpPr>
            <a:spLocks noChangeArrowheads="1"/>
          </p:cNvSpPr>
          <p:nvPr/>
        </p:nvSpPr>
        <p:spPr bwMode="auto">
          <a:xfrm>
            <a:off x="1172308" y="902790"/>
            <a:ext cx="8359981" cy="584775"/>
          </a:xfrm>
          <a:prstGeom prst="rect">
            <a:avLst/>
          </a:prstGeom>
          <a:noFill/>
          <a:ln w="9525">
            <a:noFill/>
            <a:miter lim="800000"/>
            <a:headEnd/>
            <a:tailEnd/>
          </a:ln>
        </p:spPr>
        <p:txBody>
          <a:bodyPr wrap="none" anchor="ctr">
            <a:spAutoFit/>
          </a:bodyPr>
          <a:lstStyle/>
          <a:p>
            <a:pPr marL="457200" indent="-457200">
              <a:buFontTx/>
              <a:buAutoNum type="arabicPeriod"/>
            </a:pP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Tìm</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trung</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bình</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cộng</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của</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các</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sau</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a:t>
            </a:r>
          </a:p>
        </p:txBody>
      </p:sp>
      <p:sp>
        <p:nvSpPr>
          <p:cNvPr id="12" name="TextBox 15"/>
          <p:cNvSpPr txBox="1">
            <a:spLocks noChangeArrowheads="1"/>
          </p:cNvSpPr>
          <p:nvPr/>
        </p:nvSpPr>
        <p:spPr bwMode="auto">
          <a:xfrm>
            <a:off x="3829147" y="1533722"/>
            <a:ext cx="4592320" cy="707886"/>
          </a:xfrm>
          <a:prstGeom prst="rect">
            <a:avLst/>
          </a:prstGeom>
          <a:noFill/>
          <a:ln w="9525">
            <a:noFill/>
            <a:miter lim="800000"/>
            <a:headEnd/>
            <a:tailEnd/>
          </a:ln>
        </p:spPr>
        <p:txBody>
          <a:bodyPr wrap="square">
            <a:spAutoFit/>
          </a:bodyPr>
          <a:lstStyle/>
          <a:p>
            <a:pPr marL="457200" indent="-457200"/>
            <a:r>
              <a:rPr lang="en-US" sz="4000" b="1" dirty="0">
                <a:solidFill>
                  <a:srgbClr val="002060"/>
                </a:solidFill>
                <a:latin typeface="Arial" panose="020B0604020202020204" pitchFamily="34" charset="0"/>
                <a:cs typeface="Arial" panose="020B0604020202020204" pitchFamily="34" charset="0"/>
              </a:rPr>
              <a:t>a)  96; 121 </a:t>
            </a:r>
            <a:r>
              <a:rPr lang="en-US" sz="4000" b="1" dirty="0" err="1">
                <a:solidFill>
                  <a:srgbClr val="002060"/>
                </a:solidFill>
                <a:latin typeface="Arial" panose="020B0604020202020204" pitchFamily="34" charset="0"/>
                <a:cs typeface="Arial" panose="020B0604020202020204" pitchFamily="34" charset="0"/>
              </a:rPr>
              <a:t>và</a:t>
            </a:r>
            <a:r>
              <a:rPr lang="en-US" sz="4000" b="1" dirty="0">
                <a:solidFill>
                  <a:srgbClr val="002060"/>
                </a:solidFill>
                <a:latin typeface="Arial" panose="020B0604020202020204" pitchFamily="34" charset="0"/>
                <a:cs typeface="Arial" panose="020B0604020202020204" pitchFamily="34" charset="0"/>
              </a:rPr>
              <a:t> 143</a:t>
            </a:r>
          </a:p>
        </p:txBody>
      </p:sp>
      <p:sp>
        <p:nvSpPr>
          <p:cNvPr id="14" name="TextBox 15"/>
          <p:cNvSpPr txBox="1">
            <a:spLocks noChangeArrowheads="1"/>
          </p:cNvSpPr>
          <p:nvPr/>
        </p:nvSpPr>
        <p:spPr bwMode="auto">
          <a:xfrm>
            <a:off x="3029633" y="2241608"/>
            <a:ext cx="6191348" cy="707886"/>
          </a:xfrm>
          <a:prstGeom prst="rect">
            <a:avLst/>
          </a:prstGeom>
          <a:noFill/>
          <a:ln w="9525">
            <a:noFill/>
            <a:miter lim="800000"/>
            <a:headEnd/>
            <a:tailEnd/>
          </a:ln>
        </p:spPr>
        <p:txBody>
          <a:bodyPr wrap="square">
            <a:spAutoFit/>
          </a:bodyPr>
          <a:lstStyle/>
          <a:p>
            <a:pPr marL="457200" indent="-457200"/>
            <a:r>
              <a:rPr lang="en-US" sz="4000" b="1" dirty="0">
                <a:solidFill>
                  <a:srgbClr val="FF0000"/>
                </a:solidFill>
                <a:latin typeface="Arial" panose="020B0604020202020204" pitchFamily="34" charset="0"/>
                <a:cs typeface="Arial" panose="020B0604020202020204" pitchFamily="34" charset="0"/>
              </a:rPr>
              <a:t>(96 + 121 + 143) : 3 = 120</a:t>
            </a:r>
          </a:p>
        </p:txBody>
      </p:sp>
      <p:sp>
        <p:nvSpPr>
          <p:cNvPr id="15" name="TextBox 15"/>
          <p:cNvSpPr txBox="1">
            <a:spLocks noChangeArrowheads="1"/>
          </p:cNvSpPr>
          <p:nvPr/>
        </p:nvSpPr>
        <p:spPr bwMode="auto">
          <a:xfrm>
            <a:off x="3551438" y="3121196"/>
            <a:ext cx="5837701" cy="707886"/>
          </a:xfrm>
          <a:prstGeom prst="rect">
            <a:avLst/>
          </a:prstGeom>
          <a:noFill/>
          <a:ln w="9525">
            <a:noFill/>
            <a:miter lim="800000"/>
            <a:headEnd/>
            <a:tailEnd/>
          </a:ln>
        </p:spPr>
        <p:txBody>
          <a:bodyPr wrap="square">
            <a:spAutoFit/>
          </a:bodyPr>
          <a:lstStyle/>
          <a:p>
            <a:pPr marL="457200" indent="-457200"/>
            <a:r>
              <a:rPr lang="en-US" sz="4000" b="1" dirty="0">
                <a:solidFill>
                  <a:srgbClr val="002060"/>
                </a:solidFill>
                <a:latin typeface="Arial" panose="020B0604020202020204" pitchFamily="34" charset="0"/>
                <a:cs typeface="Arial" panose="020B0604020202020204" pitchFamily="34" charset="0"/>
              </a:rPr>
              <a:t>b) 35; 12 ; 24 ; 21 </a:t>
            </a:r>
            <a:r>
              <a:rPr lang="en-US" sz="4000" b="1" dirty="0" err="1">
                <a:solidFill>
                  <a:srgbClr val="002060"/>
                </a:solidFill>
                <a:latin typeface="Arial" panose="020B0604020202020204" pitchFamily="34" charset="0"/>
                <a:cs typeface="Arial" panose="020B0604020202020204" pitchFamily="34" charset="0"/>
              </a:rPr>
              <a:t>và</a:t>
            </a:r>
            <a:r>
              <a:rPr lang="en-US" sz="4000" b="1" dirty="0">
                <a:solidFill>
                  <a:srgbClr val="002060"/>
                </a:solidFill>
                <a:latin typeface="Arial" panose="020B0604020202020204" pitchFamily="34" charset="0"/>
                <a:cs typeface="Arial" panose="020B0604020202020204" pitchFamily="34" charset="0"/>
              </a:rPr>
              <a:t> 43 </a:t>
            </a:r>
          </a:p>
        </p:txBody>
      </p:sp>
      <p:sp>
        <p:nvSpPr>
          <p:cNvPr id="16" name="TextBox 15"/>
          <p:cNvSpPr txBox="1">
            <a:spLocks noChangeArrowheads="1"/>
          </p:cNvSpPr>
          <p:nvPr/>
        </p:nvSpPr>
        <p:spPr bwMode="auto">
          <a:xfrm>
            <a:off x="2485937" y="3875239"/>
            <a:ext cx="7968702" cy="707886"/>
          </a:xfrm>
          <a:prstGeom prst="rect">
            <a:avLst/>
          </a:prstGeom>
          <a:noFill/>
          <a:ln w="9525">
            <a:noFill/>
            <a:miter lim="800000"/>
            <a:headEnd/>
            <a:tailEnd/>
          </a:ln>
        </p:spPr>
        <p:txBody>
          <a:bodyPr wrap="square">
            <a:spAutoFit/>
          </a:bodyPr>
          <a:lstStyle/>
          <a:p>
            <a:pPr marL="457200" indent="-457200"/>
            <a:r>
              <a:rPr lang="en-US" sz="4000" b="1" dirty="0">
                <a:solidFill>
                  <a:srgbClr val="FF0000"/>
                </a:solidFill>
                <a:latin typeface="Arial" panose="020B0604020202020204" pitchFamily="34" charset="0"/>
                <a:cs typeface="Arial" panose="020B0604020202020204" pitchFamily="34" charset="0"/>
              </a:rPr>
              <a:t>(35 + 12 + 24 + 21 + 43) : 5 = 27</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6487" y="699181"/>
            <a:ext cx="2972691" cy="208660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anim calcmode="lin" valueType="num">
                                      <p:cBhvr>
                                        <p:cTn id="40" dur="500" fill="hold"/>
                                        <p:tgtEl>
                                          <p:spTgt spid="19"/>
                                        </p:tgtEl>
                                        <p:attrNameLst>
                                          <p:attrName>ppt_x</p:attrName>
                                        </p:attrNameLst>
                                      </p:cBhvr>
                                      <p:tavLst>
                                        <p:tav tm="0">
                                          <p:val>
                                            <p:strVal val="#ppt_x"/>
                                          </p:val>
                                        </p:tav>
                                        <p:tav tm="100000">
                                          <p:val>
                                            <p:strVal val="#ppt_x"/>
                                          </p:val>
                                        </p:tav>
                                      </p:tavLst>
                                    </p:anim>
                                    <p:anim calcmode="lin" valueType="num">
                                      <p:cBhvr>
                                        <p:cTn id="41" dur="450" decel="100000" fill="hold"/>
                                        <p:tgtEl>
                                          <p:spTgt spid="19"/>
                                        </p:tgtEl>
                                        <p:attrNameLst>
                                          <p:attrName>ppt_y</p:attrName>
                                        </p:attrNameLst>
                                      </p:cBhvr>
                                      <p:tavLst>
                                        <p:tav tm="0">
                                          <p:val>
                                            <p:strVal val="#ppt_y+1"/>
                                          </p:val>
                                        </p:tav>
                                        <p:tav tm="100000">
                                          <p:val>
                                            <p:strVal val="#ppt_y-.03"/>
                                          </p:val>
                                        </p:tav>
                                      </p:tavLst>
                                    </p:anim>
                                    <p:anim calcmode="lin" valueType="num">
                                      <p:cBhvr>
                                        <p:cTn id="42" dur="50" accel="100000" fill="hold">
                                          <p:stCondLst>
                                            <p:cond delay="450"/>
                                          </p:stCondLst>
                                        </p:cTn>
                                        <p:tgtEl>
                                          <p:spTgt spid="1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9B61B91E-55BC-40E0-BB42-D393694B7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p:blipFill>
        <p:spPr>
          <a:xfrm>
            <a:off x="0" y="324682"/>
            <a:ext cx="12192000" cy="6176722"/>
          </a:xfrm>
          <a:prstGeom prst="rect">
            <a:avLst/>
          </a:prstGeom>
        </p:spPr>
      </p:pic>
      <p:pic>
        <p:nvPicPr>
          <p:cNvPr id="4" name="图片 3" descr="图片包含 电视&#10;&#10;自动生成的说明">
            <a:extLst>
              <a:ext uri="{FF2B5EF4-FFF2-40B4-BE49-F238E27FC236}">
                <a16:creationId xmlns:a16="http://schemas.microsoft.com/office/drawing/2014/main" id="{CD5CA5A3-59F4-4EB2-A736-6B6754EF077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5595457" y="227714"/>
            <a:ext cx="3193523" cy="2303524"/>
          </a:xfrm>
          <a:prstGeom prst="rect">
            <a:avLst/>
          </a:prstGeom>
        </p:spPr>
      </p:pic>
      <p:sp>
        <p:nvSpPr>
          <p:cNvPr id="8" name="文本框 7">
            <a:extLst>
              <a:ext uri="{FF2B5EF4-FFF2-40B4-BE49-F238E27FC236}">
                <a16:creationId xmlns:a16="http://schemas.microsoft.com/office/drawing/2014/main" id="{41A029D4-3089-4781-8F53-63A5DDD68AF1}"/>
              </a:ext>
            </a:extLst>
          </p:cNvPr>
          <p:cNvSpPr txBox="1"/>
          <p:nvPr/>
        </p:nvSpPr>
        <p:spPr>
          <a:xfrm>
            <a:off x="6092937" y="622514"/>
            <a:ext cx="2144800" cy="769441"/>
          </a:xfrm>
          <a:prstGeom prst="rect">
            <a:avLst/>
          </a:prstGeom>
          <a:noFill/>
        </p:spPr>
        <p:txBody>
          <a:bodyPr wrap="square" rtlCol="0">
            <a:spAutoFit/>
          </a:bodyPr>
          <a:lstStyle/>
          <a:p>
            <a:r>
              <a:rPr lang="en-US" altLang="zh-CN" sz="4400" b="1" dirty="0" err="1">
                <a:solidFill>
                  <a:srgbClr val="FFC000"/>
                </a:solidFill>
                <a:latin typeface="UTM Cookies" panose="02040603050506020204" pitchFamily="18" charset="0"/>
                <a:ea typeface="微软雅黑" panose="020B0503020204020204" pitchFamily="34" charset="-122"/>
              </a:rPr>
              <a:t>Trạm</a:t>
            </a:r>
            <a:r>
              <a:rPr lang="en-US" altLang="zh-CN" sz="4400" b="1" dirty="0">
                <a:solidFill>
                  <a:srgbClr val="FFC000"/>
                </a:solidFill>
                <a:latin typeface="UTM Cookies" panose="02040603050506020204" pitchFamily="18" charset="0"/>
                <a:ea typeface="微软雅黑" panose="020B0503020204020204" pitchFamily="34" charset="-122"/>
              </a:rPr>
              <a:t> 1</a:t>
            </a:r>
            <a:endParaRPr lang="zh-CN" altLang="en-US" sz="4400" b="1" dirty="0">
              <a:solidFill>
                <a:srgbClr val="FFC000"/>
              </a:solidFill>
              <a:latin typeface="UTM Cookies" panose="02040603050506020204" pitchFamily="18" charset="0"/>
              <a:ea typeface="微软雅黑" panose="020B0503020204020204" pitchFamily="34" charset="-122"/>
            </a:endParaRPr>
          </a:p>
        </p:txBody>
      </p:sp>
      <p:pic>
        <p:nvPicPr>
          <p:cNvPr id="9" name="图片 8" descr="图片包含 电视&#10;&#10;自动生成的说明">
            <a:extLst>
              <a:ext uri="{FF2B5EF4-FFF2-40B4-BE49-F238E27FC236}">
                <a16:creationId xmlns:a16="http://schemas.microsoft.com/office/drawing/2014/main" id="{8CFEF52E-4B2F-4022-AC91-05F09B1459A7}"/>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9274098" y="1606756"/>
            <a:ext cx="3193523" cy="2303524"/>
          </a:xfrm>
          <a:prstGeom prst="rect">
            <a:avLst/>
          </a:prstGeom>
        </p:spPr>
      </p:pic>
      <p:sp>
        <p:nvSpPr>
          <p:cNvPr id="12" name="文本框 11">
            <a:extLst>
              <a:ext uri="{FF2B5EF4-FFF2-40B4-BE49-F238E27FC236}">
                <a16:creationId xmlns:a16="http://schemas.microsoft.com/office/drawing/2014/main" id="{CBB892EA-0122-4F0A-8D19-0703D78CA76A}"/>
              </a:ext>
            </a:extLst>
          </p:cNvPr>
          <p:cNvSpPr txBox="1"/>
          <p:nvPr/>
        </p:nvSpPr>
        <p:spPr>
          <a:xfrm>
            <a:off x="9724026" y="2005367"/>
            <a:ext cx="2145338" cy="769441"/>
          </a:xfrm>
          <a:prstGeom prst="rect">
            <a:avLst/>
          </a:prstGeom>
          <a:noFill/>
        </p:spPr>
        <p:txBody>
          <a:bodyPr wrap="square" rtlCol="0">
            <a:spAutoFit/>
          </a:bodyPr>
          <a:lstStyle/>
          <a:p>
            <a:r>
              <a:rPr lang="en-US" altLang="zh-CN" sz="4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4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4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pic>
        <p:nvPicPr>
          <p:cNvPr id="14" name="图片 13" descr="图片包含 电视&#10;&#10;自动生成的说明">
            <a:extLst>
              <a:ext uri="{FF2B5EF4-FFF2-40B4-BE49-F238E27FC236}">
                <a16:creationId xmlns:a16="http://schemas.microsoft.com/office/drawing/2014/main" id="{5A3C5CB9-68A0-4505-9CCF-E2343BF1071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flipH="1">
            <a:off x="7000571" y="4470360"/>
            <a:ext cx="3193523" cy="2303524"/>
          </a:xfrm>
          <a:prstGeom prst="rect">
            <a:avLst/>
          </a:prstGeom>
        </p:spPr>
      </p:pic>
      <p:sp>
        <p:nvSpPr>
          <p:cNvPr id="16" name="文本框 15">
            <a:extLst>
              <a:ext uri="{FF2B5EF4-FFF2-40B4-BE49-F238E27FC236}">
                <a16:creationId xmlns:a16="http://schemas.microsoft.com/office/drawing/2014/main" id="{BD31C57F-8A4F-41AB-8D4B-BD1BA04346A9}"/>
              </a:ext>
            </a:extLst>
          </p:cNvPr>
          <p:cNvSpPr txBox="1"/>
          <p:nvPr/>
        </p:nvSpPr>
        <p:spPr>
          <a:xfrm>
            <a:off x="7535362" y="5575816"/>
            <a:ext cx="2145338" cy="707886"/>
          </a:xfrm>
          <a:prstGeom prst="rect">
            <a:avLst/>
          </a:prstGeom>
          <a:noFill/>
        </p:spPr>
        <p:txBody>
          <a:bodyPr wrap="square" rtlCol="0">
            <a:spAutoFit/>
          </a:bodyPr>
          <a:lstStyle/>
          <a:p>
            <a:r>
              <a:rPr lang="en-US" altLang="zh-CN" sz="4000" b="1" dirty="0" err="1">
                <a:solidFill>
                  <a:srgbClr val="92D050"/>
                </a:solidFill>
                <a:latin typeface="UTM Cookies" panose="02040603050506020204" pitchFamily="18" charset="0"/>
                <a:ea typeface="微软雅黑" panose="020B0503020204020204" pitchFamily="34" charset="-122"/>
              </a:rPr>
              <a:t>Trạm</a:t>
            </a:r>
            <a:r>
              <a:rPr lang="en-US" altLang="zh-CN" sz="4000" b="1" dirty="0">
                <a:solidFill>
                  <a:srgbClr val="92D050"/>
                </a:solidFill>
                <a:latin typeface="UTM Cookies" panose="02040603050506020204" pitchFamily="18" charset="0"/>
                <a:ea typeface="微软雅黑" panose="020B0503020204020204" pitchFamily="34" charset="-122"/>
              </a:rPr>
              <a:t> 3</a:t>
            </a:r>
            <a:endParaRPr lang="zh-CN" altLang="en-US" sz="4000" b="1" dirty="0">
              <a:solidFill>
                <a:srgbClr val="92D050"/>
              </a:solidFill>
              <a:latin typeface="UTM Cookies" panose="02040603050506020204" pitchFamily="18" charset="0"/>
              <a:ea typeface="微软雅黑" panose="020B0503020204020204" pitchFamily="34" charset="-122"/>
            </a:endParaRPr>
          </a:p>
        </p:txBody>
      </p:sp>
      <p:pic>
        <p:nvPicPr>
          <p:cNvPr id="17" name="图片 16" descr="图片包含 电视&#10;&#10;自动生成的说明">
            <a:extLst>
              <a:ext uri="{FF2B5EF4-FFF2-40B4-BE49-F238E27FC236}">
                <a16:creationId xmlns:a16="http://schemas.microsoft.com/office/drawing/2014/main" id="{8AEA99DA-0323-43E9-A1BB-0100205C226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a:off x="1459758" y="3601153"/>
            <a:ext cx="3193523" cy="2303524"/>
          </a:xfrm>
          <a:prstGeom prst="rect">
            <a:avLst/>
          </a:prstGeom>
        </p:spPr>
      </p:pic>
      <p:sp>
        <p:nvSpPr>
          <p:cNvPr id="19" name="文本框 18">
            <a:extLst>
              <a:ext uri="{FF2B5EF4-FFF2-40B4-BE49-F238E27FC236}">
                <a16:creationId xmlns:a16="http://schemas.microsoft.com/office/drawing/2014/main" id="{A89D0633-1709-4301-AEB1-B01F8F827D67}"/>
              </a:ext>
            </a:extLst>
          </p:cNvPr>
          <p:cNvSpPr txBox="1"/>
          <p:nvPr/>
        </p:nvSpPr>
        <p:spPr>
          <a:xfrm>
            <a:off x="2209160" y="4655689"/>
            <a:ext cx="2235780" cy="769441"/>
          </a:xfrm>
          <a:prstGeom prst="rect">
            <a:avLst/>
          </a:prstGeom>
          <a:noFill/>
        </p:spPr>
        <p:txBody>
          <a:bodyPr wrap="square" rtlCol="0">
            <a:spAutoFit/>
          </a:bodyPr>
          <a:lstStyle/>
          <a:p>
            <a:r>
              <a:rPr lang="en-US" altLang="zh-CN" sz="4400" b="1" dirty="0" err="1">
                <a:solidFill>
                  <a:srgbClr val="F991B6"/>
                </a:solidFill>
                <a:latin typeface="UTM Cookies" panose="02040603050506020204" pitchFamily="18" charset="0"/>
                <a:ea typeface="微软雅黑" panose="020B0503020204020204" pitchFamily="34" charset="-122"/>
              </a:rPr>
              <a:t>Trạm</a:t>
            </a:r>
            <a:r>
              <a:rPr lang="en-US" altLang="zh-CN" sz="4400" b="1" dirty="0">
                <a:solidFill>
                  <a:srgbClr val="F991B6"/>
                </a:solidFill>
                <a:latin typeface="UTM Cookies" panose="02040603050506020204" pitchFamily="18" charset="0"/>
                <a:ea typeface="微软雅黑" panose="020B0503020204020204" pitchFamily="34" charset="-122"/>
              </a:rPr>
              <a:t> 4</a:t>
            </a:r>
            <a:endParaRPr lang="zh-CN" altLang="en-US" sz="4400" b="1" dirty="0">
              <a:solidFill>
                <a:srgbClr val="F991B6"/>
              </a:solidFill>
              <a:latin typeface="UTM Cookies" panose="02040603050506020204" pitchFamily="18" charset="0"/>
              <a:ea typeface="微软雅黑" panose="020B0503020204020204" pitchFamily="34" charset="-122"/>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199774">
            <a:off x="7477586" y="1237172"/>
            <a:ext cx="822431" cy="830739"/>
          </a:xfrm>
          <a:prstGeom prst="rect">
            <a:avLst/>
          </a:prstGeom>
        </p:spPr>
      </p:pic>
    </p:spTree>
    <p:extLst>
      <p:ext uri="{BB962C8B-B14F-4D97-AF65-F5344CB8AC3E}">
        <p14:creationId xmlns:p14="http://schemas.microsoft.com/office/powerpoint/2010/main" val="38610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4.79167E-6 -2.22222E-6 L 0.147 0.22709 " pathEditMode="relative" rAng="0" ptsTypes="AA">
                                      <p:cBhvr>
                                        <p:cTn id="6" dur="2000" fill="hold"/>
                                        <p:tgtEl>
                                          <p:spTgt spid="5"/>
                                        </p:tgtEl>
                                        <p:attrNameLst>
                                          <p:attrName>ppt_x</p:attrName>
                                          <p:attrName>ppt_y</p:attrName>
                                        </p:attrNameLst>
                                      </p:cBhvr>
                                      <p:rCtr x="7344" y="11343"/>
                                    </p:animMotion>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398</Words>
  <Application>Microsoft Office PowerPoint</Application>
  <PresentationFormat>Widescreen</PresentationFormat>
  <Paragraphs>52</Paragraphs>
  <Slides>17</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UTM Soraya</vt:lpstr>
      <vt:lpstr>UTM Cookies</vt:lpstr>
      <vt:lpstr>UTM Futura Extra</vt:lpstr>
      <vt:lpstr>Calibri</vt:lpstr>
      <vt:lpstr>等线</vt:lpstr>
      <vt:lpstr>Arial</vt:lpstr>
      <vt:lpstr>UTM Netmuc KT</vt:lpstr>
      <vt:lpstr>UTM Mobifone KT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 BAO</cp:keywords>
  <cp:lastModifiedBy>Nguyen Huu Hieu</cp:lastModifiedBy>
  <cp:revision>61</cp:revision>
  <dcterms:created xsi:type="dcterms:W3CDTF">2019-04-25T04:25:58Z</dcterms:created>
  <dcterms:modified xsi:type="dcterms:W3CDTF">2021-09-26T13:20:46Z</dcterms:modified>
</cp:coreProperties>
</file>