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30" r:id="rId2"/>
    <p:sldId id="326" r:id="rId3"/>
    <p:sldId id="355" r:id="rId4"/>
    <p:sldId id="357" r:id="rId5"/>
    <p:sldId id="356" r:id="rId6"/>
    <p:sldId id="359" r:id="rId7"/>
    <p:sldId id="358" r:id="rId8"/>
    <p:sldId id="363" r:id="rId9"/>
    <p:sldId id="360" r:id="rId10"/>
    <p:sldId id="361" r:id="rId11"/>
    <p:sldId id="328" r:id="rId12"/>
    <p:sldId id="364" r:id="rId13"/>
    <p:sldId id="32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宋体" panose="02010600030101010101" pitchFamily="2" charset="-122"/>
      <p:regular r:id="rId22"/>
    </p:embeddedFont>
    <p:embeddedFont>
      <p:font typeface="Calibri Light" panose="020F0302020204030204" pitchFamily="34" charset="0"/>
      <p:regular r:id="rId23"/>
      <p:italic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27C15"/>
    <a:srgbClr val="FFD79C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025" y="-12121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>
            <a:fillRect/>
          </a:stretch>
        </p:blipFill>
        <p:spPr>
          <a:xfrm>
            <a:off x="-769620" y="-10160"/>
            <a:ext cx="11736705" cy="3550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>
            <a:fillRect/>
          </a:stretch>
        </p:blipFill>
        <p:spPr>
          <a:xfrm>
            <a:off x="5715000" y="1339123"/>
            <a:ext cx="6996545" cy="5753144"/>
          </a:xfrm>
          <a:prstGeom prst="rect">
            <a:avLst/>
          </a:prstGeom>
        </p:spPr>
      </p:pic>
      <p:grpSp>
        <p:nvGrpSpPr>
          <p:cNvPr id="8" name="Group 1261"/>
          <p:cNvGrpSpPr/>
          <p:nvPr/>
        </p:nvGrpSpPr>
        <p:grpSpPr>
          <a:xfrm>
            <a:off x="3254747" y="2331011"/>
            <a:ext cx="467620" cy="422875"/>
            <a:chOff x="0" y="0"/>
            <a:chExt cx="935237" cy="845748"/>
          </a:xfrm>
        </p:grpSpPr>
        <p:sp>
          <p:nvSpPr>
            <p:cNvPr id="9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94410" y="637540"/>
            <a:ext cx="8209280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sáu ngày 17 tháng 12 năm 2021</a:t>
            </a:r>
            <a:endParaRPr lang="en-US" sz="3600" b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4903"/>
            <a:ext cx="7233860" cy="98575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Một vận động viên đua xe đạp trong 1 giờ 15 phút đi được 38km 400m. Hỏi trung bình mỗi phút người đó đi được bao nhiêu mét?</a:t>
            </a:r>
          </a:p>
        </p:txBody>
      </p:sp>
      <p:pic>
        <p:nvPicPr>
          <p:cNvPr id="9219" name="Picture 7" descr="xe đạp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75" y="44913"/>
            <a:ext cx="4905026" cy="302101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677" y="2273894"/>
            <a:ext cx="6755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Tóm tắt: 1 </a:t>
            </a:r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15 phút: 38km 400m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8706" y="2913049"/>
            <a:ext cx="534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en-US" sz="3200" b="1" smtClean="0">
                <a:solidFill>
                  <a:srgbClr val="00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phút:…… m?</a:t>
            </a:r>
            <a:endParaRPr lang="en-US" sz="3200" b="1">
              <a:solidFill>
                <a:srgbClr val="0066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0" y="3120309"/>
            <a:ext cx="9144000" cy="3628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Đổi: 1 giờ 15 phút = 75 phút.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38km 400m = 38400m.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Trung bình mỗi phút người đó đi đượcsố phút là: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38400 : 75 = 512 (m)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Đáp số: 512m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CỦNG CỐ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3432" y="1124744"/>
            <a:ext cx="11017224" cy="30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34;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30892"/>
            <a:ext cx="61999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66800" y="611922"/>
            <a:ext cx="3429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a)10105 : 43 = ?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64435" y="1478249"/>
            <a:ext cx="1431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10105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329226" y="1478249"/>
            <a:ext cx="0" cy="2115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2329226" y="201165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376850" y="144780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386375" y="2008761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354543" y="1960780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131109" y="1951255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605941" y="1946493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626722" y="2008762"/>
            <a:ext cx="354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609810" y="2414737"/>
            <a:ext cx="4003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338626" y="2430646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2861672" y="2008760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1833244" y="2398828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1852637" y="2867072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1604814" y="2878218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003215" y="1745336"/>
            <a:ext cx="51816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     </a:t>
            </a:r>
            <a:r>
              <a:rPr lang="en-US" sz="2200" b="1" dirty="0">
                <a:solidFill>
                  <a:srgbClr val="FF0000"/>
                </a:solidFill>
              </a:rPr>
              <a:t>   *</a:t>
            </a:r>
            <a:r>
              <a:rPr lang="en-US" sz="2200" b="1" dirty="0">
                <a:latin typeface="Times New Roman" panose="02020603050405020304" pitchFamily="18" charset="0"/>
              </a:rPr>
              <a:t>101 </a:t>
            </a:r>
            <a:r>
              <a:rPr lang="en-US" sz="2200" b="1" dirty="0" err="1">
                <a:latin typeface="Times New Roman" panose="02020603050405020304" pitchFamily="18" charset="0"/>
              </a:rPr>
              <a:t>chia</a:t>
            </a:r>
            <a:r>
              <a:rPr lang="en-US" sz="2200" b="1" dirty="0">
                <a:latin typeface="Times New Roman" panose="02020603050405020304" pitchFamily="18" charset="0"/>
              </a:rPr>
              <a:t> 43 </a:t>
            </a:r>
            <a:r>
              <a:rPr lang="en-US" sz="2200" b="1" dirty="0" err="1">
                <a:latin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</a:rPr>
              <a:t> 2, </a:t>
            </a:r>
            <a:r>
              <a:rPr lang="en-US" sz="2200" b="1" dirty="0" err="1">
                <a:latin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</a:rPr>
              <a:t> 2</a:t>
            </a:r>
            <a:endParaRPr lang="en-US" sz="2200" b="1" dirty="0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655840" y="2204882"/>
            <a:ext cx="59436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Times New Roman" panose="02020603050405020304" pitchFamily="18" charset="0"/>
              </a:rPr>
              <a:t>2 </a:t>
            </a:r>
            <a:r>
              <a:rPr lang="en-US" sz="2200" b="1" smtClean="0">
                <a:latin typeface="Times New Roman" panose="02020603050405020304" pitchFamily="18" charset="0"/>
              </a:rPr>
              <a:t>× </a:t>
            </a:r>
            <a:r>
              <a:rPr lang="en-US" sz="2200" b="1" dirty="0">
                <a:latin typeface="Times New Roman" panose="02020603050405020304" pitchFamily="18" charset="0"/>
              </a:rPr>
              <a:t>3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6; 11 </a:t>
            </a:r>
            <a:r>
              <a:rPr lang="en-US" sz="2200" b="1" dirty="0" err="1">
                <a:latin typeface="Times New Roman" panose="02020603050405020304" pitchFamily="18" charset="0"/>
              </a:rPr>
              <a:t>trừ</a:t>
            </a:r>
            <a:r>
              <a:rPr lang="en-US" sz="2200" b="1" dirty="0">
                <a:latin typeface="Times New Roman" panose="02020603050405020304" pitchFamily="18" charset="0"/>
              </a:rPr>
              <a:t> 6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5, </a:t>
            </a:r>
            <a:r>
              <a:rPr lang="en-US" sz="2200" b="1" dirty="0" err="1">
                <a:latin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</a:rPr>
              <a:t> 5 </a:t>
            </a:r>
            <a:r>
              <a:rPr lang="en-US" sz="2200" b="1" dirty="0" err="1">
                <a:latin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</a:rPr>
              <a:t> 1;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4627367" y="2651628"/>
            <a:ext cx="67818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Times New Roman" panose="02020603050405020304" pitchFamily="18" charset="0"/>
              </a:rPr>
              <a:t>2 × 4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8, </a:t>
            </a:r>
            <a:r>
              <a:rPr lang="en-US" sz="2200" b="1" dirty="0" err="1">
                <a:latin typeface="Times New Roman" panose="02020603050405020304" pitchFamily="18" charset="0"/>
              </a:rPr>
              <a:t>thêm</a:t>
            </a:r>
            <a:r>
              <a:rPr lang="en-US" sz="2200" b="1" dirty="0">
                <a:latin typeface="Times New Roman" panose="02020603050405020304" pitchFamily="18" charset="0"/>
              </a:rPr>
              <a:t> 1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9; 10 </a:t>
            </a:r>
            <a:r>
              <a:rPr lang="en-US" sz="2200" b="1" dirty="0" err="1">
                <a:latin typeface="Times New Roman" panose="02020603050405020304" pitchFamily="18" charset="0"/>
              </a:rPr>
              <a:t>trừ</a:t>
            </a:r>
            <a:r>
              <a:rPr lang="en-US" sz="2200" b="1" dirty="0">
                <a:latin typeface="Times New Roman" panose="02020603050405020304" pitchFamily="18" charset="0"/>
              </a:rPr>
              <a:t> 9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1, </a:t>
            </a:r>
            <a:r>
              <a:rPr lang="en-US" sz="2200" b="1" dirty="0" err="1">
                <a:latin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532080" y="3083572"/>
            <a:ext cx="26670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sz="2200" b="1" dirty="0" err="1">
                <a:latin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</a:rPr>
              <a:t> 0, </a:t>
            </a:r>
            <a:r>
              <a:rPr lang="en-US" sz="2200" b="1" dirty="0" err="1">
                <a:latin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</a:rPr>
              <a:t> </a:t>
            </a:r>
            <a:r>
              <a:rPr lang="en-US" sz="2200" b="1">
                <a:latin typeface="Times New Roman" panose="02020603050405020304" pitchFamily="18" charset="0"/>
              </a:rPr>
              <a:t>150</a:t>
            </a:r>
            <a:r>
              <a:rPr lang="en-US" sz="2200" b="1" smtClean="0">
                <a:latin typeface="Times New Roman" panose="02020603050405020304" pitchFamily="18" charset="0"/>
              </a:rPr>
              <a:t>; </a:t>
            </a:r>
            <a:endParaRPr lang="en-US" sz="22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655840" y="3520104"/>
            <a:ext cx="59436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Times New Roman" panose="02020603050405020304" pitchFamily="18" charset="0"/>
              </a:rPr>
              <a:t>3 × </a:t>
            </a:r>
            <a:r>
              <a:rPr lang="en-US" sz="2200" b="1" dirty="0">
                <a:latin typeface="Times New Roman" panose="02020603050405020304" pitchFamily="18" charset="0"/>
              </a:rPr>
              <a:t>3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9; 10 </a:t>
            </a:r>
            <a:r>
              <a:rPr lang="en-US" sz="2200" b="1" dirty="0" err="1">
                <a:latin typeface="Times New Roman" panose="02020603050405020304" pitchFamily="18" charset="0"/>
              </a:rPr>
              <a:t>trừ</a:t>
            </a:r>
            <a:r>
              <a:rPr lang="en-US" sz="2200" b="1" dirty="0">
                <a:latin typeface="Times New Roman" panose="02020603050405020304" pitchFamily="18" charset="0"/>
              </a:rPr>
              <a:t> 9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1, </a:t>
            </a:r>
            <a:r>
              <a:rPr lang="en-US" sz="2200" b="1" dirty="0" err="1">
                <a:latin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</a:rPr>
              <a:t> 1, </a:t>
            </a:r>
            <a:r>
              <a:rPr lang="en-US" sz="2200" b="1" dirty="0" err="1">
                <a:latin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</a:rPr>
              <a:t> 1;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4532080" y="4414520"/>
            <a:ext cx="60198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sz="2200" b="1" dirty="0" err="1">
                <a:latin typeface="Times New Roman" panose="02020603050405020304" pitchFamily="18" charset="0"/>
              </a:rPr>
              <a:t>Hạ</a:t>
            </a:r>
            <a:r>
              <a:rPr lang="en-US" sz="2200" b="1" dirty="0">
                <a:latin typeface="Times New Roman" panose="02020603050405020304" pitchFamily="18" charset="0"/>
              </a:rPr>
              <a:t> 5, </a:t>
            </a:r>
            <a:r>
              <a:rPr lang="en-US" sz="2200" b="1" dirty="0" err="1">
                <a:latin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</a:rPr>
              <a:t> 215; 215 </a:t>
            </a:r>
            <a:r>
              <a:rPr lang="en-US" sz="2200" b="1" dirty="0" err="1">
                <a:latin typeface="Times New Roman" panose="02020603050405020304" pitchFamily="18" charset="0"/>
              </a:rPr>
              <a:t>chia</a:t>
            </a:r>
            <a:r>
              <a:rPr lang="en-US" sz="2200" b="1" dirty="0">
                <a:latin typeface="Times New Roman" panose="02020603050405020304" pitchFamily="18" charset="0"/>
              </a:rPr>
              <a:t> 43, </a:t>
            </a:r>
            <a:r>
              <a:rPr lang="en-US" sz="2200" b="1" dirty="0" err="1">
                <a:latin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</a:rPr>
              <a:t> 5, </a:t>
            </a:r>
            <a:r>
              <a:rPr lang="en-US" sz="2200" b="1" dirty="0" err="1">
                <a:latin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4643554" y="5357312"/>
            <a:ext cx="68580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Times New Roman" panose="02020603050405020304" pitchFamily="18" charset="0"/>
              </a:rPr>
              <a:t>5 × </a:t>
            </a:r>
            <a:r>
              <a:rPr lang="en-US" sz="2200" b="1" smtClean="0">
                <a:latin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</a:rPr>
              <a:t>4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20, </a:t>
            </a:r>
            <a:r>
              <a:rPr lang="en-US" sz="2200" b="1" dirty="0" err="1">
                <a:latin typeface="Times New Roman" panose="02020603050405020304" pitchFamily="18" charset="0"/>
              </a:rPr>
              <a:t>thêm</a:t>
            </a:r>
            <a:r>
              <a:rPr lang="en-US" sz="2200" b="1" dirty="0">
                <a:latin typeface="Times New Roman" panose="02020603050405020304" pitchFamily="18" charset="0"/>
              </a:rPr>
              <a:t> 1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21; 21 </a:t>
            </a:r>
            <a:r>
              <a:rPr lang="en-US" sz="2200" b="1" dirty="0" err="1">
                <a:latin typeface="Times New Roman" panose="02020603050405020304" pitchFamily="18" charset="0"/>
              </a:rPr>
              <a:t>trừ</a:t>
            </a:r>
            <a:r>
              <a:rPr lang="en-US" sz="2200" b="1" dirty="0">
                <a:latin typeface="Times New Roman" panose="02020603050405020304" pitchFamily="18" charset="0"/>
              </a:rPr>
              <a:t> 21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0, </a:t>
            </a:r>
            <a:r>
              <a:rPr lang="en-US" sz="2200" b="1" dirty="0" err="1">
                <a:latin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</a:rPr>
              <a:t> 0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4066147" y="1215480"/>
            <a:ext cx="6096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8"/>
          <p:cNvSpPr txBox="1">
            <a:spLocks noChangeArrowheads="1"/>
          </p:cNvSpPr>
          <p:nvPr/>
        </p:nvSpPr>
        <p:spPr bwMode="auto">
          <a:xfrm>
            <a:off x="4655840" y="4897394"/>
            <a:ext cx="68580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Times New Roman" panose="02020603050405020304" pitchFamily="18" charset="0"/>
              </a:rPr>
              <a:t>5 × </a:t>
            </a:r>
            <a:r>
              <a:rPr lang="en-US" sz="2200" b="1" dirty="0">
                <a:latin typeface="Times New Roman" panose="02020603050405020304" pitchFamily="18" charset="0"/>
              </a:rPr>
              <a:t>3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15, 15 </a:t>
            </a:r>
            <a:r>
              <a:rPr lang="en-US" sz="2200" b="1" dirty="0" err="1">
                <a:latin typeface="Times New Roman" panose="02020603050405020304" pitchFamily="18" charset="0"/>
              </a:rPr>
              <a:t>trừ</a:t>
            </a:r>
            <a:r>
              <a:rPr lang="en-US" sz="2200" b="1" dirty="0">
                <a:latin typeface="Times New Roman" panose="02020603050405020304" pitchFamily="18" charset="0"/>
              </a:rPr>
              <a:t> 15 </a:t>
            </a:r>
            <a:r>
              <a:rPr lang="en-US" sz="2200" b="1" dirty="0" err="1">
                <a:latin typeface="Times New Roman" panose="02020603050405020304" pitchFamily="18" charset="0"/>
              </a:rPr>
              <a:t>bằng</a:t>
            </a:r>
            <a:r>
              <a:rPr lang="en-US" sz="2200" b="1" dirty="0">
                <a:latin typeface="Times New Roman" panose="02020603050405020304" pitchFamily="18" charset="0"/>
              </a:rPr>
              <a:t> 0, </a:t>
            </a:r>
            <a:r>
              <a:rPr lang="en-US" sz="2200" b="1" dirty="0" err="1">
                <a:latin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</a:rPr>
              <a:t> 0 </a:t>
            </a:r>
            <a:r>
              <a:rPr lang="en-US" sz="2200" b="1" dirty="0" err="1">
                <a:latin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</a:rPr>
              <a:t> 1;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4629367" y="3950991"/>
            <a:ext cx="6960059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Times New Roman" panose="02020603050405020304" pitchFamily="18" charset="0"/>
              </a:rPr>
              <a:t>3 × 4 </a:t>
            </a:r>
            <a:r>
              <a:rPr lang="en-US" sz="2200" b="1" err="1">
                <a:latin typeface="Times New Roman" panose="02020603050405020304" pitchFamily="18" charset="0"/>
              </a:rPr>
              <a:t>bằng</a:t>
            </a:r>
            <a:r>
              <a:rPr lang="en-US" sz="2200" b="1"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latin typeface="Times New Roman" panose="02020603050405020304" pitchFamily="18" charset="0"/>
              </a:rPr>
              <a:t>12; thêm 1 </a:t>
            </a:r>
            <a:r>
              <a:rPr lang="en-US" sz="2200" b="1" err="1">
                <a:latin typeface="Times New Roman" panose="02020603050405020304" pitchFamily="18" charset="0"/>
              </a:rPr>
              <a:t>bằng</a:t>
            </a:r>
            <a:r>
              <a:rPr lang="en-US" sz="2200" b="1"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latin typeface="Times New Roman" panose="02020603050405020304" pitchFamily="18" charset="0"/>
              </a:rPr>
              <a:t>13, 15 trừ 13 bằng 2 viết 2,</a:t>
            </a:r>
            <a:endParaRPr lang="en-US" sz="2200" b="1" dirty="0">
              <a:latin typeface="Times New Roman" panose="02020603050405020304" pitchFamily="18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678558" y="3097887"/>
            <a:ext cx="38481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smtClean="0">
                <a:latin typeface="Times New Roman" panose="02020603050405020304" pitchFamily="18" charset="0"/>
              </a:rPr>
              <a:t>150 </a:t>
            </a:r>
            <a:r>
              <a:rPr lang="en-US" sz="2200" b="1" dirty="0" err="1">
                <a:latin typeface="Times New Roman" panose="02020603050405020304" pitchFamily="18" charset="0"/>
              </a:rPr>
              <a:t>chia</a:t>
            </a:r>
            <a:r>
              <a:rPr lang="en-US" sz="2200" b="1" dirty="0">
                <a:latin typeface="Times New Roman" panose="02020603050405020304" pitchFamily="18" charset="0"/>
              </a:rPr>
              <a:t> 43 </a:t>
            </a:r>
            <a:r>
              <a:rPr lang="en-US" sz="2200" b="1" dirty="0" err="1">
                <a:latin typeface="Times New Roman" panose="02020603050405020304" pitchFamily="18" charset="0"/>
              </a:rPr>
              <a:t>được</a:t>
            </a:r>
            <a:r>
              <a:rPr lang="en-US" sz="2200" b="1" dirty="0">
                <a:latin typeface="Times New Roman" panose="02020603050405020304" pitchFamily="18" charset="0"/>
              </a:rPr>
              <a:t> 3 , </a:t>
            </a:r>
            <a:r>
              <a:rPr lang="en-US" sz="2200" b="1" dirty="0" err="1">
                <a:latin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</a:rPr>
              <a:t> 3; </a:t>
            </a: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565571" y="4534833"/>
            <a:ext cx="3799602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10105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43 = 235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5720" y="1786309"/>
            <a:ext cx="7843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>
                <a:solidFill>
                  <a:srgbClr val="FF0000"/>
                </a:solidFill>
              </a:rPr>
              <a:t>*</a:t>
            </a:r>
            <a:r>
              <a:rPr lang="en-US" sz="2800" b="1" i="1" dirty="0" err="1">
                <a:solidFill>
                  <a:srgbClr val="FF0000"/>
                </a:solidFill>
              </a:rPr>
              <a:t>Cách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ước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thương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trong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các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lần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chia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1478" y="2481464"/>
            <a:ext cx="861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101 : 43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4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3727" y="3150440"/>
            <a:ext cx="8965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150 : 43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4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 3</a:t>
            </a:r>
            <a:r>
              <a:rPr lang="en-US" sz="2800" smtClean="0">
                <a:solidFill>
                  <a:srgbClr val="002060"/>
                </a:solidFill>
              </a:rPr>
              <a:t>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132075" y="3717032"/>
            <a:ext cx="8965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215 : 43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4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 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9376" y="2091297"/>
            <a:ext cx="1431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844167" y="2091297"/>
            <a:ext cx="0" cy="2115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1844167" y="262469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891791" y="206084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901316" y="2621809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69484" y="2573828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46050" y="2564303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120882" y="2559541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2141663" y="2621810"/>
            <a:ext cx="354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1124751" y="3027785"/>
            <a:ext cx="4003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853567" y="3043694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376613" y="2621808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348185" y="3011876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1367578" y="3480120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1119755" y="3491266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04640" y="1007021"/>
            <a:ext cx="70866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26345 : 35 = 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23392" y="2362200"/>
            <a:ext cx="1219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26345</a:t>
            </a:r>
          </a:p>
        </p:txBody>
      </p:sp>
      <p:grpSp>
        <p:nvGrpSpPr>
          <p:cNvPr id="4" name="Group 6"/>
          <p:cNvGrpSpPr/>
          <p:nvPr/>
        </p:nvGrpSpPr>
        <p:grpSpPr bwMode="auto">
          <a:xfrm>
            <a:off x="1944192" y="2438400"/>
            <a:ext cx="1143000" cy="1905000"/>
            <a:chOff x="1024" y="1488"/>
            <a:chExt cx="720" cy="1200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040" y="148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en-US" sz="3200" b="1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024" y="1833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en-US" sz="3200" b="1"/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23592" y="2362201"/>
            <a:ext cx="914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35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32992" y="2808288"/>
            <a:ext cx="304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4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51992" y="2819401"/>
            <a:ext cx="685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  8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92152" y="2895601"/>
            <a:ext cx="381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5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2992" y="3276273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9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461592" y="3276273"/>
            <a:ext cx="685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520752" y="2895601"/>
            <a:ext cx="533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271464" y="3717032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079222" y="2879830"/>
            <a:ext cx="304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7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174943" y="2123430"/>
            <a:ext cx="599885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177144" y="2528456"/>
            <a:ext cx="678130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35, 43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4;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177145" y="2909455"/>
            <a:ext cx="773764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25; 26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122933" y="3310236"/>
            <a:ext cx="704212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184; 184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177144" y="3719951"/>
            <a:ext cx="678130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25, 34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 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239490" y="4170226"/>
            <a:ext cx="7848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5 </a:t>
            </a:r>
            <a:r>
              <a:rPr 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</a:rPr>
              <a:t> 15, </a:t>
            </a:r>
            <a:r>
              <a:rPr lang="en-US" sz="2400" b="1" dirty="0" err="1">
                <a:latin typeface="Times New Roman" panose="02020603050405020304" pitchFamily="18" charset="0"/>
              </a:rPr>
              <a:t>thêm</a:t>
            </a:r>
            <a:r>
              <a:rPr lang="en-US" sz="2400" b="1" dirty="0">
                <a:latin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</a:rPr>
              <a:t> 18; 18 </a:t>
            </a:r>
            <a:r>
              <a:rPr lang="en-US" sz="2400" b="1" dirty="0" err="1">
                <a:latin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</a:rPr>
              <a:t> 18 </a:t>
            </a:r>
            <a:r>
              <a:rPr lang="en-US" sz="2400" b="1" dirty="0" err="1"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</a:rPr>
              <a:t> 0, </a:t>
            </a:r>
            <a:r>
              <a:rPr 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624945" y="5271655"/>
            <a:ext cx="5129452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SG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225634" y="4565080"/>
            <a:ext cx="678130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95; 95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239490" y="5458701"/>
            <a:ext cx="78245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9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429000" y="1676400"/>
            <a:ext cx="5181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004392" y="3276273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0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4239490" y="5008426"/>
            <a:ext cx="782458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10; 15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851992" y="2819401"/>
            <a:ext cx="533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1500064" y="3717032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577" y="793413"/>
            <a:ext cx="568088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26345 : 35 = 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1284" y="1648797"/>
            <a:ext cx="67529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i="1" dirty="0">
                <a:solidFill>
                  <a:srgbClr val="FF0000"/>
                </a:solidFill>
              </a:rPr>
              <a:t>*</a:t>
            </a:r>
            <a:r>
              <a:rPr lang="en-US" sz="2600" b="1" i="1" dirty="0" err="1">
                <a:solidFill>
                  <a:srgbClr val="FF0000"/>
                </a:solidFill>
              </a:rPr>
              <a:t>Cách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err="1">
                <a:solidFill>
                  <a:srgbClr val="FF0000"/>
                </a:solidFill>
              </a:rPr>
              <a:t>ước</a:t>
            </a:r>
            <a:r>
              <a:rPr lang="en-US" sz="2600" b="1" i="1">
                <a:solidFill>
                  <a:srgbClr val="FF0000"/>
                </a:solidFill>
              </a:rPr>
              <a:t> lượng </a:t>
            </a:r>
            <a:r>
              <a:rPr lang="en-US" sz="2600" b="1" i="1" dirty="0" err="1">
                <a:solidFill>
                  <a:srgbClr val="FF0000"/>
                </a:solidFill>
              </a:rPr>
              <a:t>thương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trong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các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lần</a:t>
            </a:r>
            <a:r>
              <a:rPr lang="en-US" sz="2600" b="1" i="1" dirty="0">
                <a:solidFill>
                  <a:srgbClr val="FF0000"/>
                </a:solidFill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</a:rPr>
              <a:t>chia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8904" y="2331715"/>
            <a:ext cx="8192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263 : 35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26:3= 8 (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7834" y="3356276"/>
            <a:ext cx="830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184 : 35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18:3= 6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3675" y="4380837"/>
            <a:ext cx="8192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95 : 35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9:3= 3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0313" y="4889950"/>
            <a:ext cx="7970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= 2 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1284" y="2831139"/>
            <a:ext cx="75279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30: 4 = 7(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4118456" y="3855700"/>
            <a:ext cx="5645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: 4 = 5 </a:t>
            </a:r>
            <a:endParaRPr lang="en-US" sz="26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3392" y="1484784"/>
            <a:ext cx="1219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26345</a:t>
            </a:r>
          </a:p>
        </p:txBody>
      </p:sp>
      <p:grpSp>
        <p:nvGrpSpPr>
          <p:cNvPr id="11" name="Group 6"/>
          <p:cNvGrpSpPr/>
          <p:nvPr/>
        </p:nvGrpSpPr>
        <p:grpSpPr bwMode="auto">
          <a:xfrm>
            <a:off x="1842592" y="1560984"/>
            <a:ext cx="1143000" cy="1905000"/>
            <a:chOff x="960" y="1488"/>
            <a:chExt cx="720" cy="1200"/>
          </a:xfrm>
        </p:grpSpPr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960" y="1488"/>
              <a:ext cx="0" cy="1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3200" b="1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960" y="1833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3200" b="1"/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223592" y="1484785"/>
            <a:ext cx="914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35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232992" y="1930872"/>
            <a:ext cx="304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4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51992" y="1941985"/>
            <a:ext cx="685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  8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292152" y="2018185"/>
            <a:ext cx="381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5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32992" y="2398857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9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461592" y="2398857"/>
            <a:ext cx="685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5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520752" y="2018185"/>
            <a:ext cx="533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271464" y="2839616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2079222" y="2002414"/>
            <a:ext cx="304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7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004392" y="2398857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0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51992" y="1941985"/>
            <a:ext cx="533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500064" y="2839616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5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928192" y="2627784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94992" y="2018184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0"/>
          <p:cNvSpPr txBox="1">
            <a:spLocks noChangeArrowheads="1"/>
          </p:cNvSpPr>
          <p:nvPr/>
        </p:nvSpPr>
        <p:spPr bwMode="auto">
          <a:xfrm>
            <a:off x="1551763" y="4101277"/>
            <a:ext cx="9579024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605736" y="877925"/>
            <a:ext cx="1219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grpSp>
        <p:nvGrpSpPr>
          <p:cNvPr id="4" name="Group 6"/>
          <p:cNvGrpSpPr/>
          <p:nvPr/>
        </p:nvGrpSpPr>
        <p:grpSpPr bwMode="auto">
          <a:xfrm>
            <a:off x="7824936" y="954125"/>
            <a:ext cx="1143000" cy="1905000"/>
            <a:chOff x="960" y="1488"/>
            <a:chExt cx="720" cy="1200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960" y="1488"/>
              <a:ext cx="0" cy="1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960" y="1833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05936" y="877926"/>
            <a:ext cx="914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15336" y="1324013"/>
            <a:ext cx="304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4336" y="1335126"/>
            <a:ext cx="685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274496" y="1411326"/>
            <a:ext cx="381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215336" y="1791998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443936" y="1791998"/>
            <a:ext cx="685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503096" y="1411326"/>
            <a:ext cx="533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253808" y="2232757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061566" y="1395555"/>
            <a:ext cx="3048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986736" y="1791998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6834336" y="1335126"/>
            <a:ext cx="533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7482408" y="2232757"/>
            <a:ext cx="762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910536" y="2020925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77336" y="1411325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64435" y="836366"/>
            <a:ext cx="1431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10105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329226" y="836366"/>
            <a:ext cx="0" cy="2115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329226" y="1369767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376850" y="805917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386375" y="1366878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354543" y="1318897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131109" y="1309372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605941" y="1304610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626722" y="1366879"/>
            <a:ext cx="3540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609810" y="1772854"/>
            <a:ext cx="4003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338626" y="1788763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2861672" y="1366877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833244" y="1756945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852637" y="2225189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1604814" y="2236335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823912" y="3389532"/>
            <a:ext cx="4524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10105 : 43 = 235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91944" y="3389531"/>
            <a:ext cx="548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26345 : 35 = 752 (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95" y="669664"/>
            <a:ext cx="4575330" cy="60959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2720" y="1279263"/>
            <a:ext cx="9144000" cy="91440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23576 : 56                           b)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18510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31628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48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42546 : 37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442791" y="2562919"/>
            <a:ext cx="21336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31628   48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282     658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428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  44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179130" y="2438404"/>
            <a:ext cx="25146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18510  15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35       1234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51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  60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    0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7398330" y="2514603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7398330" y="289560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673352" y="2639118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673352" y="309631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9358808" y="2360711"/>
            <a:ext cx="22098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42546  37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55     1149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184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366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  33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0501808" y="243691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10501808" y="281791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23392" y="2570014"/>
            <a:ext cx="19812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23576  56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117    421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  56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    0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1766392" y="2650976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1766392" y="3108176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2" grpId="0"/>
      <p:bldP spid="16398" grpId="0"/>
      <p:bldP spid="16399" grpId="0" animBg="1"/>
      <p:bldP spid="16400" grpId="0" animBg="1"/>
      <p:bldP spid="16401" grpId="0" animBg="1"/>
      <p:bldP spid="16402" grpId="0" animBg="1"/>
      <p:bldP spid="16403" grpId="0"/>
      <p:bldP spid="16404" grpId="0" animBg="1"/>
      <p:bldP spid="16405" grpId="0" animBg="1"/>
      <p:bldP spid="16406" grpId="0"/>
      <p:bldP spid="16407" grpId="0" animBg="1"/>
      <p:bldP spid="164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877</Words>
  <Application>Microsoft Office PowerPoint</Application>
  <PresentationFormat>Widescreen</PresentationFormat>
  <Paragraphs>162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HP001 4 hàng</vt:lpstr>
      <vt:lpstr>宋体</vt:lpstr>
      <vt:lpstr>字魂17号-萌趣果冻体</vt:lpstr>
      <vt:lpstr>Times New Roman</vt:lpstr>
      <vt:lpstr>Arial</vt:lpstr>
      <vt:lpstr>Calibri Light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Đặt tính rồi tính:</vt:lpstr>
      <vt:lpstr>Bài 2: Một vận động viên đua xe đạp trong 1 giờ 15 phút đi được 38km 400m. Hỏi trung bình mỗi phút người đó đi được bao nhiêu mét?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Thuy Ninh</cp:lastModifiedBy>
  <cp:revision>198</cp:revision>
  <dcterms:created xsi:type="dcterms:W3CDTF">2019-03-29T12:25:00Z</dcterms:created>
  <dcterms:modified xsi:type="dcterms:W3CDTF">2021-12-17T04:05:22Z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1290C77843B14AE493BB90E36B80DAF2</vt:lpwstr>
  </property>
  <property fmtid="{D5CDD505-2E9C-101B-9397-08002B2CF9AE}" pid="3" name="KSOProductBuildVer">
    <vt:lpwstr>1033-11.2.0.10382</vt:lpwstr>
  </property>
</Properties>
</file>