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06" r:id="rId3"/>
    <p:sldId id="3339" r:id="rId4"/>
    <p:sldId id="3341" r:id="rId5"/>
    <p:sldId id="3344" r:id="rId6"/>
    <p:sldId id="3347" r:id="rId7"/>
    <p:sldId id="3350" r:id="rId8"/>
    <p:sldId id="1529" r:id="rId9"/>
    <p:sldId id="3352" r:id="rId10"/>
    <p:sldId id="3354" r:id="rId11"/>
    <p:sldId id="3356" r:id="rId12"/>
    <p:sldId id="3358" r:id="rId13"/>
    <p:sldId id="3360" r:id="rId14"/>
    <p:sldId id="3362" r:id="rId15"/>
    <p:sldId id="3366" r:id="rId16"/>
    <p:sldId id="3382" r:id="rId17"/>
    <p:sldId id="3368" r:id="rId18"/>
    <p:sldId id="3381" r:id="rId19"/>
    <p:sldId id="3372" r:id="rId20"/>
    <p:sldId id="3377" r:id="rId21"/>
    <p:sldId id="1551" r:id="rId22"/>
  </p:sldIdLst>
  <p:sldSz cx="12192000" cy="6858000"/>
  <p:notesSz cx="6858000" cy="9144000"/>
  <p:embeddedFontLst>
    <p:embeddedFont>
      <p:font typeface="UTM Bell" panose="020B0604020202020204" charset="0"/>
      <p:regular r:id="rId24"/>
    </p:embeddedFont>
    <p:embeddedFont>
      <p:font typeface="Stencil" panose="040409050D0802020404" pitchFamily="82" charset="0"/>
      <p:regular r:id="rId25"/>
    </p:embeddedFont>
    <p:embeddedFont>
      <p:font typeface="宋体" panose="02010600030101010101" pitchFamily="2" charset="-122"/>
      <p:regular r:id="rId26"/>
    </p:embeddedFont>
    <p:embeddedFont>
      <p:font typeface="Microsoft YaHei" panose="020B0503020204020204" pitchFamily="34" charset="-122"/>
      <p:regular r:id="rId27"/>
      <p:bold r:id="rId28"/>
    </p:embeddedFont>
    <p:embeddedFont>
      <p:font typeface="VNI-Hobo" panose="020B0604020202020204"/>
      <p:regular r:id="rId29"/>
    </p:embeddedFont>
    <p:embeddedFont>
      <p:font typeface="Calibri" panose="020F0502020204030204" pitchFamily="34" charset="0"/>
      <p:regular r:id="rId30"/>
      <p:bold r:id="rId31"/>
      <p:italic r:id="rId32"/>
      <p:boldItalic r:id="rId33"/>
    </p:embeddedFont>
    <p:embeddedFont>
      <p:font typeface="等线" panose="020B0604020202020204"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4" autoAdjust="0"/>
  </p:normalViewPr>
  <p:slideViewPr>
    <p:cSldViewPr>
      <p:cViewPr varScale="1">
        <p:scale>
          <a:sx n="74" d="100"/>
          <a:sy n="74" d="100"/>
        </p:scale>
        <p:origin x="57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lớp</a:t>
            </a:r>
            <a:r>
              <a:rPr lang="en-US" dirty="0"/>
              <a:t> 4 </a:t>
            </a:r>
            <a:r>
              <a:rPr lang="en-US" dirty="0" err="1"/>
              <a:t>thân</a:t>
            </a:r>
            <a:r>
              <a:rPr lang="en-US" dirty="0"/>
              <a:t> </a:t>
            </a:r>
            <a:r>
              <a:rPr lang="en-US" dirty="0" err="1"/>
              <a:t>yêu</a:t>
            </a:r>
            <a:r>
              <a:rPr lang="en-US" dirty="0"/>
              <a:t>, </a:t>
            </a:r>
            <a:r>
              <a:rPr lang="en-US" dirty="0" err="1"/>
              <a:t>Cô</a:t>
            </a:r>
            <a:r>
              <a:rPr lang="en-US" dirty="0"/>
              <a:t> </a:t>
            </a:r>
            <a:r>
              <a:rPr lang="en-US" dirty="0" err="1"/>
              <a:t>tên</a:t>
            </a:r>
            <a:r>
              <a:rPr lang="en-US" dirty="0"/>
              <a:t> </a:t>
            </a:r>
            <a:r>
              <a:rPr lang="en-US" dirty="0" err="1"/>
              <a:t>là</a:t>
            </a:r>
            <a:r>
              <a:rPr lang="en-US" dirty="0"/>
              <a:t> </a:t>
            </a:r>
            <a:r>
              <a:rPr lang="en-US" dirty="0" err="1"/>
              <a:t>Nguyễn</a:t>
            </a:r>
            <a:r>
              <a:rPr lang="en-US" dirty="0"/>
              <a:t> </a:t>
            </a:r>
            <a:r>
              <a:rPr lang="en-US" dirty="0" err="1"/>
              <a:t>Thị</a:t>
            </a:r>
            <a:r>
              <a:rPr lang="en-US" dirty="0"/>
              <a:t> </a:t>
            </a:r>
            <a:r>
              <a:rPr lang="en-US" dirty="0" err="1"/>
              <a:t>Quỳnh</a:t>
            </a:r>
            <a:r>
              <a:rPr lang="en-US" dirty="0"/>
              <a:t> </a:t>
            </a:r>
            <a:r>
              <a:rPr lang="en-US" dirty="0" err="1"/>
              <a:t>Như</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tiết</a:t>
            </a:r>
            <a:r>
              <a:rPr lang="en-US" dirty="0"/>
              <a:t> </a:t>
            </a:r>
            <a:r>
              <a:rPr lang="en-US" dirty="0" err="1"/>
              <a:t>tập</a:t>
            </a:r>
            <a:r>
              <a:rPr lang="en-US" dirty="0"/>
              <a:t> </a:t>
            </a:r>
            <a:r>
              <a:rPr lang="en-US" dirty="0" err="1"/>
              <a:t>đọc</a:t>
            </a:r>
            <a:r>
              <a:rPr lang="en-US" dirty="0"/>
              <a:t> </a:t>
            </a:r>
            <a:r>
              <a:rPr lang="en-US" dirty="0" err="1"/>
              <a:t>hôm</a:t>
            </a:r>
            <a:r>
              <a:rPr lang="en-US" dirty="0"/>
              <a:t> nay. </a:t>
            </a:r>
            <a:r>
              <a:rPr lang="en-US" dirty="0" err="1"/>
              <a:t>Hãy</a:t>
            </a:r>
            <a:r>
              <a:rPr lang="en-US" dirty="0"/>
              <a:t> </a:t>
            </a:r>
            <a:r>
              <a:rPr lang="en-US" dirty="0" err="1"/>
              <a:t>cùng</a:t>
            </a:r>
            <a:r>
              <a:rPr lang="en-US" dirty="0"/>
              <a:t> </a:t>
            </a:r>
            <a:r>
              <a:rPr lang="en-US" dirty="0" err="1"/>
              <a:t>cô</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vở</a:t>
            </a:r>
            <a:r>
              <a:rPr lang="en-US" dirty="0"/>
              <a:t> </a:t>
            </a:r>
            <a:r>
              <a:rPr lang="en-US" dirty="0" err="1"/>
              <a:t>và</a:t>
            </a:r>
            <a:r>
              <a:rPr lang="en-US" dirty="0"/>
              <a:t> </a:t>
            </a:r>
            <a:r>
              <a:rPr lang="en-US" dirty="0" err="1"/>
              <a:t>đồ</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bài</a:t>
            </a:r>
            <a:r>
              <a:rPr lang="en-US" dirty="0"/>
              <a:t> </a:t>
            </a:r>
            <a:r>
              <a:rPr lang="en-US" dirty="0" err="1"/>
              <a:t>học</a:t>
            </a:r>
            <a:r>
              <a:rPr lang="en-US" dirty="0"/>
              <a:t> </a:t>
            </a:r>
            <a:r>
              <a:rPr lang="en-US" dirty="0" err="1"/>
              <a:t>thôi</a:t>
            </a:r>
            <a:r>
              <a:rPr lang="en-US" dirty="0"/>
              <a:t> </a:t>
            </a:r>
            <a:r>
              <a:rPr lang="en-US" dirty="0" err="1"/>
              <a:t>nào</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6299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2021/11/2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27731" y="6864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aby b is for books Clip Art Free | Book Open image - vector clip art  online, royalty free &amp;amp; public domain | Book clip art, Free clip art, Clip  art borders">
            <a:extLst>
              <a:ext uri="{FF2B5EF4-FFF2-40B4-BE49-F238E27FC236}">
                <a16:creationId xmlns:a16="http://schemas.microsoft.com/office/drawing/2014/main" xmlns="" id="{FCAA964F-70B8-4FBE-A2CF-49D016DC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43" y="1010487"/>
            <a:ext cx="8330208" cy="4837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lipart, doll&#10;&#10;Description automatically generated">
            <a:extLst>
              <a:ext uri="{FF2B5EF4-FFF2-40B4-BE49-F238E27FC236}">
                <a16:creationId xmlns:a16="http://schemas.microsoft.com/office/drawing/2014/main" xmlns="" id="{0D99BB37-8988-4C23-82B5-6D67CD8328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2" b="99112" l="178" r="97158">
                        <a14:foregroundMark x1="7993" y1="44083" x2="9414" y2="46154"/>
                        <a14:foregroundMark x1="39254" y1="85207" x2="63233" y2="83728"/>
                        <a14:foregroundMark x1="92718" y1="52367" x2="93428" y2="56509"/>
                        <a14:foregroundMark x1="11901" y1="83432" x2="27176" y2="82249"/>
                        <a14:foregroundMark x1="27176" y1="82249" x2="27176" y2="81361"/>
                        <a14:foregroundMark x1="42451" y1="48225" x2="42451" y2="48225"/>
                        <a14:foregroundMark x1="59147" y1="44970" x2="59147" y2="44970"/>
                        <a14:foregroundMark x1="84369" y1="94675" x2="84369" y2="94675"/>
                        <a14:foregroundMark x1="88988" y1="93195" x2="80817" y2="93195"/>
                        <a14:foregroundMark x1="91474" y1="92012" x2="90053" y2="89053"/>
                        <a14:foregroundMark x1="90586" y1="88757" x2="91474" y2="90533"/>
                        <a14:foregroundMark x1="18472" y1="89941" x2="6394" y2="93195"/>
                        <a14:foregroundMark x1="6394" y1="93195" x2="19183" y2="95562"/>
                        <a14:foregroundMark x1="19183" y1="95562" x2="17229" y2="91420"/>
                        <a14:foregroundMark x1="3908" y1="89053" x2="355" y2="85207"/>
                        <a14:foregroundMark x1="1599" y1="91420" x2="1066" y2="92308"/>
                        <a14:foregroundMark x1="20071" y1="89645" x2="20249" y2="89053"/>
                        <a14:foregroundMark x1="23623" y1="92308" x2="22202" y2="93491"/>
                        <a14:foregroundMark x1="29130" y1="94970" x2="51687" y2="97633"/>
                        <a14:foregroundMark x1="50799" y1="96450" x2="70160" y2="97633"/>
                        <a14:foregroundMark x1="70337" y1="98521" x2="85613" y2="99704"/>
                        <a14:foregroundMark x1="89343" y1="97929" x2="94494" y2="95266"/>
                        <a14:foregroundMark x1="93783" y1="88462" x2="97158" y2="95858"/>
                      </a14:backgroundRemoval>
                    </a14:imgEffect>
                  </a14:imgLayer>
                </a14:imgProps>
              </a:ext>
              <a:ext uri="{28A0092B-C50C-407E-A947-70E740481C1C}">
                <a14:useLocalDpi xmlns:a14="http://schemas.microsoft.com/office/drawing/2010/main" val="0"/>
              </a:ext>
            </a:extLst>
          </a:blip>
          <a:stretch>
            <a:fillRect/>
          </a:stretch>
        </p:blipFill>
        <p:spPr>
          <a:xfrm>
            <a:off x="4583832" y="4781855"/>
            <a:ext cx="3550091" cy="2131315"/>
          </a:xfrm>
          <a:prstGeom prst="rect">
            <a:avLst/>
          </a:prstGeom>
        </p:spPr>
      </p:pic>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xmlns="" id="{667DC0EC-D650-4314-B0CC-CBB166C2034D}"/>
              </a:ext>
            </a:extLst>
          </p:cNvPr>
          <p:cNvSpPr txBox="1"/>
          <p:nvPr/>
        </p:nvSpPr>
        <p:spPr>
          <a:xfrm>
            <a:off x="3675602" y="1996406"/>
            <a:ext cx="2312691" cy="2554545"/>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Taäp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 </a:t>
            </a:r>
          </a:p>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ñoïc</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23" name="TextBox 22">
            <a:extLst>
              <a:ext uri="{FF2B5EF4-FFF2-40B4-BE49-F238E27FC236}">
                <a16:creationId xmlns:a16="http://schemas.microsoft.com/office/drawing/2014/main" xmlns="" id="{64F799D7-9038-4E73-8802-0A07C0BF7AE9}"/>
              </a:ext>
            </a:extLst>
          </p:cNvPr>
          <p:cNvSpPr txBox="1"/>
          <p:nvPr/>
        </p:nvSpPr>
        <p:spPr>
          <a:xfrm>
            <a:off x="6695577" y="2249788"/>
            <a:ext cx="2312691" cy="2554545"/>
          </a:xfrm>
          <a:prstGeom prst="rect">
            <a:avLst/>
          </a:prstGeom>
          <a:noFill/>
        </p:spPr>
        <p:txBody>
          <a:bodyPr wrap="square" rtlCol="0">
            <a:spAutoFit/>
          </a:bodyPr>
          <a:lstStyle/>
          <a:p>
            <a:pPr algn="ctr"/>
            <a:r>
              <a:rPr lang="en-US" sz="8000" dirty="0" smtClean="0">
                <a:ln>
                  <a:solidFill>
                    <a:schemeClr val="bg1"/>
                  </a:solidFill>
                </a:ln>
                <a:solidFill>
                  <a:srgbClr val="FF0000"/>
                </a:solidFill>
                <a:effectLst>
                  <a:outerShdw blurRad="50800" dist="38100" dir="2700000" algn="tl" rotWithShape="0">
                    <a:prstClr val="black">
                      <a:alpha val="40000"/>
                    </a:prstClr>
                  </a:outerShdw>
                </a:effectLst>
                <a:latin typeface="Stencil" panose="040409050D0802020404" pitchFamily="82" charset="0"/>
              </a:rPr>
              <a:t>LỚP 4</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4093">
        <p15:prstTrans prst="curtains"/>
      </p:transition>
    </mc:Choice>
    <mc:Fallback xmlns="">
      <p:transition spd="slow" advTm="14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childTnLst>
                                </p:cTn>
                              </p:par>
                              <p:par>
                                <p:cTn id="7" presetID="49" presetClass="path" presetSubtype="0" accel="50000" decel="50000" fill="hold" nodeType="withEffect">
                                  <p:stCondLst>
                                    <p:cond delay="500"/>
                                  </p:stCondLst>
                                  <p:childTnLst>
                                    <p:animMotion origin="layout" path="M -4.375E-6 3.7037E-6 L 0.20925 0.34444 " pathEditMode="relative" rAng="0" ptsTypes="AA">
                                      <p:cBhvr>
                                        <p:cTn id="8" dur="1000" spd="-100000" fill="hold"/>
                                        <p:tgtEl>
                                          <p:spTgt spid="32"/>
                                        </p:tgtEl>
                                        <p:attrNameLst>
                                          <p:attrName>ppt_x</p:attrName>
                                          <p:attrName>ppt_y</p:attrName>
                                        </p:attrNameLst>
                                      </p:cBhvr>
                                      <p:rCtr x="10456" y="17222"/>
                                    </p:animMotion>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xmlns=""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xmlns=""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xmlns=""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xmlns=""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xmlns=""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xmlns=""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xmlns=""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xmlns=""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xmlns=""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xmlns=""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xmlns=""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xmlns=""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xmlns=""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xmlns=""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xmlns=""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xmlns=""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xmlns=""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xmlns=""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xmlns=""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xmlns=""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xmlns=""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xmlns=""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xmlns=""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xmlns=""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xmlns=""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xmlns=""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xmlns=""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xmlns=""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xmlns=""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xmlns=""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2287</TotalTime>
  <Words>2692</Words>
  <Application>Microsoft Office PowerPoint</Application>
  <PresentationFormat>Widescreen</PresentationFormat>
  <Paragraphs>199</Paragraphs>
  <Slides>20</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UTM Bell</vt:lpstr>
      <vt:lpstr>Stencil</vt:lpstr>
      <vt:lpstr>宋体</vt:lpstr>
      <vt:lpstr>Microsoft YaHei</vt:lpstr>
      <vt:lpstr>Arial</vt:lpstr>
      <vt:lpstr>Wingdings</vt:lpstr>
      <vt:lpstr>字体视界-遇见字体</vt:lpstr>
      <vt:lpstr>VNI-Hobo</vt:lpstr>
      <vt:lpstr>Calibri</vt:lpstr>
      <vt:lpstr>Times New Roman</vt:lpstr>
      <vt:lpstr>等线</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Thuy Ninh</cp:lastModifiedBy>
  <cp:revision>214</cp:revision>
  <dcterms:created xsi:type="dcterms:W3CDTF">2020-02-01T02:54:00Z</dcterms:created>
  <dcterms:modified xsi:type="dcterms:W3CDTF">2021-11-02T15:38:03Z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