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24"/>
  </p:notesMasterIdLst>
  <p:sldIdLst>
    <p:sldId id="256" r:id="rId6"/>
    <p:sldId id="307" r:id="rId7"/>
    <p:sldId id="275" r:id="rId8"/>
    <p:sldId id="295" r:id="rId9"/>
    <p:sldId id="296" r:id="rId10"/>
    <p:sldId id="297" r:id="rId11"/>
    <p:sldId id="258" r:id="rId12"/>
    <p:sldId id="301" r:id="rId13"/>
    <p:sldId id="304" r:id="rId14"/>
    <p:sldId id="300" r:id="rId15"/>
    <p:sldId id="305" r:id="rId16"/>
    <p:sldId id="315" r:id="rId17"/>
    <p:sldId id="310" r:id="rId18"/>
    <p:sldId id="311" r:id="rId19"/>
    <p:sldId id="312" r:id="rId20"/>
    <p:sldId id="313" r:id="rId21"/>
    <p:sldId id="314" r:id="rId22"/>
    <p:sldId id="273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HP001 5 hàng" panose="020B060305030202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FFFFFF"/>
    <a:srgbClr val="0000FF"/>
    <a:srgbClr val="FFFF00"/>
    <a:srgbClr val="FF9933"/>
    <a:srgbClr val="FF9900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80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5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9304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40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2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0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65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5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5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F002-B508-4E93-A6E2-366A6D641B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53EC9-A710-42F4-80EF-7E9BB81F8B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70AD-B06A-4295-B5A3-35F65E0961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1B56D-94DF-4555-BC08-EEAB3FA3E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2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C703-E36C-4BF5-ADBA-BED86AF85F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2F1E7-D522-4C97-B5EF-66B3B39F8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4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8266-78FD-49F3-8616-10F4DE74CB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37AB3-3961-40DE-A795-77722E4F58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8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27E4-CDEF-4E45-88D3-2B05FA36E2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519E9-2729-42FD-841A-6B1294A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2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098C-2902-4650-A632-95042F6A0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1596-5BD6-43F6-9386-512712F98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44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E1B1-9869-4376-9EBB-75C9B73B6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BD86-8DA4-4194-89C1-73A38EA6C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117F-E05E-4588-BD44-DAC0520A20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CD91-3D3A-452F-BD9C-860DE81EE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34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5865-513A-4323-808A-D42F4FB584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8F6-C9F9-4DD3-BCC2-9BDA27C2E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9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CE31-1E49-43EA-A85E-E76D810A3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A15A-E5FB-425E-A884-EE06B38F6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7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B91B-46CE-4046-9D91-ABA4DAD1F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7BAC6-2145-434A-A4C1-FE0B6F588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F002-B508-4E93-A6E2-366A6D641B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53EC9-A710-42F4-80EF-7E9BB81F8B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39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70AD-B06A-4295-B5A3-35F65E0961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1B56D-94DF-4555-BC08-EEAB3FA3E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27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C703-E36C-4BF5-ADBA-BED86AF85F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2F1E7-D522-4C97-B5EF-66B3B39F8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71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8266-78FD-49F3-8616-10F4DE74CB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37AB3-3961-40DE-A795-77722E4F58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2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27E4-CDEF-4E45-88D3-2B05FA36E2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519E9-2729-42FD-841A-6B1294A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34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098C-2902-4650-A632-95042F6A0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1596-5BD6-43F6-9386-512712F98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E1B1-9869-4376-9EBB-75C9B73B6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BD86-8DA4-4194-89C1-73A38EA6C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78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117F-E05E-4588-BD44-DAC0520A20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CD91-3D3A-452F-BD9C-860DE81EE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9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5865-513A-4323-808A-D42F4FB584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8F6-C9F9-4DD3-BCC2-9BDA27C2E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29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CE31-1E49-43EA-A85E-E76D810A3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A15A-E5FB-425E-A884-EE06B38F6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0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B91B-46CE-4046-9D91-ABA4DAD1F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7BAC6-2145-434A-A4C1-FE0B6F588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64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F002-B508-4E93-A6E2-366A6D641B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53EC9-A710-42F4-80EF-7E9BB81F8B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34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70AD-B06A-4295-B5A3-35F65E0961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1B56D-94DF-4555-BC08-EEAB3FA3E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6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C703-E36C-4BF5-ADBA-BED86AF85F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2F1E7-D522-4C97-B5EF-66B3B39F8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5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8266-78FD-49F3-8616-10F4DE74CB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37AB3-3961-40DE-A795-77722E4F58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7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27E4-CDEF-4E45-88D3-2B05FA36E2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519E9-2729-42FD-841A-6B1294A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098C-2902-4650-A632-95042F6A0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1596-5BD6-43F6-9386-512712F98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1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E1B1-9869-4376-9EBB-75C9B73B6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BD86-8DA4-4194-89C1-73A38EA6C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08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117F-E05E-4588-BD44-DAC0520A20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CD91-3D3A-452F-BD9C-860DE81EE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6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5865-513A-4323-808A-D42F4FB584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8F6-C9F9-4DD3-BCC2-9BDA27C2E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6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CE31-1E49-43EA-A85E-E76D810A3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A15A-E5FB-425E-A884-EE06B38F6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15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B91B-46CE-4046-9D91-ABA4DAD1F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7BAC6-2145-434A-A4C1-FE0B6F588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53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F002-B508-4E93-A6E2-366A6D641B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53EC9-A710-42F4-80EF-7E9BB81F8B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4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70AD-B06A-4295-B5A3-35F65E0961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1B56D-94DF-4555-BC08-EEAB3FA3E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72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C703-E36C-4BF5-ADBA-BED86AF85F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2F1E7-D522-4C97-B5EF-66B3B39F8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51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8266-78FD-49F3-8616-10F4DE74CB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37AB3-3961-40DE-A795-77722E4F58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27E4-CDEF-4E45-88D3-2B05FA36E2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519E9-2729-42FD-841A-6B1294A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46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098C-2902-4650-A632-95042F6A0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1596-5BD6-43F6-9386-512712F98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75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E1B1-9869-4376-9EBB-75C9B73B6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BD86-8DA4-4194-89C1-73A38EA6C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3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117F-E05E-4588-BD44-DAC0520A20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CD91-3D3A-452F-BD9C-860DE81EE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98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5865-513A-4323-808A-D42F4FB584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8F6-C9F9-4DD3-BCC2-9BDA27C2E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69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CE31-1E49-43EA-A85E-E76D810A3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A15A-E5FB-425E-A884-EE06B38F6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39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B91B-46CE-4046-9D91-ABA4DAD1F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7BAC6-2145-434A-A4C1-FE0B6F588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0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FCCBBB-BFB4-41D2-82DF-E881DF1891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214DE-7431-4E3D-8332-EC2F482DC6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86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FCCBBB-BFB4-41D2-82DF-E881DF1891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214DE-7431-4E3D-8332-EC2F482DC6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3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FCCBBB-BFB4-41D2-82DF-E881DF1891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214DE-7431-4E3D-8332-EC2F482DC6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197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FCCBBB-BFB4-41D2-82DF-E881DF1891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214DE-7431-4E3D-8332-EC2F482DC6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604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21" Type="http://schemas.openxmlformats.org/officeDocument/2006/relationships/image" Target="../media/image31.gif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slide" Target="slide16.xml"/><Relationship Id="rId5" Type="http://schemas.openxmlformats.org/officeDocument/2006/relationships/image" Target="../media/image16.png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19" Type="http://schemas.openxmlformats.org/officeDocument/2006/relationships/image" Target="../media/image29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gif"/><Relationship Id="rId5" Type="http://schemas.openxmlformats.org/officeDocument/2006/relationships/image" Target="../media/image27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gif"/><Relationship Id="rId5" Type="http://schemas.openxmlformats.org/officeDocument/2006/relationships/image" Target="../media/image27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8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/>
          <p:cNvSpPr txBox="1"/>
          <p:nvPr/>
        </p:nvSpPr>
        <p:spPr>
          <a:xfrm>
            <a:off x="810883" y="1757788"/>
            <a:ext cx="12010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</a:t>
            </a:r>
          </a:p>
          <a:p>
            <a:pPr algn="ctr"/>
            <a:r>
              <a:rPr kumimoji="1" lang="en-US" altLang="zh-CN" sz="72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7200" b="1" i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88" y="8630"/>
            <a:ext cx="2631304" cy="317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7885" y="512325"/>
            <a:ext cx="20320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830" y="1421090"/>
            <a:ext cx="50723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3394" y="1459598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4270865" y="937788"/>
            <a:ext cx="286743" cy="238491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 rot="5400000">
            <a:off x="10028410" y="937788"/>
            <a:ext cx="286743" cy="238491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90905" y="231521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/>
              <a:t>= 321475 + 847014</a:t>
            </a:r>
          </a:p>
          <a:p>
            <a:r>
              <a:rPr lang="vi-VN" altLang="en-US" sz="4000"/>
              <a:t>= 1 168 489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93815" y="231521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843275 - </a:t>
            </a:r>
            <a:r>
              <a:rPr lang="en-US" altLang="en-US" sz="4000" dirty="0" smtClean="0"/>
              <a:t>617840</a:t>
            </a:r>
            <a:endParaRPr lang="vi-VN" altLang="en-US" sz="4000" dirty="0"/>
          </a:p>
          <a:p>
            <a:r>
              <a:rPr lang="vi-VN" altLang="en-US" sz="4000" dirty="0"/>
              <a:t>= </a:t>
            </a:r>
            <a:r>
              <a:rPr lang="en-US" altLang="en-US" sz="4000" dirty="0" smtClean="0"/>
              <a:t>225435</a:t>
            </a:r>
            <a:endParaRPr lang="vi-VN" altLang="en-US" sz="40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79379" y="4022998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009900"/>
                </a:solidFill>
                <a:effectLst/>
                <a:latin typeface="Arial" charset="0"/>
                <a:cs typeface="Arial" charset="0"/>
              </a:rPr>
              <a:t>609 x 9  –  4 845</a:t>
            </a:r>
          </a:p>
        </p:txBody>
      </p:sp>
      <p:sp>
        <p:nvSpPr>
          <p:cNvPr id="13" name="Text Box 53"/>
          <p:cNvSpPr txBox="1">
            <a:spLocks noChangeArrowheads="1"/>
          </p:cNvSpPr>
          <p:nvPr/>
        </p:nvSpPr>
        <p:spPr bwMode="auto">
          <a:xfrm>
            <a:off x="6717456" y="4632598"/>
            <a:ext cx="3590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 5 481  –  4 845</a:t>
            </a:r>
          </a:p>
        </p:txBody>
      </p:sp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6650779" y="5242198"/>
            <a:ext cx="365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=           636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91894" y="4065399"/>
            <a:ext cx="41148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9900"/>
                </a:solidFill>
                <a:effectLst/>
                <a:latin typeface="Arial" charset="0"/>
                <a:cs typeface="Arial" charset="0"/>
              </a:rPr>
              <a:t>b. 1 306 x 8 + 24 573</a:t>
            </a: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1491894" y="4674999"/>
            <a:ext cx="403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=      10 448  + 24 573</a:t>
            </a: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1491894" y="5284599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4025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09638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65250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0863" indent="63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=            35 021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ldLvl="0" animBg="1"/>
      <p:bldP spid="18" grpId="1" animBg="1"/>
      <p:bldP spid="5" grpId="0" bldLvl="0" animBg="1"/>
      <p:bldP spid="5" grpId="1" animBg="1"/>
      <p:bldP spid="6" grpId="0"/>
      <p:bldP spid="7" grpId="0"/>
      <p:bldP spid="10" grpId="0"/>
      <p:bldP spid="13" grpId="0"/>
      <p:bldP spid="14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63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altLang="en-US"/>
              <a:t>4. Một huyện miền núi có 8 xã vùng thấp và 9 xã vùng cao. Mỗi xã vùng thấp được cấp 850 quyển truyện, mỗi xã vùng cao được cấp 980 quyển truyện. Hỏi huyện đó được cấp bao nhiêu quyển truyện?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2800" y="2966720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680" y="3810000"/>
            <a:ext cx="867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Vùng thấp: 8 xã – mỗi xã cấp 850 quyển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4160" y="4517886"/>
            <a:ext cx="851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Vùng cao : 9 xã – mỗi xã cấp 980 quyển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845040" y="3732252"/>
            <a:ext cx="335280" cy="1618972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28818" y="4251940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5"/>
          <p:cNvSpPr txBox="1"/>
          <p:nvPr/>
        </p:nvSpPr>
        <p:spPr>
          <a:xfrm>
            <a:off x="2326640" y="135636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Số sách 8 xã vùng thấp được cấp:</a:t>
            </a:r>
          </a:p>
        </p:txBody>
      </p:sp>
      <p:sp>
        <p:nvSpPr>
          <p:cNvPr id="10" name="Text Box 17"/>
          <p:cNvSpPr txBox="1"/>
          <p:nvPr/>
        </p:nvSpPr>
        <p:spPr>
          <a:xfrm>
            <a:off x="3065145" y="183832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850 x 8 = 6800 (quyển)</a:t>
            </a:r>
          </a:p>
        </p:txBody>
      </p:sp>
      <p:sp>
        <p:nvSpPr>
          <p:cNvPr id="11" name="Text Box 18"/>
          <p:cNvSpPr txBox="1"/>
          <p:nvPr/>
        </p:nvSpPr>
        <p:spPr>
          <a:xfrm>
            <a:off x="2328545" y="234188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Số sách 9 xã vùng cao được cấp:</a:t>
            </a:r>
          </a:p>
        </p:txBody>
      </p:sp>
      <p:sp>
        <p:nvSpPr>
          <p:cNvPr id="12" name="Text Box 19"/>
          <p:cNvSpPr txBox="1"/>
          <p:nvPr/>
        </p:nvSpPr>
        <p:spPr>
          <a:xfrm>
            <a:off x="3039745" y="282384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980 x 9 = 8820 (quyển)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3039745" y="380936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6800 + 8820 = 15 620 (quyển)</a:t>
            </a:r>
          </a:p>
        </p:txBody>
      </p:sp>
      <p:sp>
        <p:nvSpPr>
          <p:cNvPr id="16" name="Text Box 21"/>
          <p:cNvSpPr txBox="1"/>
          <p:nvPr/>
        </p:nvSpPr>
        <p:spPr>
          <a:xfrm>
            <a:off x="2326640" y="327660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0070C0"/>
                </a:solidFill>
              </a:rPr>
              <a:t>Số sách huyện đó được cấp: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4953733" y="662622"/>
            <a:ext cx="3261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18" name="Text Box 16"/>
          <p:cNvSpPr txBox="1"/>
          <p:nvPr/>
        </p:nvSpPr>
        <p:spPr>
          <a:xfrm>
            <a:off x="4281414" y="4452302"/>
            <a:ext cx="49440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</a:rPr>
              <a:t>Đáp số: 15 620 quyển</a:t>
            </a:r>
          </a:p>
        </p:txBody>
      </p:sp>
    </p:spTree>
    <p:extLst>
      <p:ext uri="{BB962C8B-B14F-4D97-AF65-F5344CB8AC3E}">
        <p14:creationId xmlns:p14="http://schemas.microsoft.com/office/powerpoint/2010/main" val="41588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41" y="927100"/>
            <a:ext cx="5322094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5" y="1098568"/>
            <a:ext cx="241458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9" y="1098550"/>
            <a:ext cx="24098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03" y="3417906"/>
            <a:ext cx="23955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3" y="3438543"/>
            <a:ext cx="2382441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1a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48" y="1093788"/>
            <a:ext cx="24098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2a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42" y="1095375"/>
            <a:ext cx="240387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3a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9" y="3422650"/>
            <a:ext cx="2382441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31" y="3430606"/>
            <a:ext cx="238006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8">
            <a:off x="10208419" y="2857518"/>
            <a:ext cx="182166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9490">
            <a:off x="2900364" y="2493981"/>
            <a:ext cx="72271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9" y="4935538"/>
            <a:ext cx="37981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144468"/>
            <a:ext cx="65127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109232" y="6219825"/>
            <a:ext cx="112990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0" descr="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WordArt 21"/>
          <p:cNvSpPr>
            <a:spLocks noChangeArrowheads="1" noChangeShapeType="1" noTextEdit="1"/>
          </p:cNvSpPr>
          <p:nvPr/>
        </p:nvSpPr>
        <p:spPr bwMode="auto">
          <a:xfrm>
            <a:off x="2068126" y="1674831"/>
            <a:ext cx="7611665" cy="24225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RUNG CHUÔNG VÀNG</a:t>
            </a:r>
          </a:p>
        </p:txBody>
      </p:sp>
      <p:pic>
        <p:nvPicPr>
          <p:cNvPr id="11" name="Picture 17" descr="HAPPYF~3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"/>
            <a:ext cx="1569244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10" descr="Bellco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1928">
            <a:off x="4605339" y="2565401"/>
            <a:ext cx="290512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9089231" y="2968627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AutoShape 16"/>
          <p:cNvSpPr>
            <a:spLocks noChangeArrowheads="1"/>
          </p:cNvSpPr>
          <p:nvPr/>
        </p:nvSpPr>
        <p:spPr bwMode="auto">
          <a:xfrm>
            <a:off x="3142060" y="3457577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 b="1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3343" name="Picture 31" descr="1732be9f1e8d7bce0afbd871b0f9f833 (1)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84" y="4000500"/>
            <a:ext cx="30146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5676" y="1566867"/>
            <a:ext cx="4861322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000" b="1" dirty="0">
                <a:solidFill>
                  <a:srgbClr val="FF0000"/>
                </a:solidFill>
                <a:latin typeface="Times New Roman"/>
              </a:rPr>
              <a:t>Câu 1: Tìm đáp án đúng nhất:</a:t>
            </a:r>
          </a:p>
          <a:p>
            <a:pPr>
              <a:defRPr/>
            </a:pPr>
            <a:r>
              <a:rPr lang="vi-VN" sz="3000" b="1" dirty="0">
                <a:solidFill>
                  <a:srgbClr val="FF0000"/>
                </a:solidFill>
                <a:latin typeface="Times New Roman"/>
              </a:rPr>
              <a:t>	343 142 × 2 = ?</a:t>
            </a:r>
            <a:endParaRPr lang="en-US" sz="30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143" y="2890846"/>
            <a:ext cx="1849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A. 686 184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0175" y="2878146"/>
            <a:ext cx="195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B. 686 284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6350" y="2878146"/>
            <a:ext cx="2151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 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C. 866 284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10184" y="2878154"/>
            <a:ext cx="317897" cy="523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109231" y="6219825"/>
            <a:ext cx="112990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source_1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71" y="3651266"/>
            <a:ext cx="225028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732615" y="842963"/>
            <a:ext cx="5336376" cy="1325562"/>
          </a:xfrm>
        </p:spPr>
        <p:txBody>
          <a:bodyPr/>
          <a:lstStyle/>
          <a:p>
            <a:r>
              <a:rPr lang="vi-VN" sz="4000" b="1">
                <a:solidFill>
                  <a:srgbClr val="FF0000"/>
                </a:solidFill>
              </a:rPr>
              <a:t>Câu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vi-VN" sz="4000" b="1">
                <a:solidFill>
                  <a:srgbClr val="FF0000"/>
                </a:solidFill>
              </a:rPr>
              <a:t>: 201634 × 4 = ?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133606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A. 806 526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1" y="2135193"/>
            <a:ext cx="2207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B. 806 434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2203456"/>
            <a:ext cx="220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C. 806 536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8316" y="2300288"/>
            <a:ext cx="294084" cy="463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8235560" y="6299200"/>
            <a:ext cx="112990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unna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16" y="324008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732615" y="842963"/>
            <a:ext cx="5336376" cy="1325562"/>
          </a:xfrm>
        </p:spPr>
        <p:txBody>
          <a:bodyPr/>
          <a:lstStyle/>
          <a:p>
            <a:r>
              <a:rPr lang="vi-VN" sz="4000" b="1" dirty="0">
                <a:solidFill>
                  <a:srgbClr val="FF0000"/>
                </a:solidFill>
              </a:rPr>
              <a:t>Câu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vi-VN" sz="4000" b="1" dirty="0">
                <a:solidFill>
                  <a:srgbClr val="FF0000"/>
                </a:solidFill>
              </a:rPr>
              <a:t>: 201634 ×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vi-VN" sz="4000" b="1" dirty="0">
                <a:solidFill>
                  <a:srgbClr val="FF0000"/>
                </a:solidFill>
              </a:rPr>
              <a:t> = 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133606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1008170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1" y="2135193"/>
            <a:ext cx="2207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108170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2203456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/>
              </a:rPr>
              <a:t>10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06 536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56310" y="2290371"/>
            <a:ext cx="294084" cy="368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8235560" y="6299200"/>
            <a:ext cx="112990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unna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16" y="324008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2602" y="2133606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2800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728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lớ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309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5664" y="2016128"/>
            <a:ext cx="6073379" cy="946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: Khi nhân với số có một chữ số ta làm như thế nào 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109225" y="6219825"/>
            <a:ext cx="112990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6100db19a73bc7aabad7300bb37e370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3" y="3967167"/>
            <a:ext cx="2975372" cy="28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3743234" y="3016004"/>
            <a:ext cx="47395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Bước 1: Đặt tính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</a:rPr>
              <a:t>Bước 2: Tính từ phải sang trái</a:t>
            </a:r>
            <a:endParaRPr lang="en-US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1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91" y="2073910"/>
            <a:ext cx="1023329" cy="545401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3676015"/>
          </a:xfrm>
          <a:prstGeom prst="rect">
            <a:avLst/>
          </a:prstGeom>
        </p:spPr>
      </p:pic>
      <p:pic>
        <p:nvPicPr>
          <p:cNvPr id="7" name="图片 6" descr="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670300"/>
            <a:ext cx="5073650" cy="3195320"/>
          </a:xfrm>
          <a:prstGeom prst="rect">
            <a:avLst/>
          </a:prstGeom>
        </p:spPr>
      </p:pic>
      <p:sp>
        <p:nvSpPr>
          <p:cNvPr id="21" name="文本框 2055"/>
          <p:cNvSpPr txBox="1"/>
          <p:nvPr/>
        </p:nvSpPr>
        <p:spPr>
          <a:xfrm>
            <a:off x="943897" y="2073910"/>
            <a:ext cx="10491019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húc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18529" y="652568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u="sng" dirty="0" err="1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i="1" u="sng" dirty="0">
                <a:solidFill>
                  <a:srgbClr val="00B05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i="1" u="sng" dirty="0">
              <a:solidFill>
                <a:srgbClr val="00B05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2543055" y="1360454"/>
            <a:ext cx="6664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i="1">
                <a:solidFill>
                  <a:srgbClr val="FF00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4400" b="1" i="1" dirty="0">
              <a:solidFill>
                <a:srgbClr val="FF00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2169161" y="109982"/>
            <a:ext cx="7700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err="1" smtClean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kumimoji="1" lang="en-US" altLang="zh-CN" sz="3600" b="1" i="1" dirty="0" smtClean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smtClean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</a:t>
            </a:r>
            <a:r>
              <a:rPr kumimoji="1" lang="en-US" altLang="zh-CN" sz="3600" b="1" i="1" dirty="0" err="1" smtClean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1" lang="en-US" altLang="zh-CN" sz="3600" b="1" i="1" dirty="0" smtClean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 </a:t>
            </a:r>
            <a:r>
              <a:rPr kumimoji="1" lang="en-US" altLang="zh-CN" sz="3600" b="1" i="1" dirty="0" err="1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1" lang="en-US" altLang="zh-CN" sz="3600" b="1" i="1" dirty="0">
                <a:solidFill>
                  <a:srgbClr val="006600"/>
                </a:solidFill>
                <a:latin typeface="HP001 5 hàng" panose="020B06030503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2021</a:t>
            </a:r>
            <a:endParaRPr kumimoji="1" lang="zh-CN" altLang="en-US" sz="3600" b="1" i="1" dirty="0">
              <a:solidFill>
                <a:srgbClr val="006600"/>
              </a:solidFill>
              <a:latin typeface="HP001 5 hàng" panose="020B06030503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301925" y="167229"/>
            <a:ext cx="1466490" cy="116456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716" y="2591115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668" y="2652670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</p:spTree>
    <p:extLst>
      <p:ext uri="{BB962C8B-B14F-4D97-AF65-F5344CB8AC3E}">
        <p14:creationId xmlns:p14="http://schemas.microsoft.com/office/powerpoint/2010/main" val="8134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24186" y="521685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8293" y="1527782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4" y="2890313"/>
            <a:ext cx="871037" cy="1005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4" y="2856042"/>
            <a:ext cx="981235" cy="101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7" y="2893659"/>
            <a:ext cx="954642" cy="9875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30497" y="537925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76762" y="3895356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71269" y="532969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8912" y="414870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58337" y="491814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9347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09232" y="5706295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242919" y="3842537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7643608" y="386217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94306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65556" y="491308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96338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33648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48911" y="491109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35680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0095689" y="3433545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49074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34541" y="46289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2966677" y="123825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6668" y="194090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36948" y="3190082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282646" y="236830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/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3102854" y="11022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/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/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482648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文本框 3"/>
          <p:cNvSpPr txBox="1"/>
          <p:nvPr/>
        </p:nvSpPr>
        <p:spPr>
          <a:xfrm>
            <a:off x="3045701" y="123825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9271" y="1597117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736" y="2665887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7649" y="2228067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406057" y="261845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7123" y="431916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8653" y="265619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58154" y="2835840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/>
          <p:cNvSpPr/>
          <p:nvPr/>
        </p:nvSpPr>
        <p:spPr>
          <a:xfrm>
            <a:off x="4406057" y="320687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4014" y="266971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5534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2323" y="433986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9812" y="26620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6143" y="265619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6124" y="26731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7277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2895" y="26679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38915" y="3465243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/>
          <p:cNvSpPr/>
          <p:nvPr/>
        </p:nvSpPr>
        <p:spPr>
          <a:xfrm>
            <a:off x="4416007" y="383658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471229" y="4058932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4414418" y="4410541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16439" y="435126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2036" y="4342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1376" y="4628605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410033" y="495139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84576" y="5719128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/>
          <p:cNvSpPr/>
          <p:nvPr/>
        </p:nvSpPr>
        <p:spPr>
          <a:xfrm>
            <a:off x="4352517" y="6063857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06113" y="6171017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345" y="5093041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3320" y="106861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6245" y="185740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1322" y="185740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206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49004" y="166994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20476" y="166994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2"/>
          <p:cNvPicPr>
            <a:picLocks noChangeAspect="1"/>
          </p:cNvPicPr>
          <p:nvPr/>
        </p:nvPicPr>
        <p:blipFill rotWithShape="1">
          <a:blip r:embed="rId2"/>
          <a:srcRect t="38138" b="13196"/>
          <a:stretch/>
        </p:blipFill>
        <p:spPr>
          <a:xfrm>
            <a:off x="-188757" y="3519738"/>
            <a:ext cx="12380758" cy="3338262"/>
          </a:xfrm>
          <a:prstGeom prst="rect">
            <a:avLst/>
          </a:prstGeom>
        </p:spPr>
      </p:pic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454" b="13333"/>
          <a:stretch/>
        </p:blipFill>
        <p:spPr>
          <a:xfrm>
            <a:off x="-150330" y="0"/>
            <a:ext cx="12342331" cy="3525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5905" y="-19199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040255" y="1168793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341231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2</a:t>
            </a:r>
          </a:p>
          <a:p>
            <a:endParaRPr lang="vi-VN" altLang="en-US" sz="360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13255" y="2638183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2262505" y="2656598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664254" y="4353030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214325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97672" y="5907798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1879437" y="591700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857300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7885112" y="1120500"/>
            <a:ext cx="28479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102426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5</a:t>
            </a:r>
            <a:endParaRPr lang="vi-VN" altLang="en-US" sz="6000"/>
          </a:p>
          <a:p>
            <a:endParaRPr lang="vi-VN" altLang="en-US" sz="600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752032" y="2574477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 Box 6"/>
          <p:cNvSpPr txBox="1"/>
          <p:nvPr/>
        </p:nvSpPr>
        <p:spPr>
          <a:xfrm>
            <a:off x="8107362" y="260830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512130</a:t>
            </a:r>
          </a:p>
        </p:txBody>
      </p:sp>
      <p:sp>
        <p:nvSpPr>
          <p:cNvPr id="18" name="Text Box 7"/>
          <p:cNvSpPr txBox="1"/>
          <p:nvPr/>
        </p:nvSpPr>
        <p:spPr>
          <a:xfrm>
            <a:off x="8535507" y="4259547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410536</a:t>
            </a:r>
            <a:endParaRPr lang="vi-VN" altLang="en-US" sz="6000"/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8346912" y="5747352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 Box 12"/>
          <p:cNvSpPr txBox="1"/>
          <p:nvPr/>
        </p:nvSpPr>
        <p:spPr>
          <a:xfrm>
            <a:off x="8346912" y="5747352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70C0"/>
                </a:solidFill>
              </a:rPr>
              <a:t>  </a:t>
            </a:r>
            <a:r>
              <a:rPr lang="vi-VN" altLang="en-US" sz="3600" b="1">
                <a:solidFill>
                  <a:srgbClr val="0070C0"/>
                </a:solidFill>
              </a:rPr>
              <a:t>1231608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7672" y="60740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28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27037" y="375700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214325 </a:t>
            </a:r>
            <a:r>
              <a:rPr lang="en-US" sz="1400" b="1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b="1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00632" y="371636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410536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006600"/>
                </a:solidFill>
              </a:rPr>
              <a:t> =</a:t>
            </a:r>
            <a:endParaRPr lang="en-US" sz="36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00632" y="536287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102426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>
                <a:solidFill>
                  <a:srgbClr val="006600"/>
                </a:solidFill>
              </a:rPr>
              <a:t> = </a:t>
            </a:r>
            <a:endParaRPr lang="en-US" sz="36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27037" y="3792868"/>
            <a:ext cx="2753360" cy="58928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214325 </a:t>
            </a:r>
            <a:r>
              <a:rPr lang="en-US" sz="3600" b="1">
                <a:solidFill>
                  <a:srgbClr val="0066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13" grpId="0"/>
      <p:bldP spid="13" grpId="1"/>
      <p:bldP spid="15" grpId="0"/>
      <p:bldP spid="17" grpId="0"/>
      <p:bldP spid="17" grpId="1"/>
      <p:bldP spid="18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" y="26035"/>
            <a:ext cx="10515600" cy="1325563"/>
          </a:xfrm>
        </p:spPr>
        <p:txBody>
          <a:bodyPr/>
          <a:lstStyle/>
          <a:p>
            <a:r>
              <a:rPr lang="vi-VN" altLang="en-US">
                <a:solidFill>
                  <a:srgbClr val="002060"/>
                </a:solidFill>
              </a:rPr>
              <a:t>2. Viết giá trị của biểu thức vào ô trống: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1042289"/>
              </p:ext>
            </p:extLst>
          </p:nvPr>
        </p:nvGraphicFramePr>
        <p:xfrm>
          <a:off x="415290" y="1544320"/>
          <a:ext cx="11221720" cy="264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7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59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06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201634 x 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387725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403 268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8894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604 902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47395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806 536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401810" y="317373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1 008 170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40840" y="4582160"/>
            <a:ext cx="3994785" cy="21539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058920" y="3818890"/>
            <a:ext cx="299720" cy="3352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9658" y="3227824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201634 x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09520" y="3322320"/>
            <a:ext cx="548640" cy="5067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3877601">
            <a:off x="2903323" y="2964772"/>
            <a:ext cx="235426" cy="28380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1195" y="186257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vi-VN" altLang="en-US" sz="40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0 L -2.29167E-6 0.0648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1667 0.298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5078 -0.0699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125 0.48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 animBg="1"/>
      <p:bldP spid="9" grpId="0" animBg="1"/>
      <p:bldP spid="9" grpId="1" animBg="1"/>
      <p:bldP spid="9" grpId="2" animBg="1"/>
      <p:bldP spid="12" grpId="0"/>
      <p:bldP spid="12" grpId="1"/>
      <p:bldP spid="13" grpId="0" animBg="1"/>
      <p:bldP spid="14" grpId="0" animBg="1"/>
      <p:bldP spid="14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4cee1-e8bc-4b86-a828-5d74d21176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729</Words>
  <Application>Microsoft Office PowerPoint</Application>
  <PresentationFormat>Widescreen</PresentationFormat>
  <Paragraphs>163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Calibri</vt:lpstr>
      <vt:lpstr>Impact</vt:lpstr>
      <vt:lpstr>Times New Roman</vt:lpstr>
      <vt:lpstr>Microsoft YaHei</vt:lpstr>
      <vt:lpstr>Arial</vt:lpstr>
      <vt:lpstr>HP001 5 hàng</vt:lpstr>
      <vt:lpstr>等线</vt:lpstr>
      <vt:lpstr>黑体</vt:lpstr>
      <vt:lpstr>Calibri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giá trị của biểu thức vào ô trống:</vt:lpstr>
      <vt:lpstr>PowerPoint Presentation</vt:lpstr>
      <vt:lpstr>4. Một huyện miền núi có 8 xã vùng thấp và 9 xã vùng cao. Mỗi xã vùng thấp được cấp 850 quyển truyện, mỗi xã vùng cao được cấp 980 quyển truyện. Hỏi huyện đó được cấp bao nhiêu quyển truyện?</vt:lpstr>
      <vt:lpstr>PowerPoint Presentation</vt:lpstr>
      <vt:lpstr>PowerPoint Presentation</vt:lpstr>
      <vt:lpstr>PowerPoint Presentation</vt:lpstr>
      <vt:lpstr>Câu 2: 201634 × 4 = ?</vt:lpstr>
      <vt:lpstr>Câu 3: 201634 × 5 =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Thuy Ninh</cp:lastModifiedBy>
  <cp:revision>49</cp:revision>
  <dcterms:created xsi:type="dcterms:W3CDTF">2021-11-03T05:44:52Z</dcterms:created>
  <dcterms:modified xsi:type="dcterms:W3CDTF">2021-11-10T04:12:06Z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