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0" r:id="rId2"/>
    <p:sldId id="263" r:id="rId3"/>
    <p:sldId id="301" r:id="rId4"/>
    <p:sldId id="256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300" r:id="rId13"/>
    <p:sldId id="279" r:id="rId14"/>
    <p:sldId id="277" r:id="rId15"/>
    <p:sldId id="278" r:id="rId16"/>
    <p:sldId id="299" r:id="rId17"/>
    <p:sldId id="298" r:id="rId18"/>
    <p:sldId id="282" r:id="rId19"/>
    <p:sldId id="283" r:id="rId20"/>
    <p:sldId id="287" r:id="rId21"/>
    <p:sldId id="288" r:id="rId22"/>
    <p:sldId id="303" r:id="rId23"/>
  </p:sldIdLst>
  <p:sldSz cx="12192000" cy="6858000"/>
  <p:notesSz cx="6858000" cy="9144000"/>
  <p:embeddedFontLst>
    <p:embeddedFont>
      <p:font typeface="Algerian" panose="04020705040A02060702" pitchFamily="8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mbrose" panose="0204060305050602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UTM Duepuntozero" panose="02040603050506020204" pitchFamily="18" charset="0"/>
      <p:regular r:id="rId37"/>
      <p:bold r:id="rId38"/>
    </p:embeddedFont>
    <p:embeddedFont>
      <p:font typeface="UTM Futura Extra" panose="02040603050506020204" pitchFamily="18" charset="0"/>
      <p:bold r:id="rId39"/>
    </p:embeddedFont>
    <p:embeddedFont>
      <p:font typeface="UTM Guanine" panose="02040603050506020204" pitchFamily="18" charset="0"/>
      <p:regular r:id="rId40"/>
    </p:embeddedFont>
    <p:embeddedFont>
      <p:font typeface="UVN Mang Tre" panose="00000400000000000000" pitchFamily="2" charset="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1E68"/>
    <a:srgbClr val="FF3C8B"/>
    <a:srgbClr val="B8003C"/>
    <a:srgbClr val="FFD10F"/>
    <a:srgbClr val="FF8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1" autoAdjust="0"/>
    <p:restoredTop sz="84275" autoAdjust="0"/>
  </p:normalViewPr>
  <p:slideViewPr>
    <p:cSldViewPr snapToGrid="0">
      <p:cViewPr varScale="1">
        <p:scale>
          <a:sx n="69" d="100"/>
          <a:sy n="69" d="100"/>
        </p:scale>
        <p:origin x="13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3C42-4025-4286-B021-4C9BA2258760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2C670-25A4-4FEB-8684-B22DA43A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9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997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54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62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43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37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20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99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16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4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91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C670-25A4-4FEB-8684-B22DA43A33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9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4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5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8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8829FC-7A05-4CE9-A32C-B24A6CC15861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157076-7AA1-4F3D-A095-30214D2A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5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CA7539-6611-437E-BC3C-1A90432C9CC6}"/>
              </a:ext>
            </a:extLst>
          </p:cNvPr>
          <p:cNvSpPr txBox="1"/>
          <p:nvPr userDrawn="1"/>
        </p:nvSpPr>
        <p:spPr>
          <a:xfrm>
            <a:off x="11410568" y="64886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891F8-86C4-4359-92E3-7C20A0D5C1DA}"/>
              </a:ext>
            </a:extLst>
          </p:cNvPr>
          <p:cNvSpPr txBox="1"/>
          <p:nvPr userDrawn="1"/>
        </p:nvSpPr>
        <p:spPr>
          <a:xfrm>
            <a:off x="0" y="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FB89F6-3257-4293-9A9B-F8D17960D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8934832"/>
            <a:ext cx="1088898" cy="9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05AAA-5648-415A-A718-D215EE13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1346900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4EE03-F70A-46D5-9432-A4EB0014083F}"/>
              </a:ext>
            </a:extLst>
          </p:cNvPr>
          <p:cNvSpPr txBox="1"/>
          <p:nvPr/>
        </p:nvSpPr>
        <p:spPr>
          <a:xfrm>
            <a:off x="2669628" y="1938128"/>
            <a:ext cx="78459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KHỞI NGHĨA</a:t>
            </a:r>
          </a:p>
          <a:p>
            <a:pPr algn="ctr"/>
            <a:r>
              <a:rPr lang="en-US" sz="72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HAI BÀ TRƯNG</a:t>
            </a:r>
          </a:p>
          <a:p>
            <a:pPr algn="ctr"/>
            <a:r>
              <a:rPr lang="en-US" sz="55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Duepuntozero" panose="02040603050506020204" pitchFamily="18" charset="0"/>
              </a:rPr>
              <a:t>(</a:t>
            </a:r>
            <a:r>
              <a:rPr lang="en-US" sz="5500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Duepuntozero" panose="02040603050506020204" pitchFamily="18" charset="0"/>
              </a:rPr>
              <a:t>Năm</a:t>
            </a:r>
            <a:r>
              <a:rPr lang="en-US" sz="55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Duepuntozero" panose="02040603050506020204" pitchFamily="18" charset="0"/>
              </a:rPr>
              <a:t> 40)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84E9F-31F8-45A7-B155-D495777C0C00}"/>
              </a:ext>
            </a:extLst>
          </p:cNvPr>
          <p:cNvSpPr/>
          <p:nvPr/>
        </p:nvSpPr>
        <p:spPr>
          <a:xfrm>
            <a:off x="5477828" y="691202"/>
            <a:ext cx="2198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LỊCH SỬ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29A3-8892-46AC-9F78-C9074DEBB959}"/>
              </a:ext>
            </a:extLst>
          </p:cNvPr>
          <p:cNvSpPr txBox="1"/>
          <p:nvPr/>
        </p:nvSpPr>
        <p:spPr>
          <a:xfrm>
            <a:off x="11391781" y="-152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01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152">
            <a:off x="6094221" y="2308288"/>
            <a:ext cx="6085415" cy="5446446"/>
          </a:xfrm>
          <a:prstGeom prst="rect">
            <a:avLst/>
          </a:prstGeom>
        </p:spPr>
      </p:pic>
      <p:pic>
        <p:nvPicPr>
          <p:cNvPr id="9" name="Picture 4" descr="DSC09788">
            <a:extLst>
              <a:ext uri="{FF2B5EF4-FFF2-40B4-BE49-F238E27FC236}">
                <a16:creationId xmlns:a16="http://schemas.microsoft.com/office/drawing/2014/main" id="{118B7B5C-39F9-4B39-B196-818F0CFF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" y="1418897"/>
            <a:ext cx="5531755" cy="5270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9F2E4D9-C6A7-4769-B5A5-7581BE01B448}"/>
              </a:ext>
            </a:extLst>
          </p:cNvPr>
          <p:cNvSpPr/>
          <p:nvPr/>
        </p:nvSpPr>
        <p:spPr>
          <a:xfrm>
            <a:off x="5606333" y="301311"/>
            <a:ext cx="6533451" cy="1954926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Một xin rửa sạch nước nhà,</a:t>
            </a:r>
          </a:p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Hai xin đem lại nghiệp xưa họ Hùng.</a:t>
            </a:r>
          </a:p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Ba kẻo oan ức lòng chồng,</a:t>
            </a:r>
          </a:p>
          <a:p>
            <a:pPr algn="ctr"/>
            <a:r>
              <a:rPr lang="vi-VN" alt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Bốn xin vẻn vẹn sở công lênh này.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FD0D1-C782-4696-B8BD-E796FD18C737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864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36EFF-9ADF-4DB6-BEFF-81DE6D6EE3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800">
            <a:off x="8855604" y="4587319"/>
            <a:ext cx="2711978" cy="2427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8E1A1-2355-4110-8343-D9F7B224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403">
            <a:off x="7810486" y="883147"/>
            <a:ext cx="1848505" cy="1654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6FB8D-1AC7-4E13-A944-23FF22534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860">
            <a:off x="1585738" y="4205512"/>
            <a:ext cx="1301464" cy="116481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45B8375-9531-474F-8DAA-7300781231AE}"/>
              </a:ext>
            </a:extLst>
          </p:cNvPr>
          <p:cNvSpPr/>
          <p:nvPr/>
        </p:nvSpPr>
        <p:spPr>
          <a:xfrm>
            <a:off x="378372" y="1526096"/>
            <a:ext cx="11435256" cy="3284304"/>
          </a:xfrm>
          <a:prstGeom prst="roundRect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800" b="1" i="1" u="sng" dirty="0">
                <a:solidFill>
                  <a:schemeClr val="tx1"/>
                </a:solidFill>
                <a:cs typeface="Arial" panose="020B0604020202020204" pitchFamily="34" charset="0"/>
              </a:rPr>
              <a:t>Nguyên nhân:</a:t>
            </a:r>
            <a:r>
              <a:rPr lang="vi-VN" altLang="en-US" sz="4800" b="1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Oán giận trước ách đô hộ của nhà Hán, Hai Bà Trưng đã phất cờ khởi nghĩa, được nhân dân khắp nơi hưởng ứng.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14F59-E977-46C0-BAAE-E5327CF01F8F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39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8F53A9-66DF-44C9-91B2-73822263794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BE850F-EED5-4820-9935-2A2C04617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A388DC-9CFB-40DA-9C05-707841AC05EE}"/>
                </a:ext>
              </a:extLst>
            </p:cNvPr>
            <p:cNvSpPr txBox="1"/>
            <p:nvPr/>
          </p:nvSpPr>
          <p:spPr>
            <a:xfrm>
              <a:off x="0" y="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UVN Mang Tre" panose="00000400000000000000" pitchFamily="2" charset="0"/>
                </a:rPr>
                <a:t>KTUTS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35C66A-F763-41BA-8B0B-F0429BF2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9"/>
          <a:stretch/>
        </p:blipFill>
        <p:spPr>
          <a:xfrm>
            <a:off x="-3525365" y="-836716"/>
            <a:ext cx="11754965" cy="696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B21F-BA9F-4189-95ED-A53A3074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6" y="-1661003"/>
            <a:ext cx="9525005" cy="9525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3E6E8-9C5E-40F8-995D-E21233FAE399}"/>
              </a:ext>
            </a:extLst>
          </p:cNvPr>
          <p:cNvSpPr/>
          <p:nvPr/>
        </p:nvSpPr>
        <p:spPr>
          <a:xfrm>
            <a:off x="5731336" y="1549320"/>
            <a:ext cx="5578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DIỄN BIẾN CỦA CUỘC KHỞI NGHĨA HAI BÀ TRƯNG </a:t>
            </a:r>
            <a:endParaRPr lang="en-US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(NĂM 40)</a:t>
            </a:r>
          </a:p>
        </p:txBody>
      </p:sp>
    </p:spTree>
    <p:extLst>
      <p:ext uri="{BB962C8B-B14F-4D97-AF65-F5344CB8AC3E}">
        <p14:creationId xmlns:p14="http://schemas.microsoft.com/office/powerpoint/2010/main" val="2797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7" y="1427831"/>
            <a:ext cx="11367898" cy="49939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257503" y="588580"/>
            <a:ext cx="1178209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thầm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20 SGK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  <a:cs typeface="Arial" panose="020B0604020202020204" pitchFamily="34" charset="0"/>
              </a:rPr>
              <a:t>Sử</a:t>
            </a:r>
            <a:endParaRPr lang="en-US" sz="32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Ambrose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 descr="A2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10" y="364357"/>
            <a:ext cx="10225253" cy="6243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4371210" y="3547239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lgerian" panose="04020705040A02060702" pitchFamily="82" charset="0"/>
            </a:endParaRPr>
          </a:p>
        </p:txBody>
      </p:sp>
      <p:sp>
        <p:nvSpPr>
          <p:cNvPr id="14347" name="Freeform 11"/>
          <p:cNvSpPr>
            <a:spLocks/>
          </p:cNvSpPr>
          <p:nvPr/>
        </p:nvSpPr>
        <p:spPr bwMode="auto">
          <a:xfrm>
            <a:off x="4591817" y="3237185"/>
            <a:ext cx="685800" cy="299543"/>
          </a:xfrm>
          <a:custGeom>
            <a:avLst/>
            <a:gdLst>
              <a:gd name="T0" fmla="*/ 0 w 432"/>
              <a:gd name="T1" fmla="*/ 1366221176 h 272"/>
              <a:gd name="T2" fmla="*/ 483870000 w 432"/>
              <a:gd name="T3" fmla="*/ 160732694 h 272"/>
              <a:gd name="T4" fmla="*/ 1088707500 w 432"/>
              <a:gd name="T5" fmla="*/ 401829494 h 2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272">
                <a:moveTo>
                  <a:pt x="0" y="272"/>
                </a:moveTo>
                <a:cubicBezTo>
                  <a:pt x="60" y="168"/>
                  <a:pt x="120" y="64"/>
                  <a:pt x="192" y="32"/>
                </a:cubicBezTo>
                <a:cubicBezTo>
                  <a:pt x="264" y="0"/>
                  <a:pt x="392" y="72"/>
                  <a:pt x="432" y="8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694636" y="3065075"/>
            <a:ext cx="1066800" cy="406400"/>
          </a:xfrm>
          <a:custGeom>
            <a:avLst/>
            <a:gdLst>
              <a:gd name="T0" fmla="*/ 0 w 672"/>
              <a:gd name="T1" fmla="*/ 403225000 h 256"/>
              <a:gd name="T2" fmla="*/ 846772500 w 672"/>
              <a:gd name="T3" fmla="*/ 40322500 h 256"/>
              <a:gd name="T4" fmla="*/ 1693545000 w 672"/>
              <a:gd name="T5" fmla="*/ 645160000 h 2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256">
                <a:moveTo>
                  <a:pt x="0" y="160"/>
                </a:moveTo>
                <a:cubicBezTo>
                  <a:pt x="112" y="80"/>
                  <a:pt x="224" y="0"/>
                  <a:pt x="336" y="16"/>
                </a:cubicBezTo>
                <a:cubicBezTo>
                  <a:pt x="448" y="32"/>
                  <a:pt x="616" y="216"/>
                  <a:pt x="672" y="256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7496559" y="3879630"/>
            <a:ext cx="1066800" cy="685800"/>
          </a:xfrm>
          <a:custGeom>
            <a:avLst/>
            <a:gdLst>
              <a:gd name="T0" fmla="*/ 0 w 672"/>
              <a:gd name="T1" fmla="*/ 0 h 432"/>
              <a:gd name="T2" fmla="*/ 1693545000 w 672"/>
              <a:gd name="T3" fmla="*/ 1088707500 h 4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72" h="432">
                <a:moveTo>
                  <a:pt x="0" y="0"/>
                </a:moveTo>
                <a:cubicBezTo>
                  <a:pt x="280" y="180"/>
                  <a:pt x="560" y="360"/>
                  <a:pt x="672" y="43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2542410" y="2977929"/>
            <a:ext cx="1828800" cy="508000"/>
          </a:xfrm>
          <a:custGeom>
            <a:avLst/>
            <a:gdLst>
              <a:gd name="T0" fmla="*/ 0 w 1152"/>
              <a:gd name="T1" fmla="*/ 322580000 h 320"/>
              <a:gd name="T2" fmla="*/ 1451610000 w 1152"/>
              <a:gd name="T3" fmla="*/ 80645000 h 320"/>
              <a:gd name="T4" fmla="*/ 2147483646 w 1152"/>
              <a:gd name="T5" fmla="*/ 806450000 h 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2" h="320">
                <a:moveTo>
                  <a:pt x="0" y="128"/>
                </a:moveTo>
                <a:cubicBezTo>
                  <a:pt x="192" y="64"/>
                  <a:pt x="384" y="0"/>
                  <a:pt x="576" y="32"/>
                </a:cubicBezTo>
                <a:cubicBezTo>
                  <a:pt x="768" y="64"/>
                  <a:pt x="960" y="192"/>
                  <a:pt x="1152" y="32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4287455" y="3901963"/>
            <a:ext cx="431800" cy="685800"/>
          </a:xfrm>
          <a:custGeom>
            <a:avLst/>
            <a:gdLst>
              <a:gd name="T0" fmla="*/ 0 w 272"/>
              <a:gd name="T1" fmla="*/ 1088707500 h 432"/>
              <a:gd name="T2" fmla="*/ 604837500 w 272"/>
              <a:gd name="T3" fmla="*/ 483870000 h 432"/>
              <a:gd name="T4" fmla="*/ 483870000 w 272"/>
              <a:gd name="T5" fmla="*/ 0 h 4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432">
                <a:moveTo>
                  <a:pt x="0" y="432"/>
                </a:moveTo>
                <a:cubicBezTo>
                  <a:pt x="104" y="348"/>
                  <a:pt x="208" y="264"/>
                  <a:pt x="240" y="192"/>
                </a:cubicBezTo>
                <a:cubicBezTo>
                  <a:pt x="272" y="120"/>
                  <a:pt x="232" y="60"/>
                  <a:pt x="192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16"/>
          <p:cNvSpPr>
            <a:spLocks/>
          </p:cNvSpPr>
          <p:nvPr/>
        </p:nvSpPr>
        <p:spPr bwMode="auto">
          <a:xfrm>
            <a:off x="6553199" y="3917730"/>
            <a:ext cx="919655" cy="1295400"/>
          </a:xfrm>
          <a:custGeom>
            <a:avLst/>
            <a:gdLst>
              <a:gd name="T0" fmla="*/ 1031407105 w 456"/>
              <a:gd name="T1" fmla="*/ 2147483646 h 672"/>
              <a:gd name="T2" fmla="*/ 162853437 w 456"/>
              <a:gd name="T3" fmla="*/ 1426923581 h 672"/>
              <a:gd name="T4" fmla="*/ 54284980 w 456"/>
              <a:gd name="T5" fmla="*/ 0 h 6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6" h="672">
                <a:moveTo>
                  <a:pt x="456" y="672"/>
                </a:moveTo>
                <a:cubicBezTo>
                  <a:pt x="300" y="584"/>
                  <a:pt x="144" y="496"/>
                  <a:pt x="72" y="384"/>
                </a:cubicBezTo>
                <a:cubicBezTo>
                  <a:pt x="0" y="272"/>
                  <a:pt x="12" y="136"/>
                  <a:pt x="24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7472854" y="3504102"/>
            <a:ext cx="832946" cy="142987"/>
          </a:xfrm>
          <a:custGeom>
            <a:avLst/>
            <a:gdLst>
              <a:gd name="T0" fmla="*/ 1088707500 w 432"/>
              <a:gd name="T1" fmla="*/ 120967500 h 48"/>
              <a:gd name="T2" fmla="*/ 604837500 w 432"/>
              <a:gd name="T3" fmla="*/ 0 h 48"/>
              <a:gd name="T4" fmla="*/ 0 w 432"/>
              <a:gd name="T5" fmla="*/ 120967500 h 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48">
                <a:moveTo>
                  <a:pt x="432" y="48"/>
                </a:moveTo>
                <a:cubicBezTo>
                  <a:pt x="372" y="24"/>
                  <a:pt x="312" y="0"/>
                  <a:pt x="240" y="0"/>
                </a:cubicBezTo>
                <a:cubicBezTo>
                  <a:pt x="168" y="0"/>
                  <a:pt x="40" y="40"/>
                  <a:pt x="0" y="48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18"/>
          <p:cNvSpPr>
            <a:spLocks/>
          </p:cNvSpPr>
          <p:nvPr/>
        </p:nvSpPr>
        <p:spPr bwMode="auto">
          <a:xfrm>
            <a:off x="8812868" y="5213130"/>
            <a:ext cx="1271864" cy="806669"/>
          </a:xfrm>
          <a:custGeom>
            <a:avLst/>
            <a:gdLst>
              <a:gd name="T0" fmla="*/ 1451610000 w 576"/>
              <a:gd name="T1" fmla="*/ 1209675000 h 480"/>
              <a:gd name="T2" fmla="*/ 241935000 w 576"/>
              <a:gd name="T3" fmla="*/ 604837500 h 480"/>
              <a:gd name="T4" fmla="*/ 0 w 576"/>
              <a:gd name="T5" fmla="*/ 0 h 4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6" h="480">
                <a:moveTo>
                  <a:pt x="576" y="480"/>
                </a:moveTo>
                <a:cubicBezTo>
                  <a:pt x="384" y="400"/>
                  <a:pt x="192" y="320"/>
                  <a:pt x="96" y="240"/>
                </a:cubicBezTo>
                <a:cubicBezTo>
                  <a:pt x="0" y="160"/>
                  <a:pt x="16" y="40"/>
                  <a:pt x="0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0"/>
          <p:cNvSpPr>
            <a:spLocks/>
          </p:cNvSpPr>
          <p:nvPr/>
        </p:nvSpPr>
        <p:spPr bwMode="auto">
          <a:xfrm>
            <a:off x="9448799" y="4141076"/>
            <a:ext cx="1891863" cy="335014"/>
          </a:xfrm>
          <a:custGeom>
            <a:avLst/>
            <a:gdLst>
              <a:gd name="T0" fmla="*/ 0 w 768"/>
              <a:gd name="T1" fmla="*/ 304722893 h 280"/>
              <a:gd name="T2" fmla="*/ 637914551 w 768"/>
              <a:gd name="T3" fmla="*/ 43532289 h 280"/>
              <a:gd name="T4" fmla="*/ 1701105469 w 768"/>
              <a:gd name="T5" fmla="*/ 43532289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280">
                <a:moveTo>
                  <a:pt x="0" y="280"/>
                </a:moveTo>
                <a:cubicBezTo>
                  <a:pt x="80" y="180"/>
                  <a:pt x="160" y="80"/>
                  <a:pt x="288" y="40"/>
                </a:cubicBezTo>
                <a:cubicBezTo>
                  <a:pt x="416" y="0"/>
                  <a:pt x="592" y="20"/>
                  <a:pt x="768" y="4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E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AutoShape 21" descr="DSC09794"/>
          <p:cNvSpPr>
            <a:spLocks noChangeArrowheads="1"/>
          </p:cNvSpPr>
          <p:nvPr/>
        </p:nvSpPr>
        <p:spPr bwMode="auto">
          <a:xfrm>
            <a:off x="8812868" y="2099439"/>
            <a:ext cx="2286000" cy="1600200"/>
          </a:xfrm>
          <a:prstGeom prst="wedgeRoundRectCallout">
            <a:avLst>
              <a:gd name="adj1" fmla="val -36319"/>
              <a:gd name="adj2" fmla="val 75694"/>
              <a:gd name="adj3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0131972" y="3258207"/>
            <a:ext cx="0" cy="762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022132" y="1292772"/>
            <a:ext cx="2761592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phất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Arial" panose="020B0604020202020204" pitchFamily="34" charset="0"/>
              </a:rPr>
              <a:t>tại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…………….</a:t>
            </a:r>
            <a:r>
              <a:rPr lang="en-US" alt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209801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4762500" y="1279116"/>
            <a:ext cx="2994134" cy="180041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 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8735410" y="1313793"/>
            <a:ext cx="2987565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7848600" y="22098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8899634" y="4282965"/>
            <a:ext cx="2823340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4897821" y="4282965"/>
            <a:ext cx="2911365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892069" y="4282965"/>
            <a:ext cx="2915303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nghĩa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công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7973410" y="53340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4000500" y="5334000"/>
            <a:ext cx="76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1022132" y="1279116"/>
            <a:ext cx="2772102" cy="180041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4773010" y="1292772"/>
            <a:ext cx="2950780" cy="1786760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8745919" y="1321676"/>
            <a:ext cx="2977055" cy="1757855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chiếm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Cổ Loa</a:t>
            </a:r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8903574" y="4288220"/>
            <a:ext cx="2819400" cy="2159876"/>
          </a:xfrm>
          <a:prstGeom prst="roundRect">
            <a:avLst>
              <a:gd name="adj" fmla="val 16667"/>
            </a:avLst>
          </a:prstGeom>
          <a:solidFill>
            <a:srgbClr val="002060">
              <a:alpha val="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 công</a:t>
            </a:r>
          </a:p>
          <a:p>
            <a:pPr algn="ctr">
              <a:spcBef>
                <a:spcPct val="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Luy Lâu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22" y="4564450"/>
            <a:ext cx="1031836" cy="68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43" y="1610280"/>
            <a:ext cx="948535" cy="511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5">
            <a:off x="3851969" y="4550435"/>
            <a:ext cx="1113552" cy="660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3" y="1409086"/>
            <a:ext cx="837859" cy="7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1" grpId="0" animBg="1"/>
      <p:bldP spid="13321" grpId="1" animBg="1"/>
      <p:bldP spid="13322" grpId="0" animBg="1"/>
      <p:bldP spid="13322" grpId="1" animBg="1"/>
      <p:bldP spid="13325" grpId="0" animBg="1"/>
      <p:bldP spid="13325" grpId="1" animBg="1"/>
      <p:bldP spid="13326" grpId="0" animBg="1"/>
      <p:bldP spid="13327" grpId="0" animBg="1"/>
      <p:bldP spid="13336" grpId="0" animBg="1"/>
      <p:bldP spid="13338" grpId="0" animBg="1"/>
      <p:bldP spid="13339" grpId="0" animBg="1"/>
      <p:bldP spid="13341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8B15A8-B58E-4BEA-8DA8-C7E085C4C7B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0ABDB4-61FF-4196-BA19-194A220FB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CC2C0-1CD3-45FC-B9E4-C2A849D03E8B}"/>
                </a:ext>
              </a:extLst>
            </p:cNvPr>
            <p:cNvSpPr txBox="1"/>
            <p:nvPr/>
          </p:nvSpPr>
          <p:spPr>
            <a:xfrm>
              <a:off x="0" y="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UVN Mang Tre" panose="00000400000000000000" pitchFamily="2" charset="0"/>
                </a:rPr>
                <a:t>KTUTS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35C66A-F763-41BA-8B0B-F0429BF2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9"/>
          <a:stretch/>
        </p:blipFill>
        <p:spPr>
          <a:xfrm>
            <a:off x="-3525365" y="-836716"/>
            <a:ext cx="11754965" cy="696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B21F-BA9F-4189-95ED-A53A3074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6" y="-1661003"/>
            <a:ext cx="9525005" cy="9525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3E6E8-9C5E-40F8-995D-E21233FAE399}"/>
              </a:ext>
            </a:extLst>
          </p:cNvPr>
          <p:cNvSpPr/>
          <p:nvPr/>
        </p:nvSpPr>
        <p:spPr>
          <a:xfrm>
            <a:off x="5559886" y="1873170"/>
            <a:ext cx="5578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Ý NGHĨA THẮNG LỢI CỦA KHỞI NGHĨA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2050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9504518-9AA9-45ED-8570-2039D32267F4}"/>
              </a:ext>
            </a:extLst>
          </p:cNvPr>
          <p:cNvSpPr/>
          <p:nvPr/>
        </p:nvSpPr>
        <p:spPr>
          <a:xfrm>
            <a:off x="199696" y="1482795"/>
            <a:ext cx="11792607" cy="328430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800" b="1" i="1" u="sng" dirty="0">
                <a:solidFill>
                  <a:schemeClr val="tx1"/>
                </a:solidFill>
                <a:cs typeface="Arial" panose="020B0604020202020204" pitchFamily="34" charset="0"/>
              </a:rPr>
              <a:t>Ý nghĩa:</a:t>
            </a:r>
            <a:r>
              <a:rPr lang="vi-VN" altLang="en-US" sz="4800" b="1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Sau hơn hai thế kỉ bị phong kiến phương bắc đô hộ (nă</a:t>
            </a:r>
            <a:r>
              <a:rPr lang="en-US" alt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alt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 179 TCN đến năm 40), lần đầu tiên nước ta đã giành và giữ độc lập trong hơn 3 năm. </a:t>
            </a:r>
          </a:p>
        </p:txBody>
      </p:sp>
    </p:spTree>
    <p:extLst>
      <p:ext uri="{BB962C8B-B14F-4D97-AF65-F5344CB8AC3E}">
        <p14:creationId xmlns:p14="http://schemas.microsoft.com/office/powerpoint/2010/main" val="11663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983785">
            <a:off x="3549610" y="799930"/>
            <a:ext cx="92854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TƯỞNG NHỚ</a:t>
            </a:r>
          </a:p>
          <a:p>
            <a:pPr algn="ctr"/>
            <a:r>
              <a:rPr lang="en-US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CÔNG ƠN</a:t>
            </a:r>
            <a:endParaRPr lang="vi-VN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6" descr="DenHaiBaMeLin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932">
            <a:off x="1652253" y="5136779"/>
            <a:ext cx="2043236" cy="1449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8340455741_016b82329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313">
            <a:off x="3912956" y="4712152"/>
            <a:ext cx="2080998" cy="1436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uockieuHBT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776">
            <a:off x="6065362" y="4277264"/>
            <a:ext cx="2094794" cy="13965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3820120821145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6319">
            <a:off x="8307096" y="3849379"/>
            <a:ext cx="2063417" cy="1395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iBaTrung (1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426">
            <a:off x="-526321" y="5613708"/>
            <a:ext cx="2035892" cy="1386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8340454079_efd6f9106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332">
            <a:off x="10539338" y="3425921"/>
            <a:ext cx="2069798" cy="1380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1047">
            <a:off x="-2051902" y="-2009579"/>
            <a:ext cx="6818003" cy="5363496"/>
          </a:xfrm>
          <a:prstGeom prst="rect">
            <a:avLst/>
          </a:prstGeom>
        </p:spPr>
      </p:pic>
      <p:pic>
        <p:nvPicPr>
          <p:cNvPr id="11" name="HaiBaTrung-HaTr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2807" y="-490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Đền thờ Hai Bà Trưng</a:t>
            </a:r>
          </a:p>
        </p:txBody>
      </p:sp>
      <p:pic>
        <p:nvPicPr>
          <p:cNvPr id="4" name="Picture 6" descr="DenHaiBaMeLin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21" y="1280932"/>
            <a:ext cx="7342208" cy="536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ongdenthoHBTMeLinh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01" y="1349843"/>
            <a:ext cx="8153400" cy="5227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DenHaiBaTP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94" y="1162458"/>
            <a:ext cx="7619414" cy="560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0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20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ần thoại sử Việt  Giai thoại Lịch sử Hai Bà Trưng_108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0428" y="914400"/>
            <a:ext cx="9154510" cy="53182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915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Lễ hội Hai Bà Trưng tại Sài Gòn xưa</a:t>
            </a:r>
          </a:p>
        </p:txBody>
      </p:sp>
      <p:pic>
        <p:nvPicPr>
          <p:cNvPr id="7" name="Picture 4" descr="HaiBaTru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1" y="1213438"/>
            <a:ext cx="8008716" cy="5453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8340454079_efd6f910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09" y="1213438"/>
            <a:ext cx="8039232" cy="541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8340455741_016b82329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01" y="1172195"/>
            <a:ext cx="7719847" cy="5501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41" y="1159169"/>
            <a:ext cx="9061292" cy="552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4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3779" y="289034"/>
            <a:ext cx="11732093" cy="750455"/>
          </a:xfrm>
          <a:prstGeom prst="roundRect">
            <a:avLst/>
          </a:prstGeom>
          <a:solidFill>
            <a:schemeClr val="tx1">
              <a:lumMod val="65000"/>
              <a:lumOff val="35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Hai Bà Trưng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endParaRPr lang="vi-V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28" y="1215342"/>
            <a:ext cx="9020055" cy="539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90" y="1215343"/>
            <a:ext cx="8938793" cy="539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25" y="1377099"/>
            <a:ext cx="7978940" cy="5228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17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05AAA-5648-415A-A718-D215EE13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1346900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4EE03-F70A-46D5-9432-A4EB0014083F}"/>
              </a:ext>
            </a:extLst>
          </p:cNvPr>
          <p:cNvSpPr txBox="1"/>
          <p:nvPr/>
        </p:nvSpPr>
        <p:spPr>
          <a:xfrm>
            <a:off x="2669628" y="1938128"/>
            <a:ext cx="7845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Chúc các em</a:t>
            </a:r>
          </a:p>
          <a:p>
            <a:pPr algn="ctr"/>
            <a:r>
              <a:rPr lang="en-US" sz="720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</a:rPr>
              <a:t>học tốt</a:t>
            </a:r>
            <a:endParaRPr lang="en-US" sz="55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UTM Duepuntozer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29A3-8892-46AC-9F78-C9074DEBB959}"/>
              </a:ext>
            </a:extLst>
          </p:cNvPr>
          <p:cNvSpPr txBox="1"/>
          <p:nvPr/>
        </p:nvSpPr>
        <p:spPr>
          <a:xfrm>
            <a:off x="11391781" y="-1524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1535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28122-C81A-48E1-BF84-B99F91E93D2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E49D49-B56A-4BBE-B77E-B17EAB67E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18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3C63CF-06A9-47D5-A1DA-C1B37339FB9C}"/>
                </a:ext>
              </a:extLst>
            </p:cNvPr>
            <p:cNvSpPr txBox="1"/>
            <p:nvPr/>
          </p:nvSpPr>
          <p:spPr>
            <a:xfrm>
              <a:off x="0" y="0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UVN Mang Tre" panose="00000400000000000000" pitchFamily="2" charset="0"/>
                </a:rPr>
                <a:t>KTUTS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35C66A-F763-41BA-8B0B-F0429BF2A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9"/>
          <a:stretch/>
        </p:blipFill>
        <p:spPr>
          <a:xfrm>
            <a:off x="-3525365" y="-836716"/>
            <a:ext cx="11754965" cy="696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4B21F-BA9F-4189-95ED-A53A3074B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6" y="-1661003"/>
            <a:ext cx="10483080" cy="9852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3E6E8-9C5E-40F8-995D-E21233FAE399}"/>
              </a:ext>
            </a:extLst>
          </p:cNvPr>
          <p:cNvSpPr/>
          <p:nvPr/>
        </p:nvSpPr>
        <p:spPr>
          <a:xfrm>
            <a:off x="5630015" y="2406570"/>
            <a:ext cx="64144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NGUYÊN NHÂN </a:t>
            </a:r>
            <a:r>
              <a:rPr lang="vi-VN" alt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CỦA </a:t>
            </a:r>
            <a:r>
              <a:rPr lang="vi-VN" alt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CUỘC </a:t>
            </a:r>
            <a:endParaRPr lang="en-US" altLang="en-US" sz="5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KHỞI NGHĨA </a:t>
            </a:r>
            <a:endParaRPr lang="en-US" altLang="en-US" sz="5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altLang="en-US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vi-VN" alt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rPr>
              <a:t>BÀ TRƯNG </a:t>
            </a:r>
            <a:endParaRPr lang="en-US" altLang="en-US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7C474-4D7F-4D0A-BF0A-D5BC1DC9661C}"/>
              </a:ext>
            </a:extLst>
          </p:cNvPr>
          <p:cNvSpPr txBox="1"/>
          <p:nvPr/>
        </p:nvSpPr>
        <p:spPr>
          <a:xfrm>
            <a:off x="378371" y="1030014"/>
            <a:ext cx="1178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thầm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19 SGK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Sử</a:t>
            </a:r>
            <a:endParaRPr lang="en-US" sz="3200" b="1" dirty="0">
              <a:solidFill>
                <a:srgbClr val="C00000"/>
              </a:solidFill>
              <a:latin typeface="UTM Ambrose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893AB-55BF-4C64-A623-AA5CE9911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1845868"/>
            <a:ext cx="11578280" cy="3346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6FE08-0D36-4C22-8EC6-604FADD4E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/>
        </p:blipFill>
        <p:spPr>
          <a:xfrm>
            <a:off x="7961586" y="2865441"/>
            <a:ext cx="4230414" cy="3987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3BC55-E618-4429-BDCF-575CB9D3F75C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739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4" name="Picture 6" descr="Map4GiaoProvince">
            <a:extLst>
              <a:ext uri="{FF2B5EF4-FFF2-40B4-BE49-F238E27FC236}">
                <a16:creationId xmlns:a16="http://schemas.microsoft.com/office/drawing/2014/main" id="{9BAC66A4-580B-4321-84EC-3867B5AF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168165"/>
            <a:ext cx="4999946" cy="65216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DEBA3A-D08D-4C84-AA48-D628D956B255}"/>
              </a:ext>
            </a:extLst>
          </p:cNvPr>
          <p:cNvSpPr/>
          <p:nvPr/>
        </p:nvSpPr>
        <p:spPr>
          <a:xfrm>
            <a:off x="5454866" y="399393"/>
            <a:ext cx="6495393" cy="1975945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thế kỉ I, nước ta bị </a:t>
            </a:r>
            <a:r>
              <a:rPr lang="vi-VN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Hán đô hộ. 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thú quận Giao Ch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vi-VN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 Định </a:t>
            </a:r>
            <a:r>
              <a:rPr lang="vi-VN" alt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tiếng tham lam, tàn bạo. </a:t>
            </a:r>
            <a:endParaRPr lang="vi-VN" altLang="en-US" sz="32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DSC09781">
            <a:extLst>
              <a:ext uri="{FF2B5EF4-FFF2-40B4-BE49-F238E27FC236}">
                <a16:creationId xmlns:a16="http://schemas.microsoft.com/office/drawing/2014/main" id="{BCB76AD7-6863-4E3D-910A-1F807CD8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68" y="2860434"/>
            <a:ext cx="6132790" cy="382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94AB-0DF9-47D8-9591-96467724DF98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9" name="Picture 5" descr="DSC09783">
            <a:extLst>
              <a:ext uri="{FF2B5EF4-FFF2-40B4-BE49-F238E27FC236}">
                <a16:creationId xmlns:a16="http://schemas.microsoft.com/office/drawing/2014/main" id="{AFFAA9A0-250E-4178-B6EC-4995D583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2070536"/>
            <a:ext cx="5791197" cy="4629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96C5AD6-50E0-4856-A82F-4AFAAEB2AA82}"/>
              </a:ext>
            </a:extLst>
          </p:cNvPr>
          <p:cNvSpPr/>
          <p:nvPr/>
        </p:nvSpPr>
        <p:spPr>
          <a:xfrm>
            <a:off x="210207" y="168166"/>
            <a:ext cx="11740053" cy="1639613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Chúng đề ra những chính sách hà khắc</a:t>
            </a:r>
            <a:r>
              <a:rPr lang="vi-VN" altLang="en-US" sz="3200" b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b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ó</a:t>
            </a:r>
            <a:r>
              <a:rPr lang="vi-VN" altLang="en-US" sz="3200" b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c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lột, vơ vét của cải, lương thực của nhân dân.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Bọn chúng ra sức hà hiếp, cưỡng chế dân lành.</a:t>
            </a:r>
          </a:p>
        </p:txBody>
      </p:sp>
      <p:pic>
        <p:nvPicPr>
          <p:cNvPr id="11" name="Picture 4" descr="DSC09785">
            <a:extLst>
              <a:ext uri="{FF2B5EF4-FFF2-40B4-BE49-F238E27FC236}">
                <a16:creationId xmlns:a16="http://schemas.microsoft.com/office/drawing/2014/main" id="{5BBBD372-95BD-486C-9882-CFC4528E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86" y="2070536"/>
            <a:ext cx="5665074" cy="4629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44268-0354-400B-86F5-C2253FC0640E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196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8" name="Picture 5" descr="haibatrung4">
            <a:extLst>
              <a:ext uri="{FF2B5EF4-FFF2-40B4-BE49-F238E27FC236}">
                <a16:creationId xmlns:a16="http://schemas.microsoft.com/office/drawing/2014/main" id="{1962BE28-99EC-4E71-8002-05F088B9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" y="257502"/>
            <a:ext cx="5470634" cy="6319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152">
            <a:off x="7613371" y="3307314"/>
            <a:ext cx="4715548" cy="4220415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8958A217-6D89-4AA9-AC4F-1E68BB260585}"/>
              </a:ext>
            </a:extLst>
          </p:cNvPr>
          <p:cNvSpPr/>
          <p:nvPr/>
        </p:nvSpPr>
        <p:spPr>
          <a:xfrm>
            <a:off x="6111927" y="1401708"/>
            <a:ext cx="5749157" cy="2617075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Tại Mê Linh, </a:t>
            </a:r>
            <a:r>
              <a:rPr lang="vi-VN" altLang="en-US" sz="3200" b="1" dirty="0">
                <a:solidFill>
                  <a:srgbClr val="FFFF00"/>
                </a:solidFill>
                <a:cs typeface="Arial" panose="020B0604020202020204" pitchFamily="34" charset="0"/>
              </a:rPr>
              <a:t>có hai chị em Trưng Trắc và Trưng Nhị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sinh ra và lớn lên trong cảnh nước mất nhà tan.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3EFB4-A5F5-469C-AC4C-5E97F1E2A871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084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817">
            <a:off x="-1680" y="2824488"/>
            <a:ext cx="4715548" cy="4220415"/>
          </a:xfrm>
          <a:prstGeom prst="rect">
            <a:avLst/>
          </a:prstGeom>
        </p:spPr>
      </p:pic>
      <p:pic>
        <p:nvPicPr>
          <p:cNvPr id="9" name="Picture 4" descr="DSC09786">
            <a:extLst>
              <a:ext uri="{FF2B5EF4-FFF2-40B4-BE49-F238E27FC236}">
                <a16:creationId xmlns:a16="http://schemas.microsoft.com/office/drawing/2014/main" id="{D20952D8-C9CC-4408-9BE3-15A84DAE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43" y="399144"/>
            <a:ext cx="6586616" cy="5675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F2C7A2AA-532F-4A0E-874C-2C2C14747651}"/>
              </a:ext>
            </a:extLst>
          </p:cNvPr>
          <p:cNvSpPr/>
          <p:nvPr/>
        </p:nvSpPr>
        <p:spPr>
          <a:xfrm>
            <a:off x="219741" y="950080"/>
            <a:ext cx="4871383" cy="1761906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8C264-EBF0-4EC0-89F3-2C716F0860F5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387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0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BE29B-AD7E-4013-BE66-37A6EC9A551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817">
            <a:off x="-1680" y="2824488"/>
            <a:ext cx="4715548" cy="4220415"/>
          </a:xfrm>
          <a:prstGeom prst="rect">
            <a:avLst/>
          </a:prstGeom>
        </p:spPr>
      </p:pic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8DCCD749-32C9-426E-AFFA-6EE00A7E3C73}"/>
              </a:ext>
            </a:extLst>
          </p:cNvPr>
          <p:cNvSpPr/>
          <p:nvPr/>
        </p:nvSpPr>
        <p:spPr>
          <a:xfrm>
            <a:off x="592560" y="304798"/>
            <a:ext cx="11248616" cy="750455"/>
          </a:xfrm>
          <a:prstGeom prst="round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40,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DSC09787">
            <a:extLst>
              <a:ext uri="{FF2B5EF4-FFF2-40B4-BE49-F238E27FC236}">
                <a16:creationId xmlns:a16="http://schemas.microsoft.com/office/drawing/2014/main" id="{AA0577B8-CB0D-4999-8DE9-C24A3427B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17" y="1292774"/>
            <a:ext cx="9995339" cy="5234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7D0D0-2611-4D45-AE0A-345486EA7E04}"/>
              </a:ext>
            </a:extLst>
          </p:cNvPr>
          <p:cNvSpPr txBox="1"/>
          <p:nvPr/>
        </p:nvSpPr>
        <p:spPr>
          <a:xfrm>
            <a:off x="11394468" y="646062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UVN Mang Tre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85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423</Words>
  <Application>Microsoft Office PowerPoint</Application>
  <PresentationFormat>Widescreen</PresentationFormat>
  <Paragraphs>86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UTM Duepuntozero</vt:lpstr>
      <vt:lpstr>Calibri Light</vt:lpstr>
      <vt:lpstr>UTM Avo</vt:lpstr>
      <vt:lpstr>UTM Ambrose</vt:lpstr>
      <vt:lpstr>Algerian</vt:lpstr>
      <vt:lpstr>Calibri</vt:lpstr>
      <vt:lpstr>UVN Mang Tre</vt:lpstr>
      <vt:lpstr>Arial</vt:lpstr>
      <vt:lpstr>UTM Guanine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Bao</cp:keywords>
  <cp:lastModifiedBy>Nguyen Huu Hieu</cp:lastModifiedBy>
  <cp:revision>45</cp:revision>
  <dcterms:created xsi:type="dcterms:W3CDTF">2021-10-01T15:11:00Z</dcterms:created>
  <dcterms:modified xsi:type="dcterms:W3CDTF">2021-10-06T01:05:49Z</dcterms:modified>
</cp:coreProperties>
</file>