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5" r:id="rId2"/>
    <p:sldId id="296" r:id="rId3"/>
    <p:sldId id="298" r:id="rId4"/>
    <p:sldId id="315" r:id="rId5"/>
    <p:sldId id="316" r:id="rId6"/>
    <p:sldId id="317" r:id="rId7"/>
    <p:sldId id="319" r:id="rId8"/>
    <p:sldId id="301" r:id="rId9"/>
    <p:sldId id="311" r:id="rId10"/>
    <p:sldId id="312" r:id="rId11"/>
    <p:sldId id="318"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7691" autoAdjust="0"/>
  </p:normalViewPr>
  <p:slideViewPr>
    <p:cSldViewPr snapToGrid="0">
      <p:cViewPr varScale="1">
        <p:scale>
          <a:sx n="62" d="100"/>
          <a:sy n="62" d="100"/>
        </p:scale>
        <p:origin x="91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664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12</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9/29/2022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3.emf"/><Relationship Id="rId18" Type="http://schemas.openxmlformats.org/officeDocument/2006/relationships/image" Target="../media/image29.png"/><Relationship Id="rId3" Type="http://schemas.openxmlformats.org/officeDocument/2006/relationships/tags" Target="../tags/tag3.xml"/><Relationship Id="rId21" Type="http://schemas.openxmlformats.org/officeDocument/2006/relationships/image" Target="../media/image31.png"/><Relationship Id="rId7" Type="http://schemas.openxmlformats.org/officeDocument/2006/relationships/tags" Target="../tags/tag7.xml"/><Relationship Id="rId12" Type="http://schemas.openxmlformats.org/officeDocument/2006/relationships/image" Target="../media/image12.emf"/><Relationship Id="rId17" Type="http://schemas.openxmlformats.org/officeDocument/2006/relationships/image" Target="../media/image28.png"/><Relationship Id="rId2" Type="http://schemas.openxmlformats.org/officeDocument/2006/relationships/tags" Target="../tags/tag2.xml"/><Relationship Id="rId16" Type="http://schemas.openxmlformats.org/officeDocument/2006/relationships/image" Target="../media/image27.png"/><Relationship Id="rId20" Type="http://schemas.microsoft.com/office/2007/relationships/hdphoto" Target="../media/hdphoto3.wdp"/><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png"/><Relationship Id="rId24" Type="http://schemas.microsoft.com/office/2007/relationships/hdphoto" Target="../media/hdphoto5.wdp"/><Relationship Id="rId5" Type="http://schemas.openxmlformats.org/officeDocument/2006/relationships/tags" Target="../tags/tag5.xml"/><Relationship Id="rId15" Type="http://schemas.openxmlformats.org/officeDocument/2006/relationships/image" Target="../media/image26.png"/><Relationship Id="rId23" Type="http://schemas.openxmlformats.org/officeDocument/2006/relationships/image" Target="../media/image32.png"/><Relationship Id="rId10" Type="http://schemas.openxmlformats.org/officeDocument/2006/relationships/image" Target="../media/image10.png"/><Relationship Id="rId19" Type="http://schemas.openxmlformats.org/officeDocument/2006/relationships/image" Target="../media/image30.png"/><Relationship Id="rId4" Type="http://schemas.openxmlformats.org/officeDocument/2006/relationships/tags" Target="../tags/tag4.xml"/><Relationship Id="rId9" Type="http://schemas.openxmlformats.org/officeDocument/2006/relationships/slideLayout" Target="../slideLayouts/slideLayout2.xml"/><Relationship Id="rId14" Type="http://schemas.openxmlformats.org/officeDocument/2006/relationships/image" Target="../media/image25.png"/><Relationship Id="rId22"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文本框 22">
            <a:extLst>
              <a:ext uri="{FF2B5EF4-FFF2-40B4-BE49-F238E27FC236}">
                <a16:creationId xmlns:a16="http://schemas.microsoft.com/office/drawing/2014/main" id="{ADEBE5D5-D1F2-40FA-BDBF-9BDF6D13E5E5}"/>
              </a:ext>
            </a:extLst>
          </p:cNvPr>
          <p:cNvSpPr txBox="1"/>
          <p:nvPr/>
        </p:nvSpPr>
        <p:spPr>
          <a:xfrm>
            <a:off x="1875941" y="1022679"/>
            <a:ext cx="1661104" cy="1569660"/>
          </a:xfrm>
          <a:prstGeom prst="rect">
            <a:avLst/>
          </a:prstGeom>
          <a:noFill/>
        </p:spPr>
        <p:txBody>
          <a:bodyPr wrap="square" rtlCol="0">
            <a:spAutoFit/>
          </a:bodyPr>
          <a:lstStyle/>
          <a:p>
            <a:pPr algn="ctr"/>
            <a:r>
              <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Tuần 4</a:t>
            </a:r>
            <a:endParaRPr lang="zh-CN" altLang="en-US"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3302813"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VIẾT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2200939" y="3488525"/>
            <a:ext cx="8176438" cy="1754326"/>
          </a:xfrm>
          <a:prstGeom prst="rect">
            <a:avLst/>
          </a:prstGeom>
          <a:noFill/>
        </p:spPr>
        <p:txBody>
          <a:bodyPr wrap="square" rtlCol="0">
            <a:spAutoFit/>
          </a:bodyPr>
          <a:lstStyle/>
          <a:p>
            <a:pPr algn="ctr"/>
            <a:r>
              <a:rPr lang="en-US"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Nghe - viết: </a:t>
            </a:r>
            <a:endPar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a:p>
            <a:pPr algn="ct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Cầu thủ dự bị</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val="100341292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6">
                                            <p:txEl>
                                              <p:pRg st="0" end="0"/>
                                            </p:txEl>
                                          </p:spTgt>
                                        </p:tgtEl>
                                        <p:attrNameLst>
                                          <p:attrName>ppt_w</p:attrName>
                                        </p:attrNameLst>
                                      </p:cBhvr>
                                    </p:anim>
                                    <p:anim by="(#ppt_w*0.50)" calcmode="lin" valueType="num">
                                      <p:cBhvr>
                                        <p:cTn id="14" dur="500" decel="50000" autoRev="1" fill="hold">
                                          <p:stCondLst>
                                            <p:cond delay="0"/>
                                          </p:stCondLst>
                                        </p:cTn>
                                        <p:tgtEl>
                                          <p:spTgt spid="16">
                                            <p:txEl>
                                              <p:pRg st="0" end="0"/>
                                            </p:txEl>
                                          </p:spTgt>
                                        </p:tgtEl>
                                        <p:attrNameLst>
                                          <p:attrName>ppt_x</p:attrName>
                                        </p:attrNameLst>
                                      </p:cBhvr>
                                    </p:anim>
                                    <p:anim from="(-#ppt_h/2)" to="(#ppt_y)" calcmode="lin" valueType="num">
                                      <p:cBhvr>
                                        <p:cTn id="15" dur="1000" fill="hold">
                                          <p:stCondLst>
                                            <p:cond delay="0"/>
                                          </p:stCondLst>
                                        </p:cTn>
                                        <p:tgtEl>
                                          <p:spTgt spid="16">
                                            <p:txEl>
                                              <p:pRg st="0" end="0"/>
                                            </p:txEl>
                                          </p:spTgt>
                                        </p:tgtEl>
                                        <p:attrNameLst>
                                          <p:attrName>ppt_y</p:attrName>
                                        </p:attrNameLst>
                                      </p:cBhvr>
                                    </p:anim>
                                    <p:animRot by="21600000">
                                      <p:cBhvr>
                                        <p:cTn id="16" dur="1000" fill="hold">
                                          <p:stCondLst>
                                            <p:cond delay="0"/>
                                          </p:stCondLst>
                                        </p:cTn>
                                        <p:tgtEl>
                                          <p:spTgt spid="16">
                                            <p:txEl>
                                              <p:pRg st="0" end="0"/>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7">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7">
                                            <p:txEl>
                                              <p:pRg st="0" end="0"/>
                                            </p:txEl>
                                          </p:spTgt>
                                        </p:tgtEl>
                                        <p:attrNameLst>
                                          <p:attrName>ppt_w</p:attrName>
                                        </p:attrNameLst>
                                      </p:cBhvr>
                                    </p:anim>
                                    <p:anim by="(#ppt_w*0.50)" calcmode="lin" valueType="num">
                                      <p:cBhvr>
                                        <p:cTn id="20" dur="500" decel="50000" autoRev="1" fill="hold">
                                          <p:stCondLst>
                                            <p:cond delay="0"/>
                                          </p:stCondLst>
                                        </p:cTn>
                                        <p:tgtEl>
                                          <p:spTgt spid="17">
                                            <p:txEl>
                                              <p:pRg st="0" end="0"/>
                                            </p:txEl>
                                          </p:spTgt>
                                        </p:tgtEl>
                                        <p:attrNameLst>
                                          <p:attrName>ppt_x</p:attrName>
                                        </p:attrNameLst>
                                      </p:cBhvr>
                                    </p:anim>
                                    <p:anim from="(-#ppt_h/2)" to="(#ppt_y)" calcmode="lin" valueType="num">
                                      <p:cBhvr>
                                        <p:cTn id="21" dur="1000" fill="hold">
                                          <p:stCondLst>
                                            <p:cond delay="0"/>
                                          </p:stCondLst>
                                        </p:cTn>
                                        <p:tgtEl>
                                          <p:spTgt spid="17">
                                            <p:txEl>
                                              <p:pRg st="0" end="0"/>
                                            </p:txEl>
                                          </p:spTgt>
                                        </p:tgtEl>
                                        <p:attrNameLst>
                                          <p:attrName>ppt_y</p:attrName>
                                        </p:attrNameLst>
                                      </p:cBhvr>
                                    </p:anim>
                                    <p:animRot by="21600000">
                                      <p:cBhvr>
                                        <p:cTn id="22" dur="1000" fill="hold">
                                          <p:stCondLst>
                                            <p:cond delay="0"/>
                                          </p:stCondLst>
                                        </p:cTn>
                                        <p:tgtEl>
                                          <p:spTgt spid="17">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2523" y="359193"/>
            <a:ext cx="10996332" cy="1107931"/>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Sắp xếp tên của các bạn học sinh dưới đây theo thứ tự trong bảng chữ cái.</a:t>
            </a:r>
          </a:p>
        </p:txBody>
      </p:sp>
      <p:pic>
        <p:nvPicPr>
          <p:cNvPr id="9" name="Picture 8"/>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pic>
        <p:nvPicPr>
          <p:cNvPr id="13"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4"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5"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6"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7"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1"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244599" y="1491237"/>
            <a:ext cx="4087057" cy="768270"/>
            <a:chOff x="1266188" y="1830415"/>
            <a:chExt cx="3376151" cy="768270"/>
          </a:xfrm>
        </p:grpSpPr>
        <p:sp>
          <p:nvSpPr>
            <p:cNvPr id="65" name="Rounded Rectangle 64"/>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66" name="TextBox 65"/>
            <p:cNvSpPr txBox="1"/>
            <p:nvPr/>
          </p:nvSpPr>
          <p:spPr>
            <a:xfrm>
              <a:off x="1266188" y="1843783"/>
              <a:ext cx="3376151"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Nguyễn Ngọc Anh</a:t>
              </a:r>
            </a:p>
          </p:txBody>
        </p:sp>
      </p:grpSp>
      <p:grpSp>
        <p:nvGrpSpPr>
          <p:cNvPr id="67" name="Group 66"/>
          <p:cNvGrpSpPr/>
          <p:nvPr/>
        </p:nvGrpSpPr>
        <p:grpSpPr>
          <a:xfrm>
            <a:off x="6084765" y="1504605"/>
            <a:ext cx="4437286" cy="768270"/>
            <a:chOff x="1266188" y="1830415"/>
            <a:chExt cx="3376151" cy="768270"/>
          </a:xfrm>
        </p:grpSpPr>
        <p:sp>
          <p:nvSpPr>
            <p:cNvPr id="68" name="Rounded Rectangle 67"/>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69" name="TextBox 68"/>
            <p:cNvSpPr txBox="1"/>
            <p:nvPr/>
          </p:nvSpPr>
          <p:spPr>
            <a:xfrm>
              <a:off x="1266188" y="1843783"/>
              <a:ext cx="3376151"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Nguyễn Mạnh Vũ</a:t>
              </a:r>
            </a:p>
          </p:txBody>
        </p:sp>
      </p:grpSp>
      <p:grpSp>
        <p:nvGrpSpPr>
          <p:cNvPr id="70" name="Group 69"/>
          <p:cNvGrpSpPr/>
          <p:nvPr/>
        </p:nvGrpSpPr>
        <p:grpSpPr>
          <a:xfrm>
            <a:off x="444040" y="2518179"/>
            <a:ext cx="4113894" cy="768270"/>
            <a:chOff x="1266188" y="1830415"/>
            <a:chExt cx="3376151" cy="768270"/>
          </a:xfrm>
        </p:grpSpPr>
        <p:sp>
          <p:nvSpPr>
            <p:cNvPr id="71" name="Rounded Rectangle 70"/>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2" name="TextBox 71"/>
            <p:cNvSpPr txBox="1"/>
            <p:nvPr/>
          </p:nvSpPr>
          <p:spPr>
            <a:xfrm>
              <a:off x="1266188" y="1843783"/>
              <a:ext cx="3376151"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Phạm Hồng Đào</a:t>
              </a:r>
            </a:p>
          </p:txBody>
        </p:sp>
      </p:grpSp>
      <p:grpSp>
        <p:nvGrpSpPr>
          <p:cNvPr id="73" name="Group 72"/>
          <p:cNvGrpSpPr/>
          <p:nvPr/>
        </p:nvGrpSpPr>
        <p:grpSpPr>
          <a:xfrm>
            <a:off x="4622051" y="2598685"/>
            <a:ext cx="4462376" cy="768270"/>
            <a:chOff x="1266188" y="1830415"/>
            <a:chExt cx="3376151" cy="768270"/>
          </a:xfrm>
        </p:grpSpPr>
        <p:sp>
          <p:nvSpPr>
            <p:cNvPr id="74" name="Rounded Rectangle 73"/>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5" name="TextBox 74"/>
            <p:cNvSpPr txBox="1"/>
            <p:nvPr/>
          </p:nvSpPr>
          <p:spPr>
            <a:xfrm>
              <a:off x="1266188" y="1843783"/>
              <a:ext cx="3376151"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Hoàng Văn Cường</a:t>
              </a:r>
            </a:p>
          </p:txBody>
        </p:sp>
      </p:grpSp>
      <p:grpSp>
        <p:nvGrpSpPr>
          <p:cNvPr id="3" name="Group 2"/>
          <p:cNvGrpSpPr/>
          <p:nvPr/>
        </p:nvGrpSpPr>
        <p:grpSpPr>
          <a:xfrm>
            <a:off x="9333354" y="2598685"/>
            <a:ext cx="2858645" cy="768270"/>
            <a:chOff x="4467353" y="4119333"/>
            <a:chExt cx="2377392" cy="768270"/>
          </a:xfrm>
        </p:grpSpPr>
        <p:sp>
          <p:nvSpPr>
            <p:cNvPr id="77" name="Rounded Rectangle 76"/>
            <p:cNvSpPr/>
            <p:nvPr/>
          </p:nvSpPr>
          <p:spPr>
            <a:xfrm>
              <a:off x="4467353" y="4119333"/>
              <a:ext cx="2313275"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8" name="TextBox 77"/>
            <p:cNvSpPr txBox="1"/>
            <p:nvPr/>
          </p:nvSpPr>
          <p:spPr>
            <a:xfrm>
              <a:off x="4622051" y="4132701"/>
              <a:ext cx="2222694"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Lê Gia Huy</a:t>
              </a:r>
            </a:p>
          </p:txBody>
        </p:sp>
      </p:grpSp>
      <p:grpSp>
        <p:nvGrpSpPr>
          <p:cNvPr id="79" name="Group 78"/>
          <p:cNvGrpSpPr/>
          <p:nvPr/>
        </p:nvGrpSpPr>
        <p:grpSpPr>
          <a:xfrm>
            <a:off x="444040" y="3508534"/>
            <a:ext cx="4782657" cy="768270"/>
            <a:chOff x="1266187" y="1830415"/>
            <a:chExt cx="4351972" cy="768270"/>
          </a:xfrm>
        </p:grpSpPr>
        <p:sp>
          <p:nvSpPr>
            <p:cNvPr id="80" name="Rounded Rectangle 79"/>
            <p:cNvSpPr/>
            <p:nvPr/>
          </p:nvSpPr>
          <p:spPr>
            <a:xfrm>
              <a:off x="1266189" y="1830415"/>
              <a:ext cx="435197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81" name="TextBox 80"/>
            <p:cNvSpPr txBox="1"/>
            <p:nvPr/>
          </p:nvSpPr>
          <p:spPr>
            <a:xfrm>
              <a:off x="1266187" y="1843783"/>
              <a:ext cx="395619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Nguyễn Ngọc Anh</a:t>
              </a:r>
            </a:p>
          </p:txBody>
        </p:sp>
      </p:grpSp>
      <p:grpSp>
        <p:nvGrpSpPr>
          <p:cNvPr id="82" name="Group 81"/>
          <p:cNvGrpSpPr/>
          <p:nvPr/>
        </p:nvGrpSpPr>
        <p:grpSpPr>
          <a:xfrm>
            <a:off x="1497684" y="4645195"/>
            <a:ext cx="4826916" cy="768270"/>
            <a:chOff x="1266188" y="1830415"/>
            <a:chExt cx="3376151" cy="768270"/>
          </a:xfrm>
        </p:grpSpPr>
        <p:sp>
          <p:nvSpPr>
            <p:cNvPr id="83" name="Rounded Rectangle 82"/>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84" name="TextBox 83"/>
            <p:cNvSpPr txBox="1"/>
            <p:nvPr/>
          </p:nvSpPr>
          <p:spPr>
            <a:xfrm>
              <a:off x="1266188" y="1843783"/>
              <a:ext cx="337615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Hoàng Văn Cường</a:t>
              </a:r>
            </a:p>
          </p:txBody>
        </p:sp>
      </p:grpSp>
      <p:grpSp>
        <p:nvGrpSpPr>
          <p:cNvPr id="85" name="Group 84"/>
          <p:cNvGrpSpPr/>
          <p:nvPr/>
        </p:nvGrpSpPr>
        <p:grpSpPr>
          <a:xfrm>
            <a:off x="2519426" y="5579126"/>
            <a:ext cx="3956198" cy="768270"/>
            <a:chOff x="1266188" y="1830415"/>
            <a:chExt cx="3710265" cy="768270"/>
          </a:xfrm>
        </p:grpSpPr>
        <p:sp>
          <p:nvSpPr>
            <p:cNvPr id="86" name="Rounded Rectangle 85"/>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87" name="TextBox 86"/>
            <p:cNvSpPr txBox="1"/>
            <p:nvPr/>
          </p:nvSpPr>
          <p:spPr>
            <a:xfrm>
              <a:off x="1266188" y="1843783"/>
              <a:ext cx="37102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Phạm Hồng Đào</a:t>
              </a:r>
            </a:p>
          </p:txBody>
        </p:sp>
      </p:grpSp>
      <p:grpSp>
        <p:nvGrpSpPr>
          <p:cNvPr id="88" name="Group 87"/>
          <p:cNvGrpSpPr/>
          <p:nvPr/>
        </p:nvGrpSpPr>
        <p:grpSpPr>
          <a:xfrm>
            <a:off x="6067424" y="3649606"/>
            <a:ext cx="3743862" cy="768270"/>
            <a:chOff x="4271239" y="4077051"/>
            <a:chExt cx="2727126" cy="768270"/>
          </a:xfrm>
        </p:grpSpPr>
        <p:sp>
          <p:nvSpPr>
            <p:cNvPr id="89" name="Rounded Rectangle 88"/>
            <p:cNvSpPr/>
            <p:nvPr/>
          </p:nvSpPr>
          <p:spPr>
            <a:xfrm>
              <a:off x="4271239" y="4077051"/>
              <a:ext cx="2669036"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90" name="TextBox 89"/>
            <p:cNvSpPr txBox="1"/>
            <p:nvPr/>
          </p:nvSpPr>
          <p:spPr>
            <a:xfrm>
              <a:off x="4323178" y="4121257"/>
              <a:ext cx="2675187"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 Lê Gia Huy</a:t>
              </a:r>
            </a:p>
          </p:txBody>
        </p:sp>
      </p:grpSp>
      <p:grpSp>
        <p:nvGrpSpPr>
          <p:cNvPr id="91" name="Group 90"/>
          <p:cNvGrpSpPr/>
          <p:nvPr/>
        </p:nvGrpSpPr>
        <p:grpSpPr>
          <a:xfrm>
            <a:off x="7379326" y="4738662"/>
            <a:ext cx="4217454" cy="768270"/>
            <a:chOff x="1266188" y="1830415"/>
            <a:chExt cx="3781355" cy="768270"/>
          </a:xfrm>
        </p:grpSpPr>
        <p:sp>
          <p:nvSpPr>
            <p:cNvPr id="92" name="Rounded Rectangle 91"/>
            <p:cNvSpPr/>
            <p:nvPr/>
          </p:nvSpPr>
          <p:spPr>
            <a:xfrm>
              <a:off x="1266189" y="1830415"/>
              <a:ext cx="3376150"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93" name="TextBox 92"/>
            <p:cNvSpPr txBox="1"/>
            <p:nvPr/>
          </p:nvSpPr>
          <p:spPr>
            <a:xfrm>
              <a:off x="1266188" y="1843783"/>
              <a:ext cx="378135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5. Nguyễn Mạnh Vũ</a:t>
              </a:r>
            </a:p>
          </p:txBody>
        </p:sp>
      </p:grpSp>
      <p:cxnSp>
        <p:nvCxnSpPr>
          <p:cNvPr id="42" name="Straight Connector 41"/>
          <p:cNvCxnSpPr>
            <a:cxnSpLocks/>
          </p:cNvCxnSpPr>
          <p:nvPr/>
        </p:nvCxnSpPr>
        <p:spPr>
          <a:xfrm flipV="1">
            <a:off x="690392" y="953785"/>
            <a:ext cx="5710408" cy="264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856779" y="953785"/>
            <a:ext cx="148206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343448" y="1444349"/>
            <a:ext cx="328367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10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par>
                                <p:cTn id="32" presetID="53" presetClass="entr" presetSubtype="16"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par>
                                <p:cTn id="37" presetID="53" presetClass="entr" presetSubtype="16"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fltVal val="0"/>
                                          </p:val>
                                        </p:tav>
                                        <p:tav tm="100000">
                                          <p:val>
                                            <p:strVal val="#ppt_h"/>
                                          </p:val>
                                        </p:tav>
                                      </p:tavLst>
                                    </p:anim>
                                    <p:animEffect transition="in" filter="fade">
                                      <p:cBhvr>
                                        <p:cTn id="41" dur="500"/>
                                        <p:tgtEl>
                                          <p:spTgt spid="73"/>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par>
                                <p:cTn id="57" presetID="16" presetClass="entr" presetSubtype="21"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arn(inVertical)">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2"/>
                                        </p:tgtEl>
                                        <p:attrNameLst>
                                          <p:attrName>style.visibility</p:attrName>
                                        </p:attrNameLst>
                                      </p:cBhvr>
                                      <p:to>
                                        <p:strVal val="hidden"/>
                                      </p:to>
                                    </p:set>
                                  </p:childTnLst>
                                </p:cTn>
                              </p:par>
                              <p:par>
                                <p:cTn id="64" presetID="42" presetClass="entr" presetSubtype="0" fill="hold"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1000"/>
                                        <p:tgtEl>
                                          <p:spTgt spid="79"/>
                                        </p:tgtEl>
                                      </p:cBhvr>
                                    </p:animEffect>
                                    <p:anim calcmode="lin" valueType="num">
                                      <p:cBhvr>
                                        <p:cTn id="67" dur="1000" fill="hold"/>
                                        <p:tgtEl>
                                          <p:spTgt spid="79"/>
                                        </p:tgtEl>
                                        <p:attrNameLst>
                                          <p:attrName>ppt_x</p:attrName>
                                        </p:attrNameLst>
                                      </p:cBhvr>
                                      <p:tavLst>
                                        <p:tav tm="0">
                                          <p:val>
                                            <p:strVal val="#ppt_x"/>
                                          </p:val>
                                        </p:tav>
                                        <p:tav tm="100000">
                                          <p:val>
                                            <p:strVal val="#ppt_x"/>
                                          </p:val>
                                        </p:tav>
                                      </p:tavLst>
                                    </p:anim>
                                    <p:anim calcmode="lin" valueType="num">
                                      <p:cBhvr>
                                        <p:cTn id="68"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73"/>
                                        </p:tgtEl>
                                        <p:attrNameLst>
                                          <p:attrName>style.visibility</p:attrName>
                                        </p:attrNameLst>
                                      </p:cBhvr>
                                      <p:to>
                                        <p:strVal val="hidden"/>
                                      </p:to>
                                    </p:set>
                                  </p:childTnLst>
                                </p:cTn>
                              </p:par>
                              <p:par>
                                <p:cTn id="73" presetID="42" presetClass="entr" presetSubtype="0" fill="hold"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1000"/>
                                        <p:tgtEl>
                                          <p:spTgt spid="85"/>
                                        </p:tgtEl>
                                      </p:cBhvr>
                                    </p:animEffect>
                                    <p:anim calcmode="lin" valueType="num">
                                      <p:cBhvr>
                                        <p:cTn id="83" dur="1000" fill="hold"/>
                                        <p:tgtEl>
                                          <p:spTgt spid="85"/>
                                        </p:tgtEl>
                                        <p:attrNameLst>
                                          <p:attrName>ppt_x</p:attrName>
                                        </p:attrNameLst>
                                      </p:cBhvr>
                                      <p:tavLst>
                                        <p:tav tm="0">
                                          <p:val>
                                            <p:strVal val="#ppt_x"/>
                                          </p:val>
                                        </p:tav>
                                        <p:tav tm="100000">
                                          <p:val>
                                            <p:strVal val="#ppt_x"/>
                                          </p:val>
                                        </p:tav>
                                      </p:tavLst>
                                    </p:anim>
                                    <p:anim calcmode="lin" valueType="num">
                                      <p:cBhvr>
                                        <p:cTn id="84" dur="1000" fill="hold"/>
                                        <p:tgtEl>
                                          <p:spTgt spid="85"/>
                                        </p:tgtEl>
                                        <p:attrNameLst>
                                          <p:attrName>ppt_y</p:attrName>
                                        </p:attrNameLst>
                                      </p:cBhvr>
                                      <p:tavLst>
                                        <p:tav tm="0">
                                          <p:val>
                                            <p:strVal val="#ppt_y+.1"/>
                                          </p:val>
                                        </p:tav>
                                        <p:tav tm="100000">
                                          <p:val>
                                            <p:strVal val="#ppt_y"/>
                                          </p:val>
                                        </p:tav>
                                      </p:tavLst>
                                    </p:anim>
                                  </p:childTnLst>
                                </p:cTn>
                              </p:par>
                              <p:par>
                                <p:cTn id="85" presetID="10" presetClass="exit" presetSubtype="0" fill="hold" nodeType="withEffect">
                                  <p:stCondLst>
                                    <p:cond delay="0"/>
                                  </p:stCondLst>
                                  <p:childTnLst>
                                    <p:animEffect transition="out" filter="fade">
                                      <p:cBhvr>
                                        <p:cTn id="86" dur="500"/>
                                        <p:tgtEl>
                                          <p:spTgt spid="70"/>
                                        </p:tgtEl>
                                      </p:cBhvr>
                                    </p:animEffect>
                                    <p:set>
                                      <p:cBhvr>
                                        <p:cTn id="87" dur="1" fill="hold">
                                          <p:stCondLst>
                                            <p:cond delay="499"/>
                                          </p:stCondLst>
                                        </p:cTn>
                                        <p:tgtEl>
                                          <p:spTgt spid="7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
                                        </p:tgtEl>
                                      </p:cBhvr>
                                    </p:animEffect>
                                    <p:set>
                                      <p:cBhvr>
                                        <p:cTn id="92" dur="1" fill="hold">
                                          <p:stCondLst>
                                            <p:cond delay="499"/>
                                          </p:stCondLst>
                                        </p:cTn>
                                        <p:tgtEl>
                                          <p:spTgt spid="3"/>
                                        </p:tgtEl>
                                        <p:attrNameLst>
                                          <p:attrName>style.visibility</p:attrName>
                                        </p:attrNameLst>
                                      </p:cBhvr>
                                      <p:to>
                                        <p:strVal val="hidden"/>
                                      </p:to>
                                    </p:set>
                                  </p:childTnLst>
                                </p:cTn>
                              </p:par>
                              <p:par>
                                <p:cTn id="93" presetID="42" presetClass="entr" presetSubtype="0" fill="hold" nodeType="withEffect">
                                  <p:stCondLst>
                                    <p:cond delay="0"/>
                                  </p:stCondLst>
                                  <p:childTnLst>
                                    <p:set>
                                      <p:cBhvr>
                                        <p:cTn id="94" dur="1" fill="hold">
                                          <p:stCondLst>
                                            <p:cond delay="0"/>
                                          </p:stCondLst>
                                        </p:cTn>
                                        <p:tgtEl>
                                          <p:spTgt spid="88"/>
                                        </p:tgtEl>
                                        <p:attrNameLst>
                                          <p:attrName>style.visibility</p:attrName>
                                        </p:attrNameLst>
                                      </p:cBhvr>
                                      <p:to>
                                        <p:strVal val="visible"/>
                                      </p:to>
                                    </p:set>
                                    <p:animEffect transition="in" filter="fade">
                                      <p:cBhvr>
                                        <p:cTn id="95" dur="1000"/>
                                        <p:tgtEl>
                                          <p:spTgt spid="88"/>
                                        </p:tgtEl>
                                      </p:cBhvr>
                                    </p:animEffect>
                                    <p:anim calcmode="lin" valueType="num">
                                      <p:cBhvr>
                                        <p:cTn id="96" dur="1000" fill="hold"/>
                                        <p:tgtEl>
                                          <p:spTgt spid="88"/>
                                        </p:tgtEl>
                                        <p:attrNameLst>
                                          <p:attrName>ppt_x</p:attrName>
                                        </p:attrNameLst>
                                      </p:cBhvr>
                                      <p:tavLst>
                                        <p:tav tm="0">
                                          <p:val>
                                            <p:strVal val="#ppt_x"/>
                                          </p:val>
                                        </p:tav>
                                        <p:tav tm="100000">
                                          <p:val>
                                            <p:strVal val="#ppt_x"/>
                                          </p:val>
                                        </p:tav>
                                      </p:tavLst>
                                    </p:anim>
                                    <p:anim calcmode="lin" valueType="num">
                                      <p:cBhvr>
                                        <p:cTn id="97"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67"/>
                                        </p:tgtEl>
                                      </p:cBhvr>
                                    </p:animEffect>
                                    <p:set>
                                      <p:cBhvr>
                                        <p:cTn id="102" dur="1" fill="hold">
                                          <p:stCondLst>
                                            <p:cond delay="499"/>
                                          </p:stCondLst>
                                        </p:cTn>
                                        <p:tgtEl>
                                          <p:spTgt spid="67"/>
                                        </p:tgtEl>
                                        <p:attrNameLst>
                                          <p:attrName>style.visibility</p:attrName>
                                        </p:attrNameLst>
                                      </p:cBhvr>
                                      <p:to>
                                        <p:strVal val="hidden"/>
                                      </p:to>
                                    </p:set>
                                  </p:childTnLst>
                                </p:cTn>
                              </p:par>
                              <p:par>
                                <p:cTn id="103" presetID="42" presetClass="entr" presetSubtype="0" fill="hold" nodeType="with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1000"/>
                                        <p:tgtEl>
                                          <p:spTgt spid="91"/>
                                        </p:tgtEl>
                                      </p:cBhvr>
                                    </p:animEffect>
                                    <p:anim calcmode="lin" valueType="num">
                                      <p:cBhvr>
                                        <p:cTn id="106" dur="1000" fill="hold"/>
                                        <p:tgtEl>
                                          <p:spTgt spid="91"/>
                                        </p:tgtEl>
                                        <p:attrNameLst>
                                          <p:attrName>ppt_x</p:attrName>
                                        </p:attrNameLst>
                                      </p:cBhvr>
                                      <p:tavLst>
                                        <p:tav tm="0">
                                          <p:val>
                                            <p:strVal val="#ppt_x"/>
                                          </p:val>
                                        </p:tav>
                                        <p:tav tm="100000">
                                          <p:val>
                                            <p:strVal val="#ppt_x"/>
                                          </p:val>
                                        </p:tav>
                                      </p:tavLst>
                                    </p:anim>
                                    <p:anim calcmode="lin" valueType="num">
                                      <p:cBhvr>
                                        <p:cTn id="10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921352" y="711676"/>
            <a:ext cx="7189414" cy="1107931"/>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 - viết đúng chính tả một đoạn bài “Cầu thủ dự bị”.</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4949711" y="2103496"/>
            <a:ext cx="7189414" cy="1600374"/>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 trình bày tên bài và đoạn văn; biết viết hoa chữ cái đầu câu và biết đặt đúng dấu phẩy, dấu chấm.</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5002586" y="4097075"/>
            <a:ext cx="7189414" cy="1107931"/>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a:t>
            </a:r>
            <a:r>
              <a:rPr kumimoji="0" lang="vi-VN"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àm đúng các bài tập chính tả phân biệt viết hoa tên người.</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p:cNvSpPr txBox="1"/>
          <p:nvPr/>
        </p:nvSpPr>
        <p:spPr>
          <a:xfrm>
            <a:off x="4949711" y="5592358"/>
            <a:ext cx="7189414" cy="1107931"/>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 quan sát và viết đúng các nét chữ, trình bày đẹp bài chính tả.</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EAB846B-242F-B729-116C-CCB777A65F67}"/>
              </a:ext>
            </a:extLst>
          </p:cNvPr>
          <p:cNvSpPr txBox="1"/>
          <p:nvPr/>
        </p:nvSpPr>
        <p:spPr>
          <a:xfrm>
            <a:off x="1236027" y="1640244"/>
            <a:ext cx="2211972" cy="3447033"/>
          </a:xfrm>
          <a:prstGeom prst="rect">
            <a:avLst/>
          </a:prstGeom>
          <a:noFill/>
        </p:spPr>
        <p:txBody>
          <a:bodyPr wrap="square" lIns="121855" tIns="60928" rIns="121855" bIns="609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 cầu cần đạt</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628349780"/>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anim calcmode="lin" valueType="num">
                                      <p:cBhvr>
                                        <p:cTn id="59" dur="500" fill="hold"/>
                                        <p:tgtEl>
                                          <p:spTgt spid="57"/>
                                        </p:tgtEl>
                                        <p:attrNameLst>
                                          <p:attrName>style.rotation</p:attrName>
                                        </p:attrNameLst>
                                      </p:cBhvr>
                                      <p:tavLst>
                                        <p:tav tm="0">
                                          <p:val>
                                            <p:fltVal val="720"/>
                                          </p:val>
                                        </p:tav>
                                        <p:tav tm="100000">
                                          <p:val>
                                            <p:fltVal val="0"/>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 calcmode="lin" valueType="num">
                                      <p:cBhvr>
                                        <p:cTn id="61" dur="500" fill="hold"/>
                                        <p:tgtEl>
                                          <p:spTgt spid="57"/>
                                        </p:tgtEl>
                                        <p:attrNameLst>
                                          <p:attrName>ppt_w</p:attrName>
                                        </p:attrNameLst>
                                      </p:cBhvr>
                                      <p:tavLst>
                                        <p:tav tm="0">
                                          <p:val>
                                            <p:fltVal val="0"/>
                                          </p:val>
                                        </p:tav>
                                        <p:tav tm="100000">
                                          <p:val>
                                            <p:strVal val="#ppt_w"/>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921352" y="711676"/>
            <a:ext cx="7189414" cy="1107931"/>
          </a:xfrm>
          <a:prstGeom prst="rect">
            <a:avLst/>
          </a:prstGeom>
          <a:noFill/>
        </p:spPr>
        <p:txBody>
          <a:bodyPr wrap="square" lIns="121855" tIns="60928" rIns="121855" bIns="60928" rtlCol="0">
            <a:spAutoFit/>
          </a:bodyPr>
          <a:lstStyle/>
          <a:p>
            <a:r>
              <a:rPr lang="en-US" sz="3200">
                <a:solidFill>
                  <a:srgbClr val="002060"/>
                </a:solidFill>
                <a:latin typeface="Arial" panose="020B0604020202020204" pitchFamily="34" charset="0"/>
                <a:ea typeface="Arial-Rounded" panose="020B0500000000000000" pitchFamily="34" charset="0"/>
                <a:cs typeface="Arial" panose="020B0604020202020204" pitchFamily="34" charset="0"/>
              </a:rPr>
              <a:t>Nghe - viết đúng chính tả một đoạn bài “Cầu thủ dự bị”.</a:t>
            </a:r>
            <a:endPar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p:cNvSpPr txBox="1"/>
          <p:nvPr/>
        </p:nvSpPr>
        <p:spPr>
          <a:xfrm>
            <a:off x="4949711" y="2103496"/>
            <a:ext cx="7189414" cy="1600374"/>
          </a:xfrm>
          <a:prstGeom prst="rect">
            <a:avLst/>
          </a:prstGeom>
          <a:noFill/>
        </p:spPr>
        <p:txBody>
          <a:bodyPr wrap="square" lIns="121855" tIns="60928" rIns="121855" bIns="60928" rtlCol="0">
            <a:spAutoFit/>
          </a:bodyPr>
          <a:lstStyle/>
          <a:p>
            <a:r>
              <a:rPr lang="en-US" sz="3200">
                <a:solidFill>
                  <a:srgbClr val="002060"/>
                </a:solidFill>
                <a:latin typeface="Arial" panose="020B0604020202020204" pitchFamily="34" charset="0"/>
                <a:ea typeface="Arial-Rounded" panose="020B0500000000000000" pitchFamily="34" charset="0"/>
                <a:cs typeface="Arial" panose="020B0604020202020204" pitchFamily="34" charset="0"/>
              </a:rPr>
              <a:t>Biết trình bày tên bài và đoạn văn; biết viết hoa chữ cái đầu câu và biết đặt đúng dấu phẩy, dấu chấm.</a:t>
            </a:r>
            <a:endPar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5002586" y="4097075"/>
            <a:ext cx="7189414" cy="1107931"/>
          </a:xfrm>
          <a:prstGeom prst="rect">
            <a:avLst/>
          </a:prstGeom>
          <a:noFill/>
        </p:spPr>
        <p:txBody>
          <a:bodyPr wrap="square" lIns="121855" tIns="60928" rIns="121855" bIns="60928" rtlCol="0">
            <a:spAutoFit/>
          </a:bodyPr>
          <a:lstStyle/>
          <a:p>
            <a:r>
              <a:rPr lang="en-US" sz="3200">
                <a:solidFill>
                  <a:srgbClr val="002060"/>
                </a:solidFill>
                <a:ea typeface="Arial-Rounded" panose="020B0500000000000000" pitchFamily="34" charset="0"/>
                <a:cs typeface="Arial" panose="020B0604020202020204" pitchFamily="34" charset="0"/>
              </a:rPr>
              <a:t>L</a:t>
            </a:r>
            <a:r>
              <a:rPr lang="vi-VN" sz="3200">
                <a:solidFill>
                  <a:srgbClr val="002060"/>
                </a:solidFill>
                <a:ea typeface="Arial-Rounded" panose="020B0500000000000000" pitchFamily="34" charset="0"/>
                <a:cs typeface="Arial" panose="020B0604020202020204" pitchFamily="34" charset="0"/>
              </a:rPr>
              <a:t>àm đúng các bài tập chính tả phân biệt viết hoa tên người.</a:t>
            </a:r>
            <a:endPar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p:cNvSpPr txBox="1"/>
          <p:nvPr/>
        </p:nvSpPr>
        <p:spPr>
          <a:xfrm>
            <a:off x="4949711" y="5592358"/>
            <a:ext cx="7189414" cy="1107931"/>
          </a:xfrm>
          <a:prstGeom prst="rect">
            <a:avLst/>
          </a:prstGeom>
          <a:noFill/>
        </p:spPr>
        <p:txBody>
          <a:bodyPr wrap="square" lIns="121855" tIns="60928" rIns="121855" bIns="60928" rtlCol="0">
            <a:spAutoFit/>
          </a:bodyPr>
          <a:lstStyle/>
          <a:p>
            <a:r>
              <a:rPr lang="en-US" sz="3200">
                <a:solidFill>
                  <a:srgbClr val="002060"/>
                </a:solidFill>
                <a:latin typeface="Arial" panose="020B0604020202020204" pitchFamily="34" charset="0"/>
                <a:ea typeface="Arial-Rounded" panose="020B0500000000000000" pitchFamily="34" charset="0"/>
                <a:cs typeface="Arial" panose="020B0604020202020204" pitchFamily="34" charset="0"/>
              </a:rPr>
              <a:t>Biết quan sát và viết đúng các nét chữ, trình bày đẹp bài chính tả.</a:t>
            </a:r>
            <a:endPar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a:extLst>
              <a:ext uri="{FF2B5EF4-FFF2-40B4-BE49-F238E27FC236}">
                <a16:creationId xmlns:a16="http://schemas.microsoft.com/office/drawing/2014/main" id="{BEAB846B-242F-B729-116C-CCB777A65F67}"/>
              </a:ext>
            </a:extLst>
          </p:cNvPr>
          <p:cNvSpPr txBox="1"/>
          <p:nvPr/>
        </p:nvSpPr>
        <p:spPr>
          <a:xfrm>
            <a:off x="1236027" y="1640244"/>
            <a:ext cx="2211972" cy="3447033"/>
          </a:xfrm>
          <a:prstGeom prst="rect">
            <a:avLst/>
          </a:prstGeom>
          <a:noFill/>
        </p:spPr>
        <p:txBody>
          <a:bodyPr wrap="square" lIns="121855" tIns="60928" rIns="121855" bIns="609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 cầu cần đạt</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430971681"/>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anim calcmode="lin" valueType="num">
                                      <p:cBhvr>
                                        <p:cTn id="59" dur="500" fill="hold"/>
                                        <p:tgtEl>
                                          <p:spTgt spid="57"/>
                                        </p:tgtEl>
                                        <p:attrNameLst>
                                          <p:attrName>style.rotation</p:attrName>
                                        </p:attrNameLst>
                                      </p:cBhvr>
                                      <p:tavLst>
                                        <p:tav tm="0">
                                          <p:val>
                                            <p:fltVal val="720"/>
                                          </p:val>
                                        </p:tav>
                                        <p:tav tm="100000">
                                          <p:val>
                                            <p:fltVal val="0"/>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 calcmode="lin" valueType="num">
                                      <p:cBhvr>
                                        <p:cTn id="61" dur="500" fill="hold"/>
                                        <p:tgtEl>
                                          <p:spTgt spid="57"/>
                                        </p:tgtEl>
                                        <p:attrNameLst>
                                          <p:attrName>ppt_w</p:attrName>
                                        </p:attrNameLst>
                                      </p:cBhvr>
                                      <p:tavLst>
                                        <p:tav tm="0">
                                          <p:val>
                                            <p:fltVal val="0"/>
                                          </p:val>
                                        </p:tav>
                                        <p:tav tm="100000">
                                          <p:val>
                                            <p:strVal val="#ppt_w"/>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5" y="1250302"/>
            <a:ext cx="10612055" cy="3131035"/>
          </a:xfrm>
          <a:prstGeom prst="rect">
            <a:avLst/>
          </a:prstGeom>
        </p:spPr>
      </p:pic>
      <p:pic>
        <p:nvPicPr>
          <p:cNvPr id="5" name="图片 6">
            <a:extLst>
              <a:ext uri="{FF2B5EF4-FFF2-40B4-BE49-F238E27FC236}">
                <a16:creationId xmlns:a16="http://schemas.microsoft.com/office/drawing/2014/main" id="{5B0CAB89-445F-470E-840C-54C5DA35E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6464" y="178095"/>
            <a:ext cx="1405536" cy="1401738"/>
          </a:xfrm>
          <a:prstGeom prst="rect">
            <a:avLst/>
          </a:prstGeom>
        </p:spPr>
      </p:pic>
      <p:sp>
        <p:nvSpPr>
          <p:cNvPr id="8" name="Rectangle 7"/>
          <p:cNvSpPr/>
          <p:nvPr/>
        </p:nvSpPr>
        <p:spPr>
          <a:xfrm>
            <a:off x="1071937" y="2216980"/>
            <a:ext cx="10185010" cy="2062103"/>
          </a:xfrm>
          <a:prstGeom prst="rect">
            <a:avLst/>
          </a:prstGeom>
        </p:spPr>
        <p:txBody>
          <a:bodyPr wrap="square">
            <a:spAutoFit/>
          </a:bodyPr>
          <a:lstStyle/>
          <a:p>
            <a:pPr indent="463550"/>
            <a:r>
              <a:rPr lang="vi-VN" sz="3200" b="1" dirty="0">
                <a:latin typeface="HP001 4 hàng" pitchFamily="34" charset="0"/>
                <a:ea typeface="Arial-Rounded" panose="020B0500000000000000" pitchFamily="34" charset="0"/>
                <a:cs typeface="Arial-Rounded" panose="020B0500000000000000" pitchFamily="34" charset="0"/>
              </a:rPr>
              <a:t>Hằng wgày, gấu ΑĞn sân bŗg Ǉừ sĥ Α˘ luΐİn Ǉập.  Gấu đá bŗg ǟa xa, εạy đi ηặt ǟē đá vào gŪ, đá đi đá lại,... Cứ Όı, gấu đá bŗg wgày càng giĈ. Các bạn Αϛu juū ǟủ gấu ωϙ đĖ của jìζ. </a:t>
            </a:r>
            <a:endParaRPr lang="en-US" sz="3200" b="1" dirty="0">
              <a:latin typeface="HP001 4 hàng"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4"/>
          <a:srcRect l="13436" t="84985" r="12967" b="6114"/>
          <a:stretch/>
        </p:blipFill>
        <p:spPr>
          <a:xfrm>
            <a:off x="-57151" y="0"/>
            <a:ext cx="12249151" cy="312479"/>
          </a:xfrm>
          <a:prstGeom prst="rect">
            <a:avLst/>
          </a:prstGeom>
        </p:spPr>
      </p:pic>
      <p:pic>
        <p:nvPicPr>
          <p:cNvPr id="16" name="Picture 15"/>
          <p:cNvPicPr>
            <a:picLocks noChangeAspect="1"/>
          </p:cNvPicPr>
          <p:nvPr/>
        </p:nvPicPr>
        <p:blipFill rotWithShape="1">
          <a:blip r:embed="rId5"/>
          <a:srcRect l="7607" t="9720" r="7737" b="54882"/>
          <a:stretch/>
        </p:blipFill>
        <p:spPr>
          <a:xfrm>
            <a:off x="-13319" y="5781578"/>
            <a:ext cx="12211050" cy="1104900"/>
          </a:xfrm>
          <a:prstGeom prst="rect">
            <a:avLst/>
          </a:prstGeom>
        </p:spPr>
      </p:pic>
      <p:pic>
        <p:nvPicPr>
          <p:cNvPr id="17" name="图片 7"/>
          <p:cNvPicPr>
            <a:picLocks noChangeAspect="1"/>
          </p:cNvPicPr>
          <p:nvPr/>
        </p:nvPicPr>
        <p:blipFill>
          <a:blip r:embed="rId6"/>
          <a:stretch>
            <a:fillRect/>
          </a:stretch>
        </p:blipFill>
        <p:spPr>
          <a:xfrm>
            <a:off x="22951" y="4851918"/>
            <a:ext cx="1508265" cy="1969498"/>
          </a:xfrm>
          <a:prstGeom prst="rect">
            <a:avLst/>
          </a:prstGeom>
          <a:noFill/>
          <a:ln w="9525">
            <a:noFill/>
          </a:ln>
        </p:spPr>
      </p:pic>
      <p:pic>
        <p:nvPicPr>
          <p:cNvPr id="19"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sp>
        <p:nvSpPr>
          <p:cNvPr id="20" name="TextBox 19"/>
          <p:cNvSpPr txBox="1"/>
          <p:nvPr/>
        </p:nvSpPr>
        <p:spPr>
          <a:xfrm>
            <a:off x="4245628" y="1579773"/>
            <a:ext cx="3837628" cy="738599"/>
          </a:xfrm>
          <a:prstGeom prst="rect">
            <a:avLst/>
          </a:prstGeom>
          <a:noFill/>
        </p:spPr>
        <p:txBody>
          <a:bodyPr wrap="square" lIns="121855" tIns="60928" rIns="121855" bIns="60928" rtlCol="0">
            <a:spAutoFit/>
          </a:bodyPr>
          <a:lstStyle/>
          <a:p>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 Cầu </a:t>
            </a:r>
            <a:r>
              <a:rPr lang="el-GR" sz="4000" b="1" dirty="0">
                <a:solidFill>
                  <a:srgbClr val="FF0000"/>
                </a:solidFill>
                <a:latin typeface="HP001 4 hàng" pitchFamily="34" charset="0"/>
                <a:ea typeface="Arial-Rounded" panose="020B0500000000000000" pitchFamily="34" charset="0"/>
                <a:cs typeface="Arial-Rounded" panose="020B0500000000000000" pitchFamily="34" charset="0"/>
              </a:rPr>
              <a:t>κ</a:t>
            </a:r>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ủ dự </a:t>
            </a:r>
            <a:r>
              <a:rPr lang="el-GR" sz="4000" b="1" dirty="0">
                <a:solidFill>
                  <a:srgbClr val="FF0000"/>
                </a:solidFill>
                <a:latin typeface="HP001 4 hàng" pitchFamily="34" charset="0"/>
                <a:ea typeface="Arial-Rounded" panose="020B0500000000000000" pitchFamily="34" charset="0"/>
                <a:cs typeface="Arial-Rounded" panose="020B0500000000000000" pitchFamily="34" charset="0"/>
              </a:rPr>
              <a:t>λ</a:t>
            </a:r>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Ż</a:t>
            </a:r>
          </a:p>
        </p:txBody>
      </p:sp>
      <p:sp>
        <p:nvSpPr>
          <p:cNvPr id="21" name="TextBox 20"/>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viết</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5206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3487783" y="5165081"/>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8" name="TextBox 7"/>
          <p:cNvSpPr txBox="1"/>
          <p:nvPr/>
        </p:nvSpPr>
        <p:spPr>
          <a:xfrm>
            <a:off x="1431564" y="1303809"/>
            <a:ext cx="11047361" cy="615489"/>
          </a:xfrm>
          <a:prstGeom prst="rect">
            <a:avLst/>
          </a:prstGeom>
          <a:noFill/>
        </p:spPr>
        <p:txBody>
          <a:bodyPr wrap="square" lIns="121855" tIns="60928" rIns="121855" bIns="60928" rtlCol="0">
            <a:spAutoFit/>
          </a:bodyPr>
          <a:lstStyle/>
          <a:p>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Hằng ngày, gấu đến sân bóng từ sớm để làm gì?</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908842"/>
            <a:ext cx="1522959" cy="1988686"/>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0" y="-57963"/>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634871" y="1301611"/>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p:cNvSpPr txBox="1"/>
          <p:nvPr/>
        </p:nvSpPr>
        <p:spPr>
          <a:xfrm>
            <a:off x="1492490" y="2062934"/>
            <a:ext cx="11047361" cy="615489"/>
          </a:xfrm>
          <a:prstGeom prst="rect">
            <a:avLst/>
          </a:prstGeom>
          <a:noFill/>
        </p:spPr>
        <p:txBody>
          <a:bodyPr wrap="square" lIns="121855" tIns="60928" rIns="121855" bIns="60928"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a:t>
            </a:r>
          </a:p>
        </p:txBody>
      </p:sp>
      <p:sp>
        <p:nvSpPr>
          <p:cNvPr id="37" name="TextBox 36"/>
          <p:cNvSpPr txBox="1"/>
          <p:nvPr/>
        </p:nvSpPr>
        <p:spPr>
          <a:xfrm>
            <a:off x="1465374" y="2833372"/>
            <a:ext cx="1075768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luyện tập như thế nào?</a:t>
            </a:r>
          </a:p>
        </p:txBody>
      </p:sp>
      <p:grpSp>
        <p:nvGrpSpPr>
          <p:cNvPr id="39" name="Group 38"/>
          <p:cNvGrpSpPr/>
          <p:nvPr/>
        </p:nvGrpSpPr>
        <p:grpSpPr>
          <a:xfrm>
            <a:off x="557146" y="2734189"/>
            <a:ext cx="847302" cy="587251"/>
            <a:chOff x="5056546" y="1975436"/>
            <a:chExt cx="1772914" cy="1393004"/>
          </a:xfrm>
        </p:grpSpPr>
        <p:pic>
          <p:nvPicPr>
            <p:cNvPr id="46"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48"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49"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50" name="TextBox 49"/>
          <p:cNvSpPr txBox="1"/>
          <p:nvPr/>
        </p:nvSpPr>
        <p:spPr>
          <a:xfrm>
            <a:off x="1363935" y="3561768"/>
            <a:ext cx="11307035" cy="615489"/>
          </a:xfrm>
          <a:prstGeom prst="rect">
            <a:avLst/>
          </a:prstGeom>
          <a:noFill/>
        </p:spPr>
        <p:txBody>
          <a:bodyPr wrap="square" lIns="121855" tIns="60928" rIns="121855" bIns="60928"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Gấu đá bóng ra xa, chạy đi nhặt rồi đá vào gôn, đá đi đá lại,..</a:t>
            </a:r>
          </a:p>
        </p:txBody>
      </p:sp>
      <p:grpSp>
        <p:nvGrpSpPr>
          <p:cNvPr id="3" name="Group 2"/>
          <p:cNvGrpSpPr/>
          <p:nvPr/>
        </p:nvGrpSpPr>
        <p:grpSpPr>
          <a:xfrm>
            <a:off x="3889235" y="207166"/>
            <a:ext cx="4443881" cy="967261"/>
            <a:chOff x="3889235" y="207166"/>
            <a:chExt cx="4443881" cy="967261"/>
          </a:xfrm>
        </p:grpSpPr>
        <p:sp>
          <p:nvSpPr>
            <p:cNvPr id="2" name="Cloud Callout 1"/>
            <p:cNvSpPr/>
            <p:nvPr/>
          </p:nvSpPr>
          <p:spPr>
            <a:xfrm>
              <a:off x="3889235" y="207166"/>
              <a:ext cx="4443881"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 name="TextBox 50"/>
            <p:cNvSpPr txBox="1"/>
            <p:nvPr/>
          </p:nvSpPr>
          <p:spPr>
            <a:xfrm>
              <a:off x="4327048" y="373839"/>
              <a:ext cx="3892744" cy="615489"/>
            </a:xfrm>
            <a:prstGeom prst="rect">
              <a:avLst/>
            </a:prstGeom>
            <a:noFill/>
          </p:spPr>
          <p:txBody>
            <a:bodyPr wrap="square" lIns="121855" tIns="60928" rIns="121855" bIns="60928"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 dung bài viết</a:t>
              </a:r>
            </a:p>
          </p:txBody>
        </p:sp>
      </p:grpSp>
      <p:sp>
        <p:nvSpPr>
          <p:cNvPr id="30" name="TextBox 29"/>
          <p:cNvSpPr txBox="1"/>
          <p:nvPr/>
        </p:nvSpPr>
        <p:spPr>
          <a:xfrm>
            <a:off x="1576402" y="4366065"/>
            <a:ext cx="10131697" cy="615489"/>
          </a:xfrm>
          <a:prstGeom prst="rect">
            <a:avLst/>
          </a:prstGeom>
          <a:noFill/>
        </p:spPr>
        <p:txBody>
          <a:bodyPr wrap="square" lIns="121855" tIns="60928" rIns="121855" bIns="60928" rtlCol="0">
            <a:spAutoFit/>
          </a:bodyPr>
          <a:lstStyle/>
          <a:p>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thấy gấu đá </a:t>
            </a:r>
            <a:r>
              <a:rPr lang="en-US" sz="320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bóng ngày càng giỏi, </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bạn làm gì?</a:t>
            </a:r>
          </a:p>
        </p:txBody>
      </p:sp>
      <p:grpSp>
        <p:nvGrpSpPr>
          <p:cNvPr id="31" name="Group 30"/>
          <p:cNvGrpSpPr/>
          <p:nvPr/>
        </p:nvGrpSpPr>
        <p:grpSpPr>
          <a:xfrm>
            <a:off x="524008" y="4299780"/>
            <a:ext cx="906987" cy="569344"/>
            <a:chOff x="8317164" y="2100522"/>
            <a:chExt cx="1772914" cy="1393004"/>
          </a:xfrm>
        </p:grpSpPr>
        <p:pic>
          <p:nvPicPr>
            <p:cNvPr id="32"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33"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34"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p:cNvSpPr txBox="1"/>
          <p:nvPr/>
        </p:nvSpPr>
        <p:spPr>
          <a:xfrm>
            <a:off x="1576401" y="5023334"/>
            <a:ext cx="9613827" cy="1107931"/>
          </a:xfrm>
          <a:prstGeom prst="rect">
            <a:avLst/>
          </a:prstGeom>
          <a:noFill/>
        </p:spPr>
        <p:txBody>
          <a:bodyPr wrap="square" lIns="121855" tIns="60928" rIns="121855" bIns="60928"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Khi thấy gấu đá bóng ngày </a:t>
            </a:r>
            <a:r>
              <a:rPr lang="en-US" sz="320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càng giỏi, </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 bạn đều muốn rủ gấu về đội của mình.</a:t>
            </a:r>
          </a:p>
        </p:txBody>
      </p:sp>
    </p:spTree>
    <p:extLst>
      <p:ext uri="{BB962C8B-B14F-4D97-AF65-F5344CB8AC3E}">
        <p14:creationId xmlns:p14="http://schemas.microsoft.com/office/powerpoint/2010/main" val="1914336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Effect transition="in" filter="fade">
                                      <p:cBhvr>
                                        <p:cTn id="72" dur="1000"/>
                                        <p:tgtEl>
                                          <p:spTgt spid="30">
                                            <p:txEl>
                                              <p:pRg st="0" end="0"/>
                                            </p:txEl>
                                          </p:spTgt>
                                        </p:tgtEl>
                                      </p:cBhvr>
                                    </p:animEffect>
                                    <p:anim calcmode="lin" valueType="num">
                                      <p:cBhvr>
                                        <p:cTn id="7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37"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5931657"/>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11644" y="2220427"/>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dấu chấm, dấu phẩy trong bài.</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 hoa tên đầu bài và đầu mỗi câu.</a:t>
            </a:r>
          </a:p>
        </p:txBody>
      </p:sp>
      <p:sp>
        <p:nvSpPr>
          <p:cNvPr id="10" name="TextBox 9"/>
          <p:cNvSpPr txBox="1"/>
          <p:nvPr/>
        </p:nvSpPr>
        <p:spPr>
          <a:xfrm>
            <a:off x="1535671" y="3182914"/>
            <a:ext cx="9613827" cy="1600374"/>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a:solidFill>
                  <a:srgbClr val="002060"/>
                </a:solidFill>
                <a:latin typeface="HP001 4 hàng" pitchFamily="34" charset="0"/>
                <a:ea typeface="Arial-Rounded" panose="020B0500000000000000" pitchFamily="34" charset="0"/>
                <a:cs typeface="Arial-Rounded" panose="020B0500000000000000" pitchFamily="34" charset="0"/>
              </a:rPr>
              <a:t> Hằng ngày, sân </a:t>
            </a: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bóng, luyện tập, chạy, </a:t>
            </a:r>
            <a:r>
              <a:rPr lang="vi-VN" sz="3200" b="1" dirty="0">
                <a:latin typeface="HP001 4 hàng" pitchFamily="34" charset="0"/>
                <a:ea typeface="Arial-Rounded" panose="020B0500000000000000" pitchFamily="34" charset="0"/>
                <a:cs typeface="Arial-Rounded" panose="020B0500000000000000" pitchFamily="34" charset="0"/>
              </a:rPr>
              <a:t>ǟ</a:t>
            </a: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ủ,...</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714949" y="2121244"/>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714949" y="3133407"/>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4170547"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Tree>
    <p:extLst>
      <p:ext uri="{BB962C8B-B14F-4D97-AF65-F5344CB8AC3E}">
        <p14:creationId xmlns:p14="http://schemas.microsoft.com/office/powerpoint/2010/main" val="1932084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1000"/>
                                        <p:tgtEl>
                                          <p:spTgt spid="10">
                                            <p:txEl>
                                              <p:pRg st="0" end="0"/>
                                            </p:txEl>
                                          </p:spTgt>
                                        </p:tgtEl>
                                      </p:cBhvr>
                                    </p:animEffect>
                                    <p:anim calcmode="lin" valueType="num">
                                      <p:cBhvr>
                                        <p:cTn id="5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Effect transition="in" filter="fade">
                                      <p:cBhvr>
                                        <p:cTn id="63" dur="1000"/>
                                        <p:tgtEl>
                                          <p:spTgt spid="10">
                                            <p:txEl>
                                              <p:pRg st="2" end="2"/>
                                            </p:txEl>
                                          </p:spTgt>
                                        </p:tgtEl>
                                      </p:cBhvr>
                                    </p:animEffect>
                                    <p:anim calcmode="lin" valueType="num">
                                      <p:cBhvr>
                                        <p:cTn id="6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068" y="1455856"/>
            <a:ext cx="3527186"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88679" y="4851918"/>
            <a:ext cx="161989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2" name="五角星 36"/>
          <p:cNvSpPr/>
          <p:nvPr/>
        </p:nvSpPr>
        <p:spPr>
          <a:xfrm rot="2755789">
            <a:off x="9862890" y="141346"/>
            <a:ext cx="286011" cy="30717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1499644" y="489789"/>
            <a:ext cx="5798556"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Tư thế ngồi viết</a:t>
              </a:r>
            </a:p>
          </p:txBody>
        </p:sp>
      </p:grpSp>
      <p:sp>
        <p:nvSpPr>
          <p:cNvPr id="32" name="TextBox 31"/>
          <p:cNvSpPr txBox="1"/>
          <p:nvPr/>
        </p:nvSpPr>
        <p:spPr>
          <a:xfrm>
            <a:off x="775642" y="1281502"/>
            <a:ext cx="7593658"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Lưng thẳng.</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Không tì ngực xuống bàn.</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Đầu hơi cúi.</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Mắt cách vở khoảng 25-30cm.</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Tay phải cầm bút</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Tay trái tì nhẹ lên mép vở để giữ.</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Hai chân để song song thoải mái.</a:t>
            </a:r>
          </a:p>
          <a:p>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26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bàn&#10;&#10;Mô tả được tạo tự động">
            <a:extLst>
              <a:ext uri="{FF2B5EF4-FFF2-40B4-BE49-F238E27FC236}">
                <a16:creationId xmlns:a16="http://schemas.microsoft.com/office/drawing/2014/main" id="{927A1151-6049-4BD1-8AAB-89E45DBDA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36" y="158838"/>
            <a:ext cx="9699034" cy="6026205"/>
          </a:xfrm>
          <a:prstGeom prst="rect">
            <a:avLst/>
          </a:prstGeom>
        </p:spPr>
      </p:pic>
    </p:spTree>
    <p:extLst>
      <p:ext uri="{BB962C8B-B14F-4D97-AF65-F5344CB8AC3E}">
        <p14:creationId xmlns:p14="http://schemas.microsoft.com/office/powerpoint/2010/main" val="237772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607852" y="2326022"/>
            <a:ext cx="11209583" cy="1007968"/>
          </a:xfrm>
          <a:prstGeom prst="rect">
            <a:avLst/>
          </a:prstGeom>
        </p:spPr>
        <p:txBody>
          <a:bodyPr wrap="square">
            <a:spAutoFit/>
          </a:bodyPr>
          <a:lstStyle/>
          <a:p>
            <a:pPr indent="463550" algn="just">
              <a:lnSpc>
                <a:spcPct val="200000"/>
              </a:lnSpc>
            </a:pPr>
            <a:r>
              <a:rPr lang="en-US" sz="3400" b="1" dirty="0">
                <a:latin typeface="HP001 4 hàng" pitchFamily="34" charset="0"/>
                <a:ea typeface="Arial-Rounded" panose="020B0500000000000000" pitchFamily="34" charset="0"/>
                <a:cs typeface="Arial-Rounded" panose="020B0500000000000000" pitchFamily="34" charset="0"/>
              </a:rPr>
              <a:t> </a:t>
            </a:r>
            <a:r>
              <a:rPr lang="vi-VN" sz="3400" b="1" dirty="0">
                <a:latin typeface="HP001 4 hàng" pitchFamily="34" charset="0"/>
                <a:ea typeface="Arial-Rounded" panose="020B0500000000000000" pitchFamily="34" charset="0"/>
                <a:cs typeface="Arial-Rounded" panose="020B0500000000000000" pitchFamily="34" charset="0"/>
              </a:rPr>
              <a:t>Hằng wgày, gấu ΑĞn sân bŗg Ǉừ sĥ Α˘ luΐİn</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1238548" y="3004140"/>
            <a:ext cx="12044222" cy="1007968"/>
          </a:xfrm>
          <a:prstGeom prst="rect">
            <a:avLst/>
          </a:prstGeom>
        </p:spPr>
        <p:txBody>
          <a:bodyPr wrap="square">
            <a:spAutoFit/>
          </a:bodyPr>
          <a:lstStyle/>
          <a:p>
            <a:pPr indent="463550" algn="just">
              <a:lnSpc>
                <a:spcPct val="200000"/>
              </a:lnSpc>
            </a:pPr>
            <a:r>
              <a:rPr lang="vi-VN" sz="3400" b="1">
                <a:latin typeface="HP001 4 hàng" pitchFamily="34" charset="0"/>
                <a:ea typeface="Arial-Rounded" panose="020B0500000000000000" pitchFamily="34" charset="0"/>
                <a:cs typeface="Arial-Rounded" panose="020B0500000000000000" pitchFamily="34" charset="0"/>
              </a:rPr>
              <a:t>Ǉập.</a:t>
            </a:r>
            <a:r>
              <a:rPr lang="en-US" sz="3400" b="1">
                <a:latin typeface="HP001 4 hàng" pitchFamily="34" charset="0"/>
                <a:ea typeface="Arial-Rounded" panose="020B0500000000000000" pitchFamily="34" charset="0"/>
                <a:cs typeface="Arial-Rounded" panose="020B0500000000000000" pitchFamily="34" charset="0"/>
              </a:rPr>
              <a:t> </a:t>
            </a:r>
            <a:r>
              <a:rPr lang="vi-VN" sz="3400" b="1">
                <a:latin typeface="HP001 4 hàng" pitchFamily="34" charset="0"/>
                <a:ea typeface="Arial-Rounded" panose="020B0500000000000000" pitchFamily="34" charset="0"/>
                <a:cs typeface="Arial-Rounded" panose="020B0500000000000000" pitchFamily="34" charset="0"/>
              </a:rPr>
              <a:t>Gấu </a:t>
            </a:r>
            <a:r>
              <a:rPr lang="vi-VN" sz="3400" b="1" dirty="0">
                <a:latin typeface="HP001 4 hàng" pitchFamily="34" charset="0"/>
                <a:ea typeface="Arial-Rounded" panose="020B0500000000000000" pitchFamily="34" charset="0"/>
                <a:cs typeface="Arial-Rounded" panose="020B0500000000000000" pitchFamily="34" charset="0"/>
              </a:rPr>
              <a:t>đá bŗg ǟa xa, εạy đi ηặt ǟē đá vào</a:t>
            </a:r>
            <a:r>
              <a:rPr lang="en-US" sz="3400" b="1" dirty="0">
                <a:latin typeface="HP001 4 hàng" pitchFamily="34" charset="0"/>
                <a:ea typeface="Arial-Rounded" panose="020B0500000000000000" pitchFamily="34" charset="0"/>
                <a:cs typeface="Arial-Rounded" panose="020B0500000000000000" pitchFamily="34" charset="0"/>
              </a:rPr>
              <a:t> </a:t>
            </a:r>
            <a:r>
              <a:rPr lang="vi-VN" sz="3400" b="1" dirty="0">
                <a:latin typeface="HP001 4 hàng" pitchFamily="34" charset="0"/>
                <a:ea typeface="Arial-Rounded" panose="020B0500000000000000" pitchFamily="34" charset="0"/>
                <a:cs typeface="Arial-Rounded" panose="020B0500000000000000" pitchFamily="34" charset="0"/>
              </a:rPr>
              <a:t>gŪ,</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1036983" y="3685719"/>
            <a:ext cx="12471204" cy="1138773"/>
          </a:xfrm>
          <a:prstGeom prst="rect">
            <a:avLst/>
          </a:prstGeom>
        </p:spPr>
        <p:txBody>
          <a:bodyPr wrap="square">
            <a:spAutoFit/>
          </a:bodyPr>
          <a:lstStyle/>
          <a:p>
            <a:pPr indent="463550" algn="just">
              <a:lnSpc>
                <a:spcPct val="200000"/>
              </a:lnSpc>
            </a:pPr>
            <a:r>
              <a:rPr lang="en-US" sz="3400" b="1" dirty="0">
                <a:latin typeface="HP001 4 hàng" pitchFamily="34" charset="0"/>
                <a:ea typeface="Arial-Rounded" panose="020B0500000000000000" pitchFamily="34" charset="0"/>
                <a:cs typeface="Arial-Rounded" panose="020B0500000000000000" pitchFamily="34" charset="0"/>
              </a:rPr>
              <a:t> </a:t>
            </a:r>
            <a:r>
              <a:rPr lang="vi-VN" sz="3400" b="1" dirty="0">
                <a:latin typeface="HP001 4 hàng" pitchFamily="34" charset="0"/>
                <a:ea typeface="Arial-Rounded" panose="020B0500000000000000" pitchFamily="34" charset="0"/>
                <a:cs typeface="Arial-Rounded" panose="020B0500000000000000" pitchFamily="34" charset="0"/>
              </a:rPr>
              <a:t>đá đi đá lại,... Cứ Όı, gấu đá bŗg wgày càng giĈ. Các</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8" name="Rectangle 7"/>
          <p:cNvSpPr/>
          <p:nvPr/>
        </p:nvSpPr>
        <p:spPr>
          <a:xfrm>
            <a:off x="1169457" y="4735592"/>
            <a:ext cx="8671228" cy="615553"/>
          </a:xfrm>
          <a:prstGeom prst="rect">
            <a:avLst/>
          </a:prstGeom>
        </p:spPr>
        <p:txBody>
          <a:bodyPr wrap="square">
            <a:spAutoFit/>
          </a:bodyPr>
          <a:lstStyle/>
          <a:p>
            <a:pPr indent="463550" algn="just"/>
            <a:r>
              <a:rPr lang="vi-VN" sz="3400" b="1" dirty="0">
                <a:latin typeface="HP001 4 hàng" pitchFamily="34" charset="0"/>
                <a:ea typeface="Arial-Rounded" panose="020B0500000000000000" pitchFamily="34" charset="0"/>
                <a:cs typeface="Arial-Rounded" panose="020B0500000000000000" pitchFamily="34" charset="0"/>
              </a:rPr>
              <a:t>bạn Αϛu juū ǟủ gấu ωϙ đĖ của jìζ. </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3561178" y="2006145"/>
            <a:ext cx="3378632" cy="646266"/>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Cầu </a:t>
            </a:r>
            <a:r>
              <a:rPr lang="el-GR" sz="3400" b="1" dirty="0">
                <a:solidFill>
                  <a:srgbClr val="FF0000"/>
                </a:solidFill>
                <a:latin typeface="HP001 4 hàng" pitchFamily="34" charset="0"/>
                <a:ea typeface="Arial-Rounded" panose="020B0500000000000000" pitchFamily="34" charset="0"/>
                <a:cs typeface="Arial-Rounded" panose="020B0500000000000000" pitchFamily="34" charset="0"/>
              </a:rPr>
              <a:t>κ</a:t>
            </a:r>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ủ dự </a:t>
            </a:r>
            <a:r>
              <a:rPr lang="el-GR" sz="3400" b="1" dirty="0">
                <a:solidFill>
                  <a:srgbClr val="FF0000"/>
                </a:solidFill>
                <a:latin typeface="HP001 4 hàng" pitchFamily="34" charset="0"/>
                <a:ea typeface="Arial-Rounded" panose="020B0500000000000000" pitchFamily="34" charset="0"/>
                <a:cs typeface="Arial-Rounded" panose="020B0500000000000000" pitchFamily="34" charset="0"/>
              </a:rPr>
              <a:t>λ</a:t>
            </a:r>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Ż</a:t>
            </a:r>
          </a:p>
        </p:txBody>
      </p:sp>
      <p:sp>
        <p:nvSpPr>
          <p:cNvPr id="10" name="TextBox 9"/>
          <p:cNvSpPr txBox="1"/>
          <p:nvPr/>
        </p:nvSpPr>
        <p:spPr>
          <a:xfrm>
            <a:off x="4300918" y="1318014"/>
            <a:ext cx="3378632" cy="646266"/>
          </a:xfrm>
          <a:prstGeom prst="rect">
            <a:avLst/>
          </a:prstGeom>
          <a:noFill/>
        </p:spPr>
        <p:txBody>
          <a:bodyPr wrap="square" lIns="121855" tIns="60928" rIns="121855" bIns="60928" rtlCol="0">
            <a:spAutoFit/>
          </a:bodyPr>
          <a:lstStyle/>
          <a:p>
            <a:r>
              <a:rPr lang="en-US" sz="3400" b="1" dirty="0">
                <a:latin typeface="HP001 4 hàng" pitchFamily="34" charset="0"/>
                <a:ea typeface="Arial-Rounded" panose="020B0500000000000000" pitchFamily="34" charset="0"/>
                <a:cs typeface="Arial-Rounded" panose="020B0500000000000000" pitchFamily="34" charset="0"/>
              </a:rPr>
              <a:t>Nghe – viết</a:t>
            </a:r>
          </a:p>
        </p:txBody>
      </p:sp>
      <p:sp>
        <p:nvSpPr>
          <p:cNvPr id="11" name="Rectangle 10"/>
          <p:cNvSpPr/>
          <p:nvPr/>
        </p:nvSpPr>
        <p:spPr>
          <a:xfrm>
            <a:off x="982417" y="310046"/>
            <a:ext cx="11209583" cy="1007968"/>
          </a:xfrm>
          <a:prstGeom prst="rect">
            <a:avLst/>
          </a:prstGeom>
        </p:spPr>
        <p:txBody>
          <a:bodyPr wrap="square">
            <a:spAutoFit/>
          </a:bodyPr>
          <a:lstStyle/>
          <a:p>
            <a:pPr indent="463550" algn="just">
              <a:lnSpc>
                <a:spcPct val="200000"/>
              </a:lnSpc>
            </a:pPr>
            <a:r>
              <a:rPr lang="en-US" sz="3400" b="1" dirty="0">
                <a:latin typeface="HP001 4 hàng" pitchFamily="34" charset="0"/>
                <a:ea typeface="Arial-Rounded" panose="020B0500000000000000" pitchFamily="34" charset="0"/>
                <a:cs typeface="Arial-Rounded" panose="020B0500000000000000" pitchFamily="34" charset="0"/>
              </a:rPr>
              <a:t> Thứ năm </a:t>
            </a:r>
            <a:r>
              <a:rPr lang="en-US" sz="3400" b="1">
                <a:latin typeface="HP001 4 hàng" pitchFamily="34" charset="0"/>
                <a:ea typeface="Arial-Rounded" panose="020B0500000000000000" pitchFamily="34" charset="0"/>
                <a:cs typeface="Arial-Rounded" panose="020B0500000000000000" pitchFamily="34" charset="0"/>
              </a:rPr>
              <a:t>ngày 29 </a:t>
            </a:r>
            <a:r>
              <a:rPr lang="en-US" sz="3400" b="1" dirty="0">
                <a:latin typeface="HP001 4 hàng" pitchFamily="34" charset="0"/>
                <a:ea typeface="Arial-Rounded" panose="020B0500000000000000" pitchFamily="34" charset="0"/>
                <a:cs typeface="Arial-Rounded" panose="020B0500000000000000" pitchFamily="34" charset="0"/>
              </a:rPr>
              <a:t>tháng 9 </a:t>
            </a:r>
            <a:r>
              <a:rPr lang="en-US" sz="3400" b="1">
                <a:latin typeface="HP001 4 hàng" pitchFamily="34" charset="0"/>
                <a:ea typeface="Arial-Rounded" panose="020B0500000000000000" pitchFamily="34" charset="0"/>
                <a:cs typeface="Arial-Rounded" panose="020B0500000000000000" pitchFamily="34" charset="0"/>
              </a:rPr>
              <a:t>năm 2022</a:t>
            </a:r>
            <a:endParaRPr lang="en-US" sz="3400" b="1" dirty="0">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898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9596" y="489789"/>
            <a:ext cx="11508828"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Những tên riêng nào dưới đây được </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 đúng?</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p:cNvPicPr>
            <a:picLocks noChangeAspect="1"/>
          </p:cNvPicPr>
          <p:nvPr/>
        </p:nvPicPr>
        <p:blipFill rotWithShape="1">
          <a:blip r:embed="rId10"/>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11"/>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12"/>
          <a:stretch>
            <a:fillRect/>
          </a:stretch>
        </p:blipFill>
        <p:spPr>
          <a:xfrm>
            <a:off x="22951" y="4851918"/>
            <a:ext cx="1508265" cy="1969498"/>
          </a:xfrm>
          <a:prstGeom prst="rect">
            <a:avLst/>
          </a:prstGeom>
          <a:noFill/>
          <a:ln w="9525">
            <a:noFill/>
          </a:ln>
        </p:spPr>
      </p:pic>
      <p:pic>
        <p:nvPicPr>
          <p:cNvPr id="13" name="图片 8"/>
          <p:cNvPicPr>
            <a:picLocks noChangeAspect="1"/>
          </p:cNvPicPr>
          <p:nvPr/>
        </p:nvPicPr>
        <p:blipFill>
          <a:blip r:embed="rId13"/>
          <a:stretch>
            <a:fillRect/>
          </a:stretch>
        </p:blipFill>
        <p:spPr>
          <a:xfrm>
            <a:off x="10786464" y="5026951"/>
            <a:ext cx="1320274" cy="1824172"/>
          </a:xfrm>
          <a:prstGeom prst="rect">
            <a:avLst/>
          </a:prstGeom>
          <a:noFill/>
          <a:ln w="9525">
            <a:noFill/>
          </a:ln>
        </p:spPr>
      </p:pic>
      <p:sp>
        <p:nvSpPr>
          <p:cNvPr id="18"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9"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0"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1"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2"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1296127" y="1467124"/>
            <a:ext cx="2678236" cy="1578244"/>
            <a:chOff x="1019898" y="1867152"/>
            <a:chExt cx="3142938" cy="1947937"/>
          </a:xfrm>
        </p:grpSpPr>
        <p:pic>
          <p:nvPicPr>
            <p:cNvPr id="24" name="PA_图片 6">
              <a:extLst>
                <a:ext uri="{FF2B5EF4-FFF2-40B4-BE49-F238E27FC236}">
                  <a16:creationId xmlns:a16="http://schemas.microsoft.com/office/drawing/2014/main" id="{BA648142-D2CE-45F0-BAF5-71CB000BD56B}"/>
                </a:ext>
              </a:extLst>
            </p:cNvPr>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25" name="TextBox 24"/>
            <p:cNvSpPr txBox="1"/>
            <p:nvPr/>
          </p:nvSpPr>
          <p:spPr>
            <a:xfrm>
              <a:off x="1828800" y="2489506"/>
              <a:ext cx="2181726" cy="72175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Hồng</a:t>
              </a:r>
            </a:p>
          </p:txBody>
        </p:sp>
      </p:grpSp>
      <p:grpSp>
        <p:nvGrpSpPr>
          <p:cNvPr id="26" name="Group 25"/>
          <p:cNvGrpSpPr/>
          <p:nvPr/>
        </p:nvGrpSpPr>
        <p:grpSpPr>
          <a:xfrm>
            <a:off x="4311525" y="1444123"/>
            <a:ext cx="2778327" cy="1516495"/>
            <a:chOff x="1019898" y="1914941"/>
            <a:chExt cx="3142938" cy="1947937"/>
          </a:xfrm>
        </p:grpSpPr>
        <p:pic>
          <p:nvPicPr>
            <p:cNvPr id="27" name="PA_图片 6">
              <a:extLst>
                <a:ext uri="{FF2B5EF4-FFF2-40B4-BE49-F238E27FC236}">
                  <a16:creationId xmlns:a16="http://schemas.microsoft.com/office/drawing/2014/main" id="{BA648142-D2CE-45F0-BAF5-71CB000BD56B}"/>
                </a:ext>
              </a:extLst>
            </p:cNvPr>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28" name="TextBox 27"/>
            <p:cNvSpPr txBox="1"/>
            <p:nvPr/>
          </p:nvSpPr>
          <p:spPr>
            <a:xfrm>
              <a:off x="1500503" y="2467742"/>
              <a:ext cx="2181726" cy="751143"/>
            </a:xfrm>
            <a:prstGeom prst="rect">
              <a:avLst/>
            </a:prstGeom>
            <a:noFill/>
          </p:spPr>
          <p:txBody>
            <a:bodyPr wrap="square" rtlCol="0">
              <a:spAutoFit/>
            </a:bodyPr>
            <a:lstStyle/>
            <a:p>
              <a:pPr algn="ct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minh</a:t>
              </a:r>
            </a:p>
          </p:txBody>
        </p:sp>
      </p:grpSp>
      <p:grpSp>
        <p:nvGrpSpPr>
          <p:cNvPr id="29" name="Group 28"/>
          <p:cNvGrpSpPr/>
          <p:nvPr/>
        </p:nvGrpSpPr>
        <p:grpSpPr>
          <a:xfrm>
            <a:off x="7345792" y="1199862"/>
            <a:ext cx="2754978" cy="1724045"/>
            <a:chOff x="1019898" y="1914941"/>
            <a:chExt cx="3142938" cy="1947937"/>
          </a:xfrm>
        </p:grpSpPr>
        <p:pic>
          <p:nvPicPr>
            <p:cNvPr id="30" name="PA_图片 6">
              <a:extLst>
                <a:ext uri="{FF2B5EF4-FFF2-40B4-BE49-F238E27FC236}">
                  <a16:creationId xmlns:a16="http://schemas.microsoft.com/office/drawing/2014/main" id="{BA648142-D2CE-45F0-BAF5-71CB000BD56B}"/>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31" name="TextBox 30"/>
            <p:cNvSpPr txBox="1"/>
            <p:nvPr/>
          </p:nvSpPr>
          <p:spPr>
            <a:xfrm>
              <a:off x="1500503" y="2558550"/>
              <a:ext cx="2181726" cy="660716"/>
            </a:xfrm>
            <a:prstGeom prst="rect">
              <a:avLst/>
            </a:prstGeom>
            <a:noFill/>
          </p:spPr>
          <p:txBody>
            <a:bodyPr wrap="square" rtlCol="0">
              <a:spAutoFit/>
            </a:bodyPr>
            <a:lstStyle/>
            <a:p>
              <a:pPr algn="ct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Hùng</a:t>
              </a:r>
            </a:p>
          </p:txBody>
        </p:sp>
      </p:grpSp>
      <p:grpSp>
        <p:nvGrpSpPr>
          <p:cNvPr id="32" name="Group 31"/>
          <p:cNvGrpSpPr/>
          <p:nvPr/>
        </p:nvGrpSpPr>
        <p:grpSpPr>
          <a:xfrm>
            <a:off x="2443738" y="2678835"/>
            <a:ext cx="2883693" cy="1672590"/>
            <a:chOff x="1019898" y="1914941"/>
            <a:chExt cx="3142938" cy="1947937"/>
          </a:xfrm>
        </p:grpSpPr>
        <p:pic>
          <p:nvPicPr>
            <p:cNvPr id="33" name="PA_图片 6">
              <a:extLst>
                <a:ext uri="{FF2B5EF4-FFF2-40B4-BE49-F238E27FC236}">
                  <a16:creationId xmlns:a16="http://schemas.microsoft.com/office/drawing/2014/main" id="{BA648142-D2CE-45F0-BAF5-71CB000BD56B}"/>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34" name="TextBox 33"/>
            <p:cNvSpPr txBox="1"/>
            <p:nvPr/>
          </p:nvSpPr>
          <p:spPr>
            <a:xfrm>
              <a:off x="1592939" y="2478466"/>
              <a:ext cx="2181725" cy="681042"/>
            </a:xfrm>
            <a:prstGeom prst="rect">
              <a:avLst/>
            </a:prstGeom>
            <a:noFill/>
          </p:spPr>
          <p:txBody>
            <a:bodyPr wrap="square" rtlCol="0">
              <a:spAutoFit/>
            </a:bodyPr>
            <a:lstStyle/>
            <a:p>
              <a:pPr algn="ct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thùy</a:t>
              </a:r>
            </a:p>
          </p:txBody>
        </p:sp>
      </p:grpSp>
      <p:grpSp>
        <p:nvGrpSpPr>
          <p:cNvPr id="35" name="Group 34"/>
          <p:cNvGrpSpPr/>
          <p:nvPr/>
        </p:nvGrpSpPr>
        <p:grpSpPr>
          <a:xfrm>
            <a:off x="5830520" y="2884231"/>
            <a:ext cx="2805143" cy="1459873"/>
            <a:chOff x="1003816" y="1901387"/>
            <a:chExt cx="3142938" cy="1947937"/>
          </a:xfrm>
        </p:grpSpPr>
        <p:pic>
          <p:nvPicPr>
            <p:cNvPr id="36" name="PA_图片 6">
              <a:extLst>
                <a:ext uri="{FF2B5EF4-FFF2-40B4-BE49-F238E27FC236}">
                  <a16:creationId xmlns:a16="http://schemas.microsoft.com/office/drawing/2014/main" id="{BA648142-D2CE-45F0-BAF5-71CB000BD56B}"/>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1003816" y="1901387"/>
              <a:ext cx="3142938" cy="1947937"/>
            </a:xfrm>
            <a:prstGeom prst="rect">
              <a:avLst/>
            </a:prstGeom>
          </p:spPr>
        </p:pic>
        <p:sp>
          <p:nvSpPr>
            <p:cNvPr id="37" name="TextBox 36"/>
            <p:cNvSpPr txBox="1"/>
            <p:nvPr/>
          </p:nvSpPr>
          <p:spPr>
            <a:xfrm>
              <a:off x="1366414" y="2479512"/>
              <a:ext cx="2510499" cy="780277"/>
            </a:xfrm>
            <a:prstGeom prst="rect">
              <a:avLst/>
            </a:prstGeom>
            <a:noFill/>
          </p:spPr>
          <p:txBody>
            <a:bodyPr wrap="square" rtlCol="0">
              <a:spAutoFit/>
            </a:bodyPr>
            <a:lstStyle/>
            <a:p>
              <a:pPr algn="ct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Phương</a:t>
              </a:r>
            </a:p>
          </p:txBody>
        </p:sp>
      </p:grpSp>
      <p:grpSp>
        <p:nvGrpSpPr>
          <p:cNvPr id="38" name="Group 37"/>
          <p:cNvGrpSpPr/>
          <p:nvPr/>
        </p:nvGrpSpPr>
        <p:grpSpPr>
          <a:xfrm>
            <a:off x="8792116" y="2725154"/>
            <a:ext cx="2805143" cy="1459873"/>
            <a:chOff x="1003816" y="1901387"/>
            <a:chExt cx="3142938" cy="1947937"/>
          </a:xfrm>
        </p:grpSpPr>
        <p:pic>
          <p:nvPicPr>
            <p:cNvPr id="39" name="PA_图片 6">
              <a:extLst>
                <a:ext uri="{FF2B5EF4-FFF2-40B4-BE49-F238E27FC236}">
                  <a16:creationId xmlns:a16="http://schemas.microsoft.com/office/drawing/2014/main" id="{BA648142-D2CE-45F0-BAF5-71CB000BD56B}"/>
                </a:ext>
              </a:extLst>
            </p:cNvPr>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1003816" y="1901387"/>
              <a:ext cx="3142938" cy="1947937"/>
            </a:xfrm>
            <a:prstGeom prst="rect">
              <a:avLst/>
            </a:prstGeom>
          </p:spPr>
        </p:pic>
        <p:sp>
          <p:nvSpPr>
            <p:cNvPr id="40" name="TextBox 39"/>
            <p:cNvSpPr txBox="1"/>
            <p:nvPr/>
          </p:nvSpPr>
          <p:spPr>
            <a:xfrm>
              <a:off x="1366414" y="2479512"/>
              <a:ext cx="2510499" cy="780277"/>
            </a:xfrm>
            <a:prstGeom prst="rect">
              <a:avLst/>
            </a:prstGeom>
            <a:noFill/>
          </p:spPr>
          <p:txBody>
            <a:bodyPr wrap="square" rtlCol="0">
              <a:spAutoFit/>
            </a:bodyPr>
            <a:lstStyle/>
            <a:p>
              <a:pPr algn="ct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Giang</a:t>
              </a:r>
            </a:p>
          </p:txBody>
        </p:sp>
      </p:grpSp>
      <p:pic>
        <p:nvPicPr>
          <p:cNvPr id="44" name="Picture 43"/>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l="55739" t="30385" r="21569" b="29654"/>
          <a:stretch/>
        </p:blipFill>
        <p:spPr>
          <a:xfrm>
            <a:off x="4386498" y="3555538"/>
            <a:ext cx="559917" cy="492993"/>
          </a:xfrm>
          <a:prstGeom prst="rect">
            <a:avLst/>
          </a:prstGeom>
        </p:spPr>
      </p:pic>
      <p:pic>
        <p:nvPicPr>
          <p:cNvPr id="45" name="Picture 44"/>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9585" b="78914" l="2077" r="55112"/>
                    </a14:imgEffect>
                  </a14:imgLayer>
                </a14:imgProps>
              </a:ext>
              <a:ext uri="{28A0092B-C50C-407E-A947-70E740481C1C}">
                <a14:useLocalDpi xmlns:a14="http://schemas.microsoft.com/office/drawing/2010/main" val="0"/>
              </a:ext>
            </a:extLst>
          </a:blip>
          <a:srcRect l="23788" t="22551" r="45309" b="27277"/>
          <a:stretch/>
        </p:blipFill>
        <p:spPr>
          <a:xfrm>
            <a:off x="9350630" y="1894719"/>
            <a:ext cx="662870" cy="538090"/>
          </a:xfrm>
          <a:prstGeom prst="rect">
            <a:avLst/>
          </a:prstGeom>
        </p:spPr>
      </p:pic>
      <p:pic>
        <p:nvPicPr>
          <p:cNvPr id="48" name="Picture 47"/>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55739" t="30385" r="21569" b="29654"/>
          <a:stretch/>
        </p:blipFill>
        <p:spPr>
          <a:xfrm>
            <a:off x="6216909" y="2151369"/>
            <a:ext cx="459717" cy="404769"/>
          </a:xfrm>
          <a:prstGeom prst="rect">
            <a:avLst/>
          </a:prstGeom>
        </p:spPr>
      </p:pic>
      <p:pic>
        <p:nvPicPr>
          <p:cNvPr id="49" name="Picture 48"/>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9585" b="78914" l="2077" r="55112"/>
                    </a14:imgEffect>
                  </a14:imgLayer>
                </a14:imgProps>
              </a:ext>
              <a:ext uri="{28A0092B-C50C-407E-A947-70E740481C1C}">
                <a14:useLocalDpi xmlns:a14="http://schemas.microsoft.com/office/drawing/2010/main" val="0"/>
              </a:ext>
            </a:extLst>
          </a:blip>
          <a:srcRect l="23788" t="22551" r="45309" b="27277"/>
          <a:stretch/>
        </p:blipFill>
        <p:spPr>
          <a:xfrm>
            <a:off x="3222714" y="2140745"/>
            <a:ext cx="662870" cy="538090"/>
          </a:xfrm>
          <a:prstGeom prst="rect">
            <a:avLst/>
          </a:prstGeom>
        </p:spPr>
      </p:pic>
      <p:pic>
        <p:nvPicPr>
          <p:cNvPr id="50" name="Picture 49"/>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9585" b="78914" l="2077" r="55112"/>
                    </a14:imgEffect>
                  </a14:imgLayer>
                </a14:imgProps>
              </a:ext>
              <a:ext uri="{28A0092B-C50C-407E-A947-70E740481C1C}">
                <a14:useLocalDpi xmlns:a14="http://schemas.microsoft.com/office/drawing/2010/main" val="0"/>
              </a:ext>
            </a:extLst>
          </a:blip>
          <a:srcRect l="23788" t="22551" r="45309" b="27277"/>
          <a:stretch/>
        </p:blipFill>
        <p:spPr>
          <a:xfrm>
            <a:off x="8060410" y="3555538"/>
            <a:ext cx="662870" cy="538090"/>
          </a:xfrm>
          <a:prstGeom prst="rect">
            <a:avLst/>
          </a:prstGeom>
        </p:spPr>
      </p:pic>
      <p:pic>
        <p:nvPicPr>
          <p:cNvPr id="51" name="Picture 50"/>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9585" b="78914" l="2077" r="55112"/>
                    </a14:imgEffect>
                  </a14:imgLayer>
                </a14:imgProps>
              </a:ext>
              <a:ext uri="{28A0092B-C50C-407E-A947-70E740481C1C}">
                <a14:useLocalDpi xmlns:a14="http://schemas.microsoft.com/office/drawing/2010/main" val="0"/>
              </a:ext>
            </a:extLst>
          </a:blip>
          <a:srcRect l="23788" t="22551" r="45309" b="27277"/>
          <a:stretch/>
        </p:blipFill>
        <p:spPr>
          <a:xfrm>
            <a:off x="10823514" y="3334046"/>
            <a:ext cx="662870" cy="538090"/>
          </a:xfrm>
          <a:prstGeom prst="rect">
            <a:avLst/>
          </a:prstGeom>
        </p:spPr>
      </p:pic>
      <p:grpSp>
        <p:nvGrpSpPr>
          <p:cNvPr id="52" name="Group 51"/>
          <p:cNvGrpSpPr/>
          <p:nvPr/>
        </p:nvGrpSpPr>
        <p:grpSpPr>
          <a:xfrm>
            <a:off x="2455409" y="4474473"/>
            <a:ext cx="2778327" cy="1516495"/>
            <a:chOff x="1019898" y="1914941"/>
            <a:chExt cx="3142938" cy="1947937"/>
          </a:xfrm>
        </p:grpSpPr>
        <p:pic>
          <p:nvPicPr>
            <p:cNvPr id="53" name="PA_图片 6">
              <a:extLst>
                <a:ext uri="{FF2B5EF4-FFF2-40B4-BE49-F238E27FC236}">
                  <a16:creationId xmlns:a16="http://schemas.microsoft.com/office/drawing/2014/main" id="{BA648142-D2CE-45F0-BAF5-71CB000BD56B}"/>
                </a:ext>
              </a:extLst>
            </p:cNvPr>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54" name="TextBox 53"/>
            <p:cNvSpPr txBox="1"/>
            <p:nvPr/>
          </p:nvSpPr>
          <p:spPr>
            <a:xfrm>
              <a:off x="1500503" y="2467742"/>
              <a:ext cx="2181726" cy="751143"/>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Minh</a:t>
              </a:r>
            </a:p>
          </p:txBody>
        </p:sp>
      </p:grpSp>
      <p:grpSp>
        <p:nvGrpSpPr>
          <p:cNvPr id="55" name="Group 54"/>
          <p:cNvGrpSpPr/>
          <p:nvPr/>
        </p:nvGrpSpPr>
        <p:grpSpPr>
          <a:xfrm>
            <a:off x="6844744" y="4164077"/>
            <a:ext cx="2883693" cy="1672590"/>
            <a:chOff x="1019898" y="1914941"/>
            <a:chExt cx="3142938" cy="1947937"/>
          </a:xfrm>
        </p:grpSpPr>
        <p:pic>
          <p:nvPicPr>
            <p:cNvPr id="56" name="PA_图片 6">
              <a:extLst>
                <a:ext uri="{FF2B5EF4-FFF2-40B4-BE49-F238E27FC236}">
                  <a16:creationId xmlns:a16="http://schemas.microsoft.com/office/drawing/2014/main" id="{BA648142-D2CE-45F0-BAF5-71CB000BD56B}"/>
                </a:ext>
              </a:extLst>
            </p:cNvPr>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57" name="TextBox 56"/>
            <p:cNvSpPr txBox="1"/>
            <p:nvPr/>
          </p:nvSpPr>
          <p:spPr>
            <a:xfrm>
              <a:off x="1592939" y="2478466"/>
              <a:ext cx="2181725" cy="681042"/>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Thùy</a:t>
              </a:r>
            </a:p>
          </p:txBody>
        </p:sp>
      </p:grpSp>
      <p:cxnSp>
        <p:nvCxnSpPr>
          <p:cNvPr id="3" name="Straight Connector 2"/>
          <p:cNvCxnSpPr/>
          <p:nvPr/>
        </p:nvCxnSpPr>
        <p:spPr>
          <a:xfrm>
            <a:off x="800678" y="1105457"/>
            <a:ext cx="28881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7089852" y="1105278"/>
            <a:ext cx="163342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3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anim calcmode="lin" valueType="num">
                                      <p:cBhvr>
                                        <p:cTn id="62" dur="1000" fill="hold"/>
                                        <p:tgtEl>
                                          <p:spTgt spid="29"/>
                                        </p:tgtEl>
                                        <p:attrNameLst>
                                          <p:attrName>ppt_x</p:attrName>
                                        </p:attrNameLst>
                                      </p:cBhvr>
                                      <p:tavLst>
                                        <p:tav tm="0">
                                          <p:val>
                                            <p:strVal val="#ppt_x"/>
                                          </p:val>
                                        </p:tav>
                                        <p:tav tm="100000">
                                          <p:val>
                                            <p:strVal val="#ppt_x"/>
                                          </p:val>
                                        </p:tav>
                                      </p:tavLst>
                                    </p:anim>
                                    <p:anim calcmode="lin" valueType="num">
                                      <p:cBhvr>
                                        <p:cTn id="63" dur="1000" fill="hold"/>
                                        <p:tgtEl>
                                          <p:spTgt spid="2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barn(inVertical)">
                                      <p:cBhvr>
                                        <p:cTn id="83" dur="5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arn(inVertical)">
                                      <p:cBhvr>
                                        <p:cTn id="88" dur="500"/>
                                        <p:tgtEl>
                                          <p:spTgt spid="46"/>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barn(inVertical)">
                                      <p:cBhvr>
                                        <p:cTn id="93" dur="500"/>
                                        <p:tgtEl>
                                          <p:spTgt spid="49"/>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barn(inVertical)">
                                      <p:cBhvr>
                                        <p:cTn id="98" dur="500"/>
                                        <p:tgtEl>
                                          <p:spTgt spid="51"/>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barn(inVertical)">
                                      <p:cBhvr>
                                        <p:cTn id="103" dur="500"/>
                                        <p:tgtEl>
                                          <p:spTgt spid="50"/>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barn(inVertical)">
                                      <p:cBhvr>
                                        <p:cTn id="108" dur="500"/>
                                        <p:tgtEl>
                                          <p:spTgt spid="45"/>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barn(inVertical)">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barn(inVertical)">
                                      <p:cBhvr>
                                        <p:cTn id="118" dur="500"/>
                                        <p:tgtEl>
                                          <p:spTgt spid="44"/>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1000"/>
                                        <p:tgtEl>
                                          <p:spTgt spid="52"/>
                                        </p:tgtEl>
                                      </p:cBhvr>
                                    </p:animEffect>
                                    <p:anim calcmode="lin" valueType="num">
                                      <p:cBhvr>
                                        <p:cTn id="124" dur="1000" fill="hold"/>
                                        <p:tgtEl>
                                          <p:spTgt spid="52"/>
                                        </p:tgtEl>
                                        <p:attrNameLst>
                                          <p:attrName>ppt_x</p:attrName>
                                        </p:attrNameLst>
                                      </p:cBhvr>
                                      <p:tavLst>
                                        <p:tav tm="0">
                                          <p:val>
                                            <p:strVal val="#ppt_x"/>
                                          </p:val>
                                        </p:tav>
                                        <p:tav tm="100000">
                                          <p:val>
                                            <p:strVal val="#ppt_x"/>
                                          </p:val>
                                        </p:tav>
                                      </p:tavLst>
                                    </p:anim>
                                    <p:anim calcmode="lin" valueType="num">
                                      <p:cBhvr>
                                        <p:cTn id="12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fade">
                                      <p:cBhvr>
                                        <p:cTn id="130" dur="1000"/>
                                        <p:tgtEl>
                                          <p:spTgt spid="55"/>
                                        </p:tgtEl>
                                      </p:cBhvr>
                                    </p:animEffect>
                                    <p:anim calcmode="lin" valueType="num">
                                      <p:cBhvr>
                                        <p:cTn id="131" dur="1000" fill="hold"/>
                                        <p:tgtEl>
                                          <p:spTgt spid="55"/>
                                        </p:tgtEl>
                                        <p:attrNameLst>
                                          <p:attrName>ppt_x</p:attrName>
                                        </p:attrNameLst>
                                      </p:cBhvr>
                                      <p:tavLst>
                                        <p:tav tm="0">
                                          <p:val>
                                            <p:strVal val="#ppt_x"/>
                                          </p:val>
                                        </p:tav>
                                        <p:tav tm="100000">
                                          <p:val>
                                            <p:strVal val="#ppt_x"/>
                                          </p:val>
                                        </p:tav>
                                      </p:tavLst>
                                    </p:anim>
                                    <p:anim calcmode="lin" valueType="num">
                                      <p:cBhvr>
                                        <p:cTn id="13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19" grpId="0" animBg="1"/>
      <p:bldP spid="20"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589</Words>
  <Application>Microsoft Office PowerPoint</Application>
  <PresentationFormat>Màn hình rộng</PresentationFormat>
  <Paragraphs>71</Paragraphs>
  <Slides>12</Slides>
  <Notes>4</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12</vt:i4>
      </vt:variant>
    </vt:vector>
  </HeadingPairs>
  <TitlesOfParts>
    <vt:vector size="19" baseType="lpstr">
      <vt:lpstr>Arial</vt:lpstr>
      <vt:lpstr>Arial-Rounded</vt:lpstr>
      <vt:lpstr>Calibri</vt:lpstr>
      <vt:lpstr>Calibri Light</vt:lpstr>
      <vt:lpstr>HP001 4 hàng</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Windows 10</cp:lastModifiedBy>
  <cp:revision>175</cp:revision>
  <dcterms:created xsi:type="dcterms:W3CDTF">2021-06-02T14:23:54Z</dcterms:created>
  <dcterms:modified xsi:type="dcterms:W3CDTF">2022-09-29T05:51:17Z</dcterms:modified>
</cp:coreProperties>
</file>