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5" r:id="rId3"/>
    <p:sldId id="326" r:id="rId4"/>
    <p:sldId id="336" r:id="rId5"/>
    <p:sldId id="337" r:id="rId6"/>
    <p:sldId id="344" r:id="rId7"/>
    <p:sldId id="347" r:id="rId8"/>
    <p:sldId id="343" r:id="rId9"/>
    <p:sldId id="345" r:id="rId10"/>
    <p:sldId id="339" r:id="rId11"/>
    <p:sldId id="346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8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91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87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232899"/>
            <a:ext cx="2017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 – viết: 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Làm việc thật là vui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50947" y="340087"/>
            <a:ext cx="11432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Dựa vào chữ cái đầu tiên, sắp xếp tên các cuốn sách theo thứ tự bảng chữ cái.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94991-54D7-47D7-8127-3D42C5E7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89" b="80599" l="5198" r="98902">
                        <a14:foregroundMark x1="11420" y1="64583" x2="49048" y2="63672"/>
                        <a14:foregroundMark x1="89385" y1="67057" x2="97072" y2="64583"/>
                        <a14:foregroundMark x1="92094" y1="58333" x2="91069" y2="65885"/>
                        <a14:foregroundMark x1="20498" y1="57682" x2="22548" y2="70182"/>
                        <a14:foregroundMark x1="17789" y1="62760" x2="25329" y2="56771"/>
                        <a14:foregroundMark x1="19327" y1="56120" x2="26501" y2="69531"/>
                        <a14:foregroundMark x1="19473" y1="62240" x2="19473" y2="62240"/>
                        <a14:foregroundMark x1="19473" y1="61589" x2="19473" y2="60677"/>
                        <a14:foregroundMark x1="19619" y1="60026" x2="20351" y2="59115"/>
                        <a14:foregroundMark x1="20498" y1="58854" x2="20498" y2="58854"/>
                      </a14:backgroundRemoval>
                    </a14:imgEffect>
                  </a14:imgLayer>
                </a14:imgProps>
              </a:ext>
            </a:extLst>
          </a:blip>
          <a:srcRect l="7024" t="36396" r="2262" b="23373"/>
          <a:stretch/>
        </p:blipFill>
        <p:spPr>
          <a:xfrm>
            <a:off x="2078035" y="1301191"/>
            <a:ext cx="7978778" cy="198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4C7FE-A097-4B86-8754-FA8DC5A5ED06}"/>
              </a:ext>
            </a:extLst>
          </p:cNvPr>
          <p:cNvSpPr txBox="1"/>
          <p:nvPr/>
        </p:nvSpPr>
        <p:spPr>
          <a:xfrm>
            <a:off x="876638" y="3538241"/>
            <a:ext cx="5318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trống nhanh trí.</a:t>
            </a:r>
          </a:p>
          <a:p>
            <a:pPr marL="571500" indent="-571500">
              <a:buFontTx/>
              <a:buChar char="-"/>
            </a:pPr>
            <a:r>
              <a:rPr lang="vi-VN" sz="32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mà</a:t>
            </a:r>
            <a:r>
              <a:rPr lang="en-US" sz="32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vi-VN" sz="32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 và chim bồ câu.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 tiên Ốc.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Cản Ngũ.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D518CB-BDA8-4AFC-AE58-1068B346E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654F54-5797-4934-89BF-6E2054300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6429" y="374558"/>
            <a:ext cx="611240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 đúng chính tả một đoạn ngắn; biết viết hoa chữ cái đầu câu.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đúng các bài tập chính tả.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quan sát và viết đúng các nét chữ, trình bày đẹp bài chính tả.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B846B-242F-B729-116C-CCB777A65F67}"/>
              </a:ext>
            </a:extLst>
          </p:cNvPr>
          <p:cNvSpPr txBox="1"/>
          <p:nvPr/>
        </p:nvSpPr>
        <p:spPr>
          <a:xfrm>
            <a:off x="1195814" y="1523401"/>
            <a:ext cx="2211972" cy="34470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6429" y="374558"/>
            <a:ext cx="611240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 đúng chính tả một đoạn ngắn; biết viết hoa chữ cái đầu câu.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đúng các bài tập chính tả.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 quan sát và viết đúng các nét chữ, trình bày đẹp bài chính tả.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B846B-242F-B729-116C-CCB777A65F67}"/>
              </a:ext>
            </a:extLst>
          </p:cNvPr>
          <p:cNvSpPr txBox="1"/>
          <p:nvPr/>
        </p:nvSpPr>
        <p:spPr>
          <a:xfrm>
            <a:off x="1195814" y="1523401"/>
            <a:ext cx="2211972" cy="34470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  <a:endParaRPr lang="en-US" sz="5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5174046"/>
            <a:ext cx="1508265" cy="1749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1518978"/>
            <a:ext cx="9695544" cy="329976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763" y="544228"/>
            <a:ext cx="715808" cy="883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446" y="1679959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531216" y="2149730"/>
            <a:ext cx="9383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latin typeface="HP001 4 hàng" pitchFamily="34" charset="0"/>
                <a:cs typeface="Arial" panose="020B0604020202020204" pitchFamily="34" charset="0"/>
              </a:rPr>
              <a:t>Quaζ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Ǉa, jĊ vật, jĊ wgưƟ Αϛu làm νμİc. </a:t>
            </a:r>
          </a:p>
          <a:p>
            <a:pPr algn="just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Cái đŬg hồ báo ιút, </a:t>
            </a:r>
            <a:r>
              <a:rPr lang="vi-VN" sz="3200" b="1">
                <a:latin typeface="HP001 4 hàng" pitchFamily="34" charset="0"/>
                <a:cs typeface="Arial" panose="020B0604020202020204" pitchFamily="34" charset="0"/>
              </a:rPr>
              <a:t>báo gi</a:t>
            </a:r>
            <a:r>
              <a:rPr lang="en-US" sz="3200" b="1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vi-VN" sz="3200" b="1">
                <a:latin typeface="HP001 4 hàng" pitchFamily="34" charset="0"/>
                <a:cs typeface="Arial" panose="020B0604020202020204" pitchFamily="34" charset="0"/>
              </a:rPr>
              <a:t>.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gà Ǉrūg gáy vang báo ǇrƟ sắp sáng. CΪ Ǉu hú gĊ jùa vải εín. Càζ đào wở hΞ εo sắc xuân Όłm ǟực ǟỡ, wgày xuân Όłm Ǉưng λẂng.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gà trống có nhiệm vụ làm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151251" y="2805928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gà trống gáy vang báo trời sắp sáng.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6931" y="359649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tu hú có nhiệm vụ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0236" y="3497312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953" y="4211984"/>
            <a:ext cx="609919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tu hú gọi mùa vải chín.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việc, báo giờ, sắp sáng, sắc xuân, rực rỡ,...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575870" cy="967261"/>
            <a:chOff x="3889236" y="207166"/>
            <a:chExt cx="3575870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90934"/>
              <a:ext cx="313805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chữ cái đầu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văn bản, bàn&#10;&#10;Mô tả được tạo tự động">
            <a:extLst>
              <a:ext uri="{FF2B5EF4-FFF2-40B4-BE49-F238E27FC236}">
                <a16:creationId xmlns:a16="http://schemas.microsoft.com/office/drawing/2014/main" id="{7B2A3D94-E67A-4615-A5C5-6EACE54B3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1" y="727104"/>
            <a:ext cx="9790075" cy="5568363"/>
          </a:xfrm>
        </p:spPr>
      </p:pic>
    </p:spTree>
    <p:extLst>
      <p:ext uri="{BB962C8B-B14F-4D97-AF65-F5344CB8AC3E}">
        <p14:creationId xmlns:p14="http://schemas.microsoft.com/office/powerpoint/2010/main" val="32672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0192" y="1076937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650192" y="1815536"/>
            <a:ext cx="893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HP001 4 hàng" pitchFamily="34" charset="0"/>
                <a:cs typeface="Arial" panose="020B0604020202020204" pitchFamily="34" charset="0"/>
              </a:rPr>
              <a:t>Quaζ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Ǉa, jĊ vật, jĊ wgưƟ Αϛu làm νμİc.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228907" y="2482187"/>
            <a:ext cx="1143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Cái đŬg hồ báo ιút, </a:t>
            </a:r>
            <a:r>
              <a:rPr lang="vi-VN" sz="3600" b="1">
                <a:latin typeface="HP001 4 hàng" pitchFamily="34" charset="0"/>
                <a:cs typeface="Arial" panose="020B0604020202020204" pitchFamily="34" charset="0"/>
              </a:rPr>
              <a:t>báo gi</a:t>
            </a:r>
            <a:r>
              <a:rPr lang="en-US" sz="3600" b="1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vi-VN" sz="3600" b="1">
                <a:latin typeface="HP001 4 hàng" pitchFamily="34" charset="0"/>
                <a:cs typeface="Arial" panose="020B0604020202020204" pitchFamily="34" charset="0"/>
              </a:rPr>
              <a:t>.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CΪ gà Ǉrūg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005119" y="4498698"/>
            <a:ext cx="799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HP001 4 hàng" pitchFamily="34" charset="0"/>
                <a:cs typeface="Arial" panose="020B0604020202020204" pitchFamily="34" charset="0"/>
              </a:rPr>
              <a:t>ǟực ǟỡ, wgày xuân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Όłm Ǉưng λẂng. </a:t>
            </a:r>
            <a:endParaRPr lang="en-US" sz="36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117931" y="3158236"/>
            <a:ext cx="1143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gáy vang báo ǇrƟ sắp sáng. CΪ Ǉu hú gĊ </a:t>
            </a:r>
            <a:r>
              <a:rPr lang="vi-VN" sz="3600" b="1">
                <a:latin typeface="HP001 4 hàng" pitchFamily="34" charset="0"/>
                <a:cs typeface="Arial" panose="020B0604020202020204" pitchFamily="34" charset="0"/>
              </a:rPr>
              <a:t>jùa </a:t>
            </a:r>
            <a:endParaRPr lang="en-US" sz="3600" b="1">
              <a:latin typeface="HP001 4 hàng" pitchFamily="34" charset="0"/>
              <a:cs typeface="Arial" panose="020B0604020202020204" pitchFamily="34" charset="0"/>
            </a:endParaRPr>
          </a:p>
          <a:p>
            <a:r>
              <a:rPr lang="en-US" sz="3600" b="1">
                <a:latin typeface="HP001 4 hàng" pitchFamily="34" charset="0"/>
                <a:cs typeface="Arial" panose="020B0604020202020204" pitchFamily="34" charset="0"/>
              </a:rPr>
              <a:t>     </a:t>
            </a:r>
            <a:endParaRPr lang="en-US" sz="36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3671307" y="3829681"/>
            <a:ext cx="1143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Càζ đào wở hΞ εo sắc </a:t>
            </a:r>
            <a:r>
              <a:rPr lang="vi-VN" sz="3600" b="1">
                <a:latin typeface="HP001 4 hàng" pitchFamily="34" charset="0"/>
                <a:cs typeface="Arial" panose="020B0604020202020204" pitchFamily="34" charset="0"/>
              </a:rPr>
              <a:t>xuân Όłm</a:t>
            </a:r>
            <a:endParaRPr lang="en-US" sz="36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19FB68-FF15-5551-BCA5-25656C5EA22E}"/>
              </a:ext>
            </a:extLst>
          </p:cNvPr>
          <p:cNvSpPr txBox="1"/>
          <p:nvPr/>
        </p:nvSpPr>
        <p:spPr>
          <a:xfrm>
            <a:off x="1973589" y="3844796"/>
            <a:ext cx="472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HP001 4 hàng" pitchFamily="34" charset="0"/>
                <a:cs typeface="Arial" panose="020B0604020202020204" pitchFamily="34" charset="0"/>
              </a:rPr>
              <a:t>vải εín.</a:t>
            </a:r>
            <a:endParaRPr lang="en-US" sz="36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64271" y="281806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12377"/>
              </p:ext>
            </p:extLst>
          </p:nvPr>
        </p:nvGraphicFramePr>
        <p:xfrm>
          <a:off x="1228499" y="1415084"/>
          <a:ext cx="4611603" cy="493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giê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r>
                        <a:rPr lang="en-US" sz="3200" spc="-150" baseline="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– lờ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04802"/>
              </p:ext>
            </p:extLst>
          </p:nvPr>
        </p:nvGraphicFramePr>
        <p:xfrm>
          <a:off x="6174861" y="1444349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em-mờ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en-nờ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/>
          <p:cNvSpPr/>
          <p:nvPr/>
        </p:nvSpPr>
        <p:spPr>
          <a:xfrm>
            <a:off x="3334953" y="4153428"/>
            <a:ext cx="533400" cy="535128"/>
          </a:xfrm>
          <a:prstGeom prst="roundRect">
            <a:avLst>
              <a:gd name="adj" fmla="val 605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3334953" y="562347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82855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3334953" y="34366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2967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9" name="Rectangle: Rounded Corners 20"/>
          <p:cNvSpPr/>
          <p:nvPr/>
        </p:nvSpPr>
        <p:spPr>
          <a:xfrm>
            <a:off x="3334953" y="5631873"/>
            <a:ext cx="533400" cy="4841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3308245" y="415342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1" name="Rectangle: Rounded Corners 20"/>
          <p:cNvSpPr/>
          <p:nvPr/>
        </p:nvSpPr>
        <p:spPr>
          <a:xfrm>
            <a:off x="3334953" y="3428999"/>
            <a:ext cx="533400" cy="4841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/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20"/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4" name="Rectangle: Rounded Corners 20"/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80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533</Words>
  <Application>Microsoft Office PowerPoint</Application>
  <PresentationFormat>Màn hình rộng</PresentationFormat>
  <Paragraphs>103</Paragraphs>
  <Slides>12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179</cp:revision>
  <dcterms:created xsi:type="dcterms:W3CDTF">2021-06-02T14:23:54Z</dcterms:created>
  <dcterms:modified xsi:type="dcterms:W3CDTF">2022-09-29T05:23:43Z</dcterms:modified>
</cp:coreProperties>
</file>