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2"/>
  </p:notesMasterIdLst>
  <p:sldIdLst>
    <p:sldId id="274" r:id="rId3"/>
    <p:sldId id="286" r:id="rId4"/>
    <p:sldId id="303" r:id="rId5"/>
    <p:sldId id="304" r:id="rId6"/>
    <p:sldId id="305" r:id="rId7"/>
    <p:sldId id="306" r:id="rId8"/>
    <p:sldId id="308" r:id="rId9"/>
    <p:sldId id="312" r:id="rId10"/>
    <p:sldId id="311" r:id="rId11"/>
    <p:sldId id="298" r:id="rId12"/>
    <p:sldId id="309" r:id="rId13"/>
    <p:sldId id="296" r:id="rId14"/>
    <p:sldId id="302" r:id="rId15"/>
    <p:sldId id="267" r:id="rId16"/>
    <p:sldId id="299" r:id="rId17"/>
    <p:sldId id="282" r:id="rId18"/>
    <p:sldId id="300" r:id="rId19"/>
    <p:sldId id="313" r:id="rId20"/>
    <p:sldId id="284"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94D"/>
    <a:srgbClr val="81DE5C"/>
    <a:srgbClr val="FEE37E"/>
    <a:srgbClr val="D5E575"/>
    <a:srgbClr val="C8DD4B"/>
    <a:srgbClr val="C1D82E"/>
    <a:srgbClr val="9DE555"/>
    <a:srgbClr val="CEE15D"/>
    <a:srgbClr val="FBB04A"/>
    <a:srgbClr val="81C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94249" autoAdjust="0"/>
  </p:normalViewPr>
  <p:slideViewPr>
    <p:cSldViewPr snapToGrid="0">
      <p:cViewPr varScale="1">
        <p:scale>
          <a:sx n="75" d="100"/>
          <a:sy n="75" d="100"/>
        </p:scale>
        <p:origin x="67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2CF77-EF66-463F-B3F8-7FE379FEC6CC}" type="datetimeFigureOut">
              <a:rPr lang="en-US" smtClean="0"/>
              <a:t>2/21/2022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A32F41-D765-4ECD-8C78-21571DAE9EE0}" type="slidenum">
              <a:rPr lang="en-US" smtClean="0"/>
              <a:t>‹#›</a:t>
            </a:fld>
            <a:endParaRPr lang="en-US"/>
          </a:p>
        </p:txBody>
      </p:sp>
    </p:spTree>
    <p:extLst>
      <p:ext uri="{BB962C8B-B14F-4D97-AF65-F5344CB8AC3E}">
        <p14:creationId xmlns:p14="http://schemas.microsoft.com/office/powerpoint/2010/main" val="19422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ln/>
        </p:spPr>
      </p:sp>
      <p:sp>
        <p:nvSpPr>
          <p:cNvPr id="26627" name="文本占位符 266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252051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a:ln/>
        </p:spPr>
      </p:sp>
      <p:sp>
        <p:nvSpPr>
          <p:cNvPr id="24579" name="文本占位符 245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4416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718884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fld id="{1BEAE69E-E7AB-4A8E-AB2F-6E99B95249E3}" type="slidenum">
              <a:rPr lang="zh-CN" altLang="en-US" smtClean="0"/>
              <a:t>17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99346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a:xfrm>
            <a:off x="838200" y="6356350"/>
            <a:ext cx="2743200" cy="365125"/>
          </a:xfrm>
          <a:prstGeom prst="rect">
            <a:avLst/>
          </a:prstGeom>
        </p:spPr>
        <p:txBody>
          <a:bodyPr/>
          <a:lstStyle/>
          <a:p>
            <a:fld id="{570635D2-1FD4-42FB-A3A0-B9DFEF7C7F90}" type="datetimeFigureOut">
              <a:rPr lang="en-US" smtClean="0"/>
              <a:t>2/21/2022</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a:xfrm>
            <a:off x="8610600" y="6356350"/>
            <a:ext cx="2743200" cy="365125"/>
          </a:xfrm>
          <a:prstGeom prst="rect">
            <a:avLst/>
          </a:prstGeom>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822744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35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24B8BBD-A89F-4C03-8BF2-F84B38772531}" type="datetimeFigureOut">
              <a:rPr lang="en-US" smtClean="0"/>
              <a:t>2/21/2022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502936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FD"/>
          <p:cNvSpPr>
            <a:spLocks noGrp="1"/>
          </p:cNvSpPr>
          <p:nvPr>
            <p:ph type="dt" sz="half" idx="10"/>
          </p:nvPr>
        </p:nvSpPr>
        <p:spPr>
          <a:xfrm>
            <a:off x="838200" y="6419854"/>
            <a:ext cx="2743200" cy="365125"/>
          </a:xfrm>
          <a:prstGeom prst="rect">
            <a:avLst/>
          </a:prstGeom>
        </p:spPr>
        <p:txBody>
          <a:bodyPr/>
          <a:lstStyle/>
          <a:p>
            <a:fld id="{13D0CE79-49FB-443D-BEF8-6B709DE8FD0C}" type="datetimeFigureOut">
              <a:rPr lang="zh-CN" altLang="en-US" smtClean="0"/>
              <a:t>2022/2/21</a:t>
            </a:fld>
            <a:endParaRPr lang="zh-CN" altLang="en-US"/>
          </a:p>
        </p:txBody>
      </p:sp>
      <p:sp>
        <p:nvSpPr>
          <p:cNvPr id="4" name="KSO_FT"/>
          <p:cNvSpPr>
            <a:spLocks noGrp="1"/>
          </p:cNvSpPr>
          <p:nvPr>
            <p:ph type="ftr" sz="quarter" idx="11"/>
          </p:nvPr>
        </p:nvSpPr>
        <p:spPr>
          <a:xfrm>
            <a:off x="4038600" y="6419854"/>
            <a:ext cx="4114800" cy="365125"/>
          </a:xfrm>
          <a:prstGeom prst="rect">
            <a:avLst/>
          </a:prstGeom>
        </p:spPr>
        <p:txBody>
          <a:bodyPr/>
          <a:lstStyle/>
          <a:p>
            <a:endParaRPr lang="zh-CN" altLang="en-US"/>
          </a:p>
        </p:txBody>
      </p:sp>
      <p:sp>
        <p:nvSpPr>
          <p:cNvPr id="5" name="KSO_FN"/>
          <p:cNvSpPr>
            <a:spLocks noGrp="1"/>
          </p:cNvSpPr>
          <p:nvPr>
            <p:ph type="sldNum" sz="quarter" idx="12"/>
          </p:nvPr>
        </p:nvSpPr>
        <p:spPr>
          <a:xfrm>
            <a:off x="8610600" y="6419854"/>
            <a:ext cx="2743200" cy="365125"/>
          </a:xfrm>
          <a:prstGeom prst="rect">
            <a:avLst/>
          </a:prstGeom>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8380230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11E9A5C-35A2-4C87-9D5B-FD128F0C16A1}" type="datetimeFigureOut">
              <a:rPr lang="en-US" smtClean="0"/>
              <a:t>2/21/2022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59890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775" rtl="0" eaLnBrk="1" fontAlgn="base" latinLnBrk="0" hangingPunct="1">
              <a:lnSpc>
                <a:spcPct val="100000"/>
              </a:lnSpc>
              <a:spcBef>
                <a:spcPct val="0"/>
              </a:spcBef>
              <a:spcAft>
                <a:spcPct val="0"/>
              </a:spcAft>
              <a:buClrTx/>
              <a:buSzTx/>
              <a:buFontTx/>
              <a:buNone/>
              <a:defRPr/>
            </a:pPr>
            <a:endParaRPr kumimoji="0" lang="zh-CN" altLang="en-US" sz="170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9516535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2/21/2022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88768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23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4123788" cy="1338828"/>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9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539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111875"/>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71000" b="-7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pPr defTabSz="866775" fontAlgn="base">
              <a:spcBef>
                <a:spcPct val="0"/>
              </a:spcBef>
              <a:spcAft>
                <a:spcPct val="0"/>
              </a:spcAft>
            </a:pPr>
            <a:fld id="{43A93E93-166D-47F5-9EF1-ACEABE24AEEA}" type="datetimeFigureOut">
              <a:rPr lang="zh-CN" altLang="en-US" smtClean="0">
                <a:solidFill>
                  <a:prstClr val="black">
                    <a:tint val="75000"/>
                  </a:prstClr>
                </a:solidFill>
              </a:rPr>
              <a:t>2022/2/21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pPr defTabSz="86677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pPr defTabSz="866775" fontAlgn="base">
              <a:spcBef>
                <a:spcPct val="0"/>
              </a:spcBef>
              <a:spcAft>
                <a:spcPct val="0"/>
              </a:spcAft>
            </a:pPr>
            <a:fld id="{118D5ACA-62CA-46DB-AD6B-12EDD6D51A23}"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205561995"/>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46.png"/><Relationship Id="rId12"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8.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13.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 Target="slide2.xml"/><Relationship Id="rId10" Type="http://schemas.microsoft.com/office/2007/relationships/hdphoto" Target="../media/hdphoto2.wdp"/><Relationship Id="rId4" Type="http://schemas.openxmlformats.org/officeDocument/2006/relationships/image" Target="../media/image9.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3.jp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g"/><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3.jp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g"/><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g"/><Relationship Id="rId11" Type="http://schemas.openxmlformats.org/officeDocument/2006/relationships/image" Target="../media/image16.png"/><Relationship Id="rId5" Type="http://schemas.openxmlformats.org/officeDocument/2006/relationships/slideLayout" Target="../slideLayouts/slideLayout12.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g"/><Relationship Id="rId11" Type="http://schemas.openxmlformats.org/officeDocument/2006/relationships/image" Target="../media/image16.png"/><Relationship Id="rId5" Type="http://schemas.openxmlformats.org/officeDocument/2006/relationships/slideLayout" Target="../slideLayouts/slideLayout12.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err="1">
                <a:latin typeface="Times New Roman" panose="02020603050405020304" pitchFamily="18" charset="0"/>
                <a:ea typeface="字魂17号-萌趣果冻体"/>
                <a:cs typeface="Times New Roman" panose="02020603050405020304" pitchFamily="18" charset="0"/>
              </a:rPr>
              <a:t>Xin</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chào</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tất</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cả</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các</a:t>
            </a:r>
            <a:r>
              <a:rPr lang="en-US" altLang="zh-CN" sz="7200" b="1" dirty="0">
                <a:latin typeface="Times New Roman" panose="02020603050405020304" pitchFamily="18" charset="0"/>
                <a:ea typeface="字魂17号-萌趣果冻体"/>
                <a:cs typeface="Times New Roman" panose="02020603050405020304" pitchFamily="18" charset="0"/>
              </a:rPr>
              <a:t> con!</a:t>
            </a:r>
            <a:endParaRPr lang="zh-CN" altLang="en-US" sz="7200" b="1" dirty="0">
              <a:latin typeface="Times New Roman" panose="02020603050405020304" pitchFamily="18"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2126742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7" y="5466952"/>
            <a:ext cx="1185863" cy="1003423"/>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0" y="212032"/>
            <a:ext cx="11256792" cy="6204135"/>
          </a:xfrm>
          <a:prstGeom prst="rect">
            <a:avLst/>
          </a:prstGeom>
        </p:spPr>
      </p:pic>
      <p:pic>
        <p:nvPicPr>
          <p:cNvPr id="19" name="图片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2977" y="4633607"/>
            <a:ext cx="2313945" cy="2495308"/>
          </a:xfrm>
          <a:prstGeom prst="rect">
            <a:avLst/>
          </a:prstGeom>
        </p:spPr>
      </p:pic>
      <p:pic>
        <p:nvPicPr>
          <p:cNvPr id="20" name="图片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66787" y="5659878"/>
            <a:ext cx="1816256" cy="966300"/>
          </a:xfrm>
          <a:prstGeom prst="rect">
            <a:avLst/>
          </a:prstGeom>
        </p:spPr>
      </p:pic>
      <p:pic>
        <p:nvPicPr>
          <p:cNvPr id="21" name="图片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236" y="-186319"/>
            <a:ext cx="3018536" cy="1817086"/>
          </a:xfrm>
          <a:prstGeom prst="rect">
            <a:avLst/>
          </a:prstGeom>
        </p:spPr>
      </p:pic>
      <p:sp>
        <p:nvSpPr>
          <p:cNvPr id="23" name="文本框 29"/>
          <p:cNvSpPr txBox="1"/>
          <p:nvPr/>
        </p:nvSpPr>
        <p:spPr>
          <a:xfrm>
            <a:off x="752478" y="2529269"/>
            <a:ext cx="10829922" cy="2308324"/>
          </a:xfrm>
          <a:prstGeom prst="rect">
            <a:avLst/>
          </a:prstGeom>
          <a:noFill/>
        </p:spPr>
        <p:txBody>
          <a:bodyPr wrap="square" rtlCol="0">
            <a:spAutoFit/>
          </a:bodyPr>
          <a:lstStyle/>
          <a:p>
            <a:pPr algn="ctr" fontAlgn="base"/>
            <a:r>
              <a:rPr lang="en-US" sz="4800" b="1" dirty="0">
                <a:solidFill>
                  <a:srgbClr val="00B050"/>
                </a:solidFill>
                <a:latin typeface="Times New Roman" panose="02020603050405020304" pitchFamily="18" charset="0"/>
                <a:cs typeface="Times New Roman" panose="02020603050405020304" pitchFamily="18" charset="0"/>
              </a:rPr>
              <a:t>5</a:t>
            </a:r>
            <a:r>
              <a:rPr lang="vi-VN" sz="4800" b="1" dirty="0">
                <a:solidFill>
                  <a:srgbClr val="00B050"/>
                </a:solidFill>
                <a:latin typeface="Times New Roman" panose="02020603050405020304" pitchFamily="18" charset="0"/>
                <a:cs typeface="Times New Roman" panose="02020603050405020304" pitchFamily="18" charset="0"/>
              </a:rPr>
              <a:t> CÁCH BẢO VỆ </a:t>
            </a:r>
            <a:endParaRPr lang="en-US" sz="4800" b="1" dirty="0">
              <a:solidFill>
                <a:srgbClr val="00B050"/>
              </a:solidFill>
              <a:latin typeface="Times New Roman" panose="02020603050405020304" pitchFamily="18" charset="0"/>
              <a:cs typeface="Times New Roman" panose="02020603050405020304" pitchFamily="18" charset="0"/>
            </a:endParaRPr>
          </a:p>
          <a:p>
            <a:pPr algn="ctr" fontAlgn="base"/>
            <a:r>
              <a:rPr lang="vi-VN" sz="4800" b="1" dirty="0">
                <a:solidFill>
                  <a:srgbClr val="00B050"/>
                </a:solidFill>
                <a:latin typeface="Times New Roman" panose="02020603050405020304" pitchFamily="18" charset="0"/>
                <a:cs typeface="Times New Roman" panose="02020603050405020304" pitchFamily="18" charset="0"/>
              </a:rPr>
              <a:t>MÔI TRƯỜNG SỐNG</a:t>
            </a:r>
            <a:r>
              <a:rPr lang="en-US" sz="4800" b="1" dirty="0">
                <a:solidFill>
                  <a:srgbClr val="00B050"/>
                </a:solidFill>
                <a:latin typeface="Times New Roman" panose="02020603050405020304" pitchFamily="18" charset="0"/>
                <a:cs typeface="Times New Roman" panose="02020603050405020304" pitchFamily="18" charset="0"/>
              </a:rPr>
              <a:t> CỦA CÁC LOÀI ĐỘNG VẬT VÀ THỰC VẬT ?</a:t>
            </a:r>
            <a:endParaRPr lang="vi-VN" sz="4800" b="1" dirty="0">
              <a:solidFill>
                <a:srgbClr val="00B050"/>
              </a:solidFill>
              <a:latin typeface="Times New Roman" panose="02020603050405020304" pitchFamily="18" charset="0"/>
              <a:cs typeface="Times New Roman" panose="02020603050405020304" pitchFamily="18" charset="0"/>
            </a:endParaRPr>
          </a:p>
        </p:txBody>
      </p:sp>
      <p:sp>
        <p:nvSpPr>
          <p:cNvPr id="22" name="Cloud 21"/>
          <p:cNvSpPr/>
          <p:nvPr/>
        </p:nvSpPr>
        <p:spPr>
          <a:xfrm>
            <a:off x="2966787" y="134590"/>
            <a:ext cx="5461596" cy="1631221"/>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err="1">
                <a:latin typeface="Times New Roman" pitchFamily="18" charset="0"/>
                <a:cs typeface="Times New Roman" pitchFamily="18" charset="0"/>
              </a:rPr>
              <a:t>Thảo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nhóm</a:t>
            </a:r>
            <a:r>
              <a:rPr lang="en-US" sz="3200" b="1" dirty="0">
                <a:latin typeface="Times New Roman" pitchFamily="18" charset="0"/>
                <a:cs typeface="Times New Roman" pitchFamily="18" charset="0"/>
              </a:rPr>
              <a:t> 2</a:t>
            </a:r>
          </a:p>
        </p:txBody>
      </p:sp>
    </p:spTree>
    <p:extLst>
      <p:ext uri="{BB962C8B-B14F-4D97-AF65-F5344CB8AC3E}">
        <p14:creationId xmlns:p14="http://schemas.microsoft.com/office/powerpoint/2010/main" val="414968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750" fill="hold"/>
                                        <p:tgtEl>
                                          <p:spTgt spid="11"/>
                                        </p:tgtEl>
                                        <p:attrNameLst>
                                          <p:attrName>ppt_w</p:attrName>
                                        </p:attrNameLst>
                                      </p:cBhvr>
                                      <p:tavLst>
                                        <p:tav tm="0">
                                          <p:val>
                                            <p:fltVal val="0"/>
                                          </p:val>
                                        </p:tav>
                                        <p:tav tm="100000">
                                          <p:val>
                                            <p:strVal val="#ppt_w"/>
                                          </p:val>
                                        </p:tav>
                                      </p:tavLst>
                                    </p:anim>
                                    <p:anim calcmode="lin" valueType="num">
                                      <p:cBhvr>
                                        <p:cTn id="52" dur="750" fill="hold"/>
                                        <p:tgtEl>
                                          <p:spTgt spid="11"/>
                                        </p:tgtEl>
                                        <p:attrNameLst>
                                          <p:attrName>ppt_h</p:attrName>
                                        </p:attrNameLst>
                                      </p:cBhvr>
                                      <p:tavLst>
                                        <p:tav tm="0">
                                          <p:val>
                                            <p:fltVal val="0"/>
                                          </p:val>
                                        </p:tav>
                                        <p:tav tm="100000">
                                          <p:val>
                                            <p:strVal val="#ppt_h"/>
                                          </p:val>
                                        </p:tav>
                                      </p:tavLst>
                                    </p:anim>
                                    <p:animEffect transition="in" filter="fade">
                                      <p:cBhvr>
                                        <p:cTn id="53" dur="75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750" fill="hold"/>
                                        <p:tgtEl>
                                          <p:spTgt spid="14"/>
                                        </p:tgtEl>
                                        <p:attrNameLst>
                                          <p:attrName>ppt_w</p:attrName>
                                        </p:attrNameLst>
                                      </p:cBhvr>
                                      <p:tavLst>
                                        <p:tav tm="0">
                                          <p:val>
                                            <p:fltVal val="0"/>
                                          </p:val>
                                        </p:tav>
                                        <p:tav tm="100000">
                                          <p:val>
                                            <p:strVal val="#ppt_w"/>
                                          </p:val>
                                        </p:tav>
                                      </p:tavLst>
                                    </p:anim>
                                    <p:anim calcmode="lin" valueType="num">
                                      <p:cBhvr>
                                        <p:cTn id="57" dur="750" fill="hold"/>
                                        <p:tgtEl>
                                          <p:spTgt spid="14"/>
                                        </p:tgtEl>
                                        <p:attrNameLst>
                                          <p:attrName>ppt_h</p:attrName>
                                        </p:attrNameLst>
                                      </p:cBhvr>
                                      <p:tavLst>
                                        <p:tav tm="0">
                                          <p:val>
                                            <p:fltVal val="0"/>
                                          </p:val>
                                        </p:tav>
                                        <p:tav tm="100000">
                                          <p:val>
                                            <p:strVal val="#ppt_h"/>
                                          </p:val>
                                        </p:tav>
                                      </p:tavLst>
                                    </p:anim>
                                    <p:animEffect transition="in" filter="fade">
                                      <p:cBhvr>
                                        <p:cTn id="58" dur="750"/>
                                        <p:tgtEl>
                                          <p:spTgt spid="1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750" fill="hold"/>
                                        <p:tgtEl>
                                          <p:spTgt spid="16"/>
                                        </p:tgtEl>
                                        <p:attrNameLst>
                                          <p:attrName>ppt_w</p:attrName>
                                        </p:attrNameLst>
                                      </p:cBhvr>
                                      <p:tavLst>
                                        <p:tav tm="0">
                                          <p:val>
                                            <p:fltVal val="0"/>
                                          </p:val>
                                        </p:tav>
                                        <p:tav tm="100000">
                                          <p:val>
                                            <p:strVal val="#ppt_w"/>
                                          </p:val>
                                        </p:tav>
                                      </p:tavLst>
                                    </p:anim>
                                    <p:anim calcmode="lin" valueType="num">
                                      <p:cBhvr>
                                        <p:cTn id="62" dur="750" fill="hold"/>
                                        <p:tgtEl>
                                          <p:spTgt spid="16"/>
                                        </p:tgtEl>
                                        <p:attrNameLst>
                                          <p:attrName>ppt_h</p:attrName>
                                        </p:attrNameLst>
                                      </p:cBhvr>
                                      <p:tavLst>
                                        <p:tav tm="0">
                                          <p:val>
                                            <p:fltVal val="0"/>
                                          </p:val>
                                        </p:tav>
                                        <p:tav tm="100000">
                                          <p:val>
                                            <p:strVal val="#ppt_h"/>
                                          </p:val>
                                        </p:tav>
                                      </p:tavLst>
                                    </p:anim>
                                    <p:animEffect transition="in" filter="fade">
                                      <p:cBhvr>
                                        <p:cTn id="63" dur="750"/>
                                        <p:tgtEl>
                                          <p:spTgt spid="16"/>
                                        </p:tgtEl>
                                      </p:cBhvr>
                                    </p:animEffect>
                                  </p:childTnLst>
                                </p:cTn>
                              </p:par>
                            </p:childTnLst>
                          </p:cTn>
                        </p:par>
                        <p:par>
                          <p:cTn id="64" fill="hold">
                            <p:stCondLst>
                              <p:cond delay="1500"/>
                            </p:stCondLst>
                            <p:childTnLst>
                              <p:par>
                                <p:cTn id="65" presetID="2" presetClass="entr" presetSubtype="8"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0-#ppt_w/2"/>
                                          </p:val>
                                        </p:tav>
                                        <p:tav tm="100000">
                                          <p:val>
                                            <p:strVal val="#ppt_x"/>
                                          </p:val>
                                        </p:tav>
                                      </p:tavLst>
                                    </p:anim>
                                    <p:anim calcmode="lin" valueType="num">
                                      <p:cBhvr additive="base">
                                        <p:cTn id="68" dur="750" fill="hold"/>
                                        <p:tgtEl>
                                          <p:spTgt spid="21"/>
                                        </p:tgtEl>
                                        <p:attrNameLst>
                                          <p:attrName>ppt_y</p:attrName>
                                        </p:attrNameLst>
                                      </p:cBhvr>
                                      <p:tavLst>
                                        <p:tav tm="0">
                                          <p:val>
                                            <p:strVal val="#ppt_y"/>
                                          </p:val>
                                        </p:tav>
                                        <p:tav tm="100000">
                                          <p:val>
                                            <p:strVal val="#ppt_y"/>
                                          </p:val>
                                        </p:tav>
                                      </p:tavLst>
                                    </p:anim>
                                  </p:childTnLst>
                                </p:cTn>
                              </p:par>
                            </p:childTnLst>
                          </p:cTn>
                        </p:par>
                        <p:par>
                          <p:cTn id="69" fill="hold">
                            <p:stCondLst>
                              <p:cond delay="2250"/>
                            </p:stCondLst>
                            <p:childTnLst>
                              <p:par>
                                <p:cTn id="70" presetID="53" presetClass="entr" presetSubtype="16"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750" fill="hold"/>
                                        <p:tgtEl>
                                          <p:spTgt spid="18"/>
                                        </p:tgtEl>
                                        <p:attrNameLst>
                                          <p:attrName>ppt_w</p:attrName>
                                        </p:attrNameLst>
                                      </p:cBhvr>
                                      <p:tavLst>
                                        <p:tav tm="0">
                                          <p:val>
                                            <p:fltVal val="0"/>
                                          </p:val>
                                        </p:tav>
                                        <p:tav tm="100000">
                                          <p:val>
                                            <p:strVal val="#ppt_w"/>
                                          </p:val>
                                        </p:tav>
                                      </p:tavLst>
                                    </p:anim>
                                    <p:anim calcmode="lin" valueType="num">
                                      <p:cBhvr>
                                        <p:cTn id="73" dur="750" fill="hold"/>
                                        <p:tgtEl>
                                          <p:spTgt spid="18"/>
                                        </p:tgtEl>
                                        <p:attrNameLst>
                                          <p:attrName>ppt_h</p:attrName>
                                        </p:attrNameLst>
                                      </p:cBhvr>
                                      <p:tavLst>
                                        <p:tav tm="0">
                                          <p:val>
                                            <p:fltVal val="0"/>
                                          </p:val>
                                        </p:tav>
                                        <p:tav tm="100000">
                                          <p:val>
                                            <p:strVal val="#ppt_h"/>
                                          </p:val>
                                        </p:tav>
                                      </p:tavLst>
                                    </p:anim>
                                    <p:animEffect transition="in" filter="fade">
                                      <p:cBhvr>
                                        <p:cTn id="74" dur="750"/>
                                        <p:tgtEl>
                                          <p:spTgt spid="18"/>
                                        </p:tgtEl>
                                      </p:cBhvr>
                                    </p:animEffect>
                                  </p:childTnLst>
                                </p:cTn>
                              </p:par>
                            </p:childTnLst>
                          </p:cTn>
                        </p:par>
                        <p:par>
                          <p:cTn id="75" fill="hold">
                            <p:stCondLst>
                              <p:cond delay="3000"/>
                            </p:stCondLst>
                            <p:childTnLst>
                              <p:par>
                                <p:cTn id="76" presetID="22" presetClass="entr" presetSubtype="8"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750"/>
                                        <p:tgtEl>
                                          <p:spTgt spid="23"/>
                                        </p:tgtEl>
                                      </p:cBhvr>
                                    </p:animEffect>
                                  </p:childTnLst>
                                </p:cTn>
                              </p:par>
                            </p:childTnLst>
                          </p:cTn>
                        </p:par>
                        <p:par>
                          <p:cTn id="79" fill="hold">
                            <p:stCondLst>
                              <p:cond delay="3750"/>
                            </p:stCondLst>
                            <p:childTnLst>
                              <p:par>
                                <p:cTn id="80" presetID="53" presetClass="entr" presetSubtype="16" fill="hold" nodeType="after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750" fill="hold"/>
                                        <p:tgtEl>
                                          <p:spTgt spid="20"/>
                                        </p:tgtEl>
                                        <p:attrNameLst>
                                          <p:attrName>ppt_w</p:attrName>
                                        </p:attrNameLst>
                                      </p:cBhvr>
                                      <p:tavLst>
                                        <p:tav tm="0">
                                          <p:val>
                                            <p:fltVal val="0"/>
                                          </p:val>
                                        </p:tav>
                                        <p:tav tm="100000">
                                          <p:val>
                                            <p:strVal val="#ppt_w"/>
                                          </p:val>
                                        </p:tav>
                                      </p:tavLst>
                                    </p:anim>
                                    <p:anim calcmode="lin" valueType="num">
                                      <p:cBhvr>
                                        <p:cTn id="83" dur="750" fill="hold"/>
                                        <p:tgtEl>
                                          <p:spTgt spid="20"/>
                                        </p:tgtEl>
                                        <p:attrNameLst>
                                          <p:attrName>ppt_h</p:attrName>
                                        </p:attrNameLst>
                                      </p:cBhvr>
                                      <p:tavLst>
                                        <p:tav tm="0">
                                          <p:val>
                                            <p:fltVal val="0"/>
                                          </p:val>
                                        </p:tav>
                                        <p:tav tm="100000">
                                          <p:val>
                                            <p:strVal val="#ppt_h"/>
                                          </p:val>
                                        </p:tav>
                                      </p:tavLst>
                                    </p:anim>
                                    <p:animEffect transition="in" filter="fade">
                                      <p:cBhvr>
                                        <p:cTn id="84" dur="750"/>
                                        <p:tgtEl>
                                          <p:spTgt spid="20"/>
                                        </p:tgtEl>
                                      </p:cBhvr>
                                    </p:animEffec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750" fill="hold"/>
                                        <p:tgtEl>
                                          <p:spTgt spid="19"/>
                                        </p:tgtEl>
                                        <p:attrNameLst>
                                          <p:attrName>ppt_w</p:attrName>
                                        </p:attrNameLst>
                                      </p:cBhvr>
                                      <p:tavLst>
                                        <p:tav tm="0">
                                          <p:val>
                                            <p:fltVal val="0"/>
                                          </p:val>
                                        </p:tav>
                                        <p:tav tm="100000">
                                          <p:val>
                                            <p:strVal val="#ppt_w"/>
                                          </p:val>
                                        </p:tav>
                                      </p:tavLst>
                                    </p:anim>
                                    <p:anim calcmode="lin" valueType="num">
                                      <p:cBhvr>
                                        <p:cTn id="88" dur="750" fill="hold"/>
                                        <p:tgtEl>
                                          <p:spTgt spid="19"/>
                                        </p:tgtEl>
                                        <p:attrNameLst>
                                          <p:attrName>ppt_h</p:attrName>
                                        </p:attrNameLst>
                                      </p:cBhvr>
                                      <p:tavLst>
                                        <p:tav tm="0">
                                          <p:val>
                                            <p:fltVal val="0"/>
                                          </p:val>
                                        </p:tav>
                                        <p:tav tm="100000">
                                          <p:val>
                                            <p:strVal val="#ppt_h"/>
                                          </p:val>
                                        </p:tav>
                                      </p:tavLst>
                                    </p:anim>
                                    <p:animEffect transition="in" filter="fade">
                                      <p:cBhvr>
                                        <p:cTn id="8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203200"/>
            <a:ext cx="12077700" cy="6565900"/>
          </a:xfrm>
        </p:spPr>
        <p:txBody>
          <a:bodyPr>
            <a:normAutofit lnSpcReduction="10000"/>
          </a:bodyPr>
          <a:lstStyle/>
          <a:p>
            <a:pPr marL="0" indent="0" fontAlgn="base">
              <a:buNone/>
            </a:pPr>
            <a:r>
              <a:rPr lang="vi-VN" b="1" dirty="0">
                <a:latin typeface="Times New Roman" pitchFamily="18" charset="0"/>
                <a:cs typeface="Times New Roman" pitchFamily="18" charset="0"/>
              </a:rPr>
              <a:t>1. Giữ gìn cây xanh</a:t>
            </a:r>
            <a:endParaRPr lang="vi-VN" dirty="0">
              <a:latin typeface="Times New Roman" pitchFamily="18" charset="0"/>
              <a:cs typeface="Times New Roman" pitchFamily="18" charset="0"/>
            </a:endParaRPr>
          </a:p>
          <a:p>
            <a:pPr marL="0" indent="0" fontAlgn="base">
              <a:buNone/>
            </a:pPr>
            <a:r>
              <a:rPr lang="vi-VN" b="1" dirty="0">
                <a:latin typeface="Times New Roman" pitchFamily="18" charset="0"/>
                <a:cs typeface="Times New Roman" pitchFamily="18" charset="0"/>
              </a:rPr>
              <a:t>2. Sử dụng các chất liệu từ thiên nhiên</a:t>
            </a:r>
            <a:endParaRPr lang="vi-VN" dirty="0">
              <a:latin typeface="Times New Roman" pitchFamily="18" charset="0"/>
              <a:cs typeface="Times New Roman" pitchFamily="18" charset="0"/>
            </a:endParaRPr>
          </a:p>
          <a:p>
            <a:pPr marL="0" indent="0" fontAlgn="base">
              <a:buNone/>
            </a:pPr>
            <a:r>
              <a:rPr lang="en-US" b="1" dirty="0">
                <a:latin typeface="Times New Roman" pitchFamily="18" charset="0"/>
                <a:cs typeface="Times New Roman" pitchFamily="18" charset="0"/>
              </a:rPr>
              <a:t>3</a:t>
            </a:r>
            <a:r>
              <a:rPr lang="vi-VN" b="1" dirty="0">
                <a:latin typeface="Times New Roman" pitchFamily="18" charset="0"/>
                <a:cs typeface="Times New Roman" pitchFamily="18" charset="0"/>
              </a:rPr>
              <a:t>. Nguyên tắc 3R (reduce, reuse, and recycle)</a:t>
            </a:r>
            <a:endParaRPr lang="vi-VN" dirty="0">
              <a:latin typeface="Times New Roman" pitchFamily="18" charset="0"/>
              <a:cs typeface="Times New Roman" pitchFamily="18" charset="0"/>
            </a:endParaRPr>
          </a:p>
          <a:p>
            <a:pPr marL="0" indent="0" fontAlgn="base">
              <a:buNone/>
            </a:pPr>
            <a:r>
              <a:rPr lang="vi-VN" dirty="0">
                <a:latin typeface="Times New Roman" pitchFamily="18" charset="0"/>
                <a:cs typeface="Times New Roman" pitchFamily="18" charset="0"/>
              </a:rPr>
              <a:t>Giảm sử dụng – tái sử dụng – sử dụng sản phẩm tái chế</a:t>
            </a:r>
            <a:endParaRPr lang="en-US" dirty="0">
              <a:latin typeface="Times New Roman" pitchFamily="18" charset="0"/>
              <a:cs typeface="Times New Roman" pitchFamily="18" charset="0"/>
            </a:endParaRPr>
          </a:p>
          <a:p>
            <a:pPr marL="0" indent="0" fontAlgn="base">
              <a:buNone/>
            </a:pPr>
            <a:r>
              <a:rPr lang="en-US" b="1" dirty="0">
                <a:latin typeface="Times New Roman" pitchFamily="18" charset="0"/>
                <a:cs typeface="Times New Roman" pitchFamily="18" charset="0"/>
              </a:rPr>
              <a:t>4</a:t>
            </a:r>
            <a:r>
              <a:rPr lang="vi-VN" b="1" dirty="0">
                <a:latin typeface="Times New Roman" pitchFamily="18" charset="0"/>
                <a:cs typeface="Times New Roman" pitchFamily="18" charset="0"/>
              </a:rPr>
              <a:t>. Giảm sử dụng túi nilông</a:t>
            </a:r>
            <a:endParaRPr lang="vi-VN" dirty="0">
              <a:latin typeface="Times New Roman" pitchFamily="18" charset="0"/>
              <a:cs typeface="Times New Roman" pitchFamily="18" charset="0"/>
            </a:endParaRPr>
          </a:p>
          <a:p>
            <a:pPr marL="0" indent="0" fontAlgn="base">
              <a:buNone/>
            </a:pPr>
            <a:r>
              <a:rPr lang="en-US" dirty="0">
                <a:latin typeface="Times New Roman" pitchFamily="18" charset="0"/>
                <a:cs typeface="Times New Roman" pitchFamily="18" charset="0"/>
              </a:rPr>
              <a:t>Đ</a:t>
            </a:r>
            <a:r>
              <a:rPr lang="vi-VN" dirty="0">
                <a:latin typeface="Times New Roman" pitchFamily="18" charset="0"/>
                <a:cs typeface="Times New Roman" pitchFamily="18" charset="0"/>
              </a:rPr>
              <a:t>ể sản xuất ra 100 triệu túi nhựa phải tiêu tốn 12 triệu thùng dầu hỏa (1 thùng tương đương với 158,9873 lít), vì vậy hãy sử dụng túi vải, giấy, các loại lá… để gói sản phẩm thay vì sử dụng loại túi này.</a:t>
            </a:r>
          </a:p>
          <a:p>
            <a:pPr marL="0" indent="0" fontAlgn="base">
              <a:buNone/>
            </a:pPr>
            <a:r>
              <a:rPr lang="en-US" b="1" dirty="0">
                <a:latin typeface="Times New Roman" pitchFamily="18" charset="0"/>
                <a:cs typeface="Times New Roman" pitchFamily="18" charset="0"/>
              </a:rPr>
              <a:t>5</a:t>
            </a:r>
            <a:r>
              <a:rPr lang="vi-VN" b="1" dirty="0">
                <a:latin typeface="Times New Roman" pitchFamily="18" charset="0"/>
                <a:cs typeface="Times New Roman" pitchFamily="18" charset="0"/>
              </a:rPr>
              <a:t>. Tận dụng ánh sáng mặt trời</a:t>
            </a:r>
            <a:endParaRPr lang="vi-VN" dirty="0">
              <a:latin typeface="Times New Roman" pitchFamily="18" charset="0"/>
              <a:cs typeface="Times New Roman" pitchFamily="18" charset="0"/>
            </a:endParaRPr>
          </a:p>
          <a:p>
            <a:pPr marL="0" indent="0" fontAlgn="base">
              <a:buNone/>
            </a:pPr>
            <a:r>
              <a:rPr lang="vi-VN" dirty="0">
                <a:latin typeface="Times New Roman" pitchFamily="18" charset="0"/>
                <a:cs typeface="Times New Roman" pitchFamily="18" charset="0"/>
              </a:rPr>
              <a:t>Tại sao bạn không mở tung cửa sổ ngôi nhà bạn bất cứ khi nào có thể để đón ánh sáng mặt trời thay vì sử dụng các loại đèn chiếu sáng</a:t>
            </a:r>
          </a:p>
          <a:p>
            <a:pPr marL="0" indent="0" fontAlgn="base">
              <a:buNone/>
            </a:pPr>
            <a:r>
              <a:rPr lang="en-US" b="1" dirty="0">
                <a:latin typeface="Times New Roman" pitchFamily="18" charset="0"/>
                <a:cs typeface="Times New Roman" pitchFamily="18" charset="0"/>
              </a:rPr>
              <a:t>6</a:t>
            </a:r>
            <a:r>
              <a:rPr lang="vi-VN"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bắt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loại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thực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quý</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hiếm</a:t>
            </a:r>
            <a:endParaRPr lang="vi-VN" dirty="0">
              <a:latin typeface="Times New Roman" pitchFamily="18" charset="0"/>
              <a:cs typeface="Times New Roman" pitchFamily="18" charset="0"/>
            </a:endParaRPr>
          </a:p>
          <a:p>
            <a:pPr marL="0" indent="0" fontAlgn="base">
              <a:buNone/>
            </a:pPr>
            <a:r>
              <a:rPr lang="en-US" b="1" dirty="0">
                <a:latin typeface="Times New Roman" pitchFamily="18" charset="0"/>
                <a:cs typeface="Times New Roman" pitchFamily="18" charset="0"/>
              </a:rPr>
              <a:t>7</a:t>
            </a:r>
            <a:r>
              <a:rPr lang="vi-VN" b="1" dirty="0">
                <a:latin typeface="Times New Roman" pitchFamily="18" charset="0"/>
                <a:cs typeface="Times New Roman" pitchFamily="18" charset="0"/>
              </a:rPr>
              <a:t>. Nâng cao ý thức sống</a:t>
            </a:r>
            <a:endParaRPr lang="en-US" b="1" dirty="0">
              <a:latin typeface="Times New Roman" pitchFamily="18" charset="0"/>
              <a:cs typeface="Times New Roman" pitchFamily="18" charset="0"/>
            </a:endParaRPr>
          </a:p>
          <a:p>
            <a:pPr marL="0" indent="0" fontAlgn="base">
              <a:buNone/>
            </a:pPr>
            <a:r>
              <a:rPr lang="en-US" b="1" dirty="0">
                <a:latin typeface="Times New Roman" pitchFamily="18" charset="0"/>
                <a:cs typeface="Times New Roman" pitchFamily="18" charset="0"/>
              </a:rPr>
              <a:t>……………………………………………………………</a:t>
            </a:r>
            <a:endParaRPr lang="vi-VN"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987618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55"/>
            <a:ext cx="12192000" cy="4185390"/>
          </a:xfrm>
          <a:prstGeom prst="rect">
            <a:avLst/>
          </a:prstGeom>
          <a:ln>
            <a:noFill/>
          </a:ln>
          <a:effectLst>
            <a:softEdge rad="112500"/>
          </a:effectLst>
        </p:spPr>
      </p:pic>
      <p:sp>
        <p:nvSpPr>
          <p:cNvPr id="5" name="Cloud 4"/>
          <p:cNvSpPr/>
          <p:nvPr/>
        </p:nvSpPr>
        <p:spPr>
          <a:xfrm>
            <a:off x="2703444" y="3744885"/>
            <a:ext cx="9488556" cy="2683565"/>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dirty="0" err="1">
                <a:latin typeface="Times New Roman" panose="02020603050405020304" pitchFamily="18" charset="0"/>
                <a:cs typeface="Times New Roman" pitchFamily="18" charset="0"/>
              </a:rPr>
              <a:t>Thảo</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luận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nhóm</a:t>
            </a:r>
            <a:r>
              <a:rPr lang="en-US" sz="6000" b="1" dirty="0">
                <a:latin typeface="Times New Roman" pitchFamily="18" charset="0"/>
                <a:cs typeface="Times New Roman" pitchFamily="18" charset="0"/>
              </a:rPr>
              <a:t> 4</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415" b="89623" l="9664" r="89916">
                        <a14:foregroundMark x1="26050" y1="22170" x2="68487" y2="80660"/>
                        <a14:foregroundMark x1="45798" y1="77358" x2="45798" y2="77358"/>
                        <a14:foregroundMark x1="61765" y1="23113" x2="61765" y2="23113"/>
                        <a14:foregroundMark x1="51681" y1="14151" x2="37815" y2="17453"/>
                        <a14:foregroundMark x1="18067" y1="16509" x2="18067" y2="16509"/>
                        <a14:foregroundMark x1="18067" y1="13679" x2="70168" y2="8962"/>
                        <a14:foregroundMark x1="32773" y1="66509" x2="30672" y2="79717"/>
                        <a14:foregroundMark x1="42437" y1="74528" x2="42437" y2="74528"/>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0332" y="3030623"/>
            <a:ext cx="4572001" cy="4072539"/>
          </a:xfrm>
          <a:prstGeom prst="rect">
            <a:avLst/>
          </a:prstGeom>
        </p:spPr>
      </p:pic>
    </p:spTree>
    <p:extLst>
      <p:ext uri="{BB962C8B-B14F-4D97-AF65-F5344CB8AC3E}">
        <p14:creationId xmlns:p14="http://schemas.microsoft.com/office/powerpoint/2010/main" val="2340226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08000" y="762000"/>
            <a:ext cx="11188700" cy="1785104"/>
          </a:xfrm>
          <a:prstGeom prst="rect">
            <a:avLst/>
          </a:prstGeom>
        </p:spPr>
        <p:txBody>
          <a:bodyPr wrap="square">
            <a:spAutoFit/>
          </a:bodyPr>
          <a:lstStyle/>
          <a:p>
            <a:pPr algn="ctr"/>
            <a:r>
              <a:rPr lang="vi-VN" sz="6600" b="1" dirty="0">
                <a:solidFill>
                  <a:srgbClr val="00B050"/>
                </a:solidFill>
                <a:latin typeface="Times New Roman" pitchFamily="18" charset="0"/>
                <a:cs typeface="Times New Roman" pitchFamily="18" charset="0"/>
              </a:rPr>
              <a:t>“1 Phút Xanh” </a:t>
            </a:r>
            <a:endParaRPr lang="en-US" sz="6600" b="1" dirty="0">
              <a:solidFill>
                <a:srgbClr val="00B050"/>
              </a:solidFill>
              <a:latin typeface="Times New Roman" pitchFamily="18" charset="0"/>
              <a:cs typeface="Times New Roman" pitchFamily="18" charset="0"/>
            </a:endParaRPr>
          </a:p>
          <a:p>
            <a:pPr algn="ctr"/>
            <a:r>
              <a:rPr lang="vi-VN" sz="4400" b="1" dirty="0">
                <a:solidFill>
                  <a:schemeClr val="accent1">
                    <a:lumMod val="75000"/>
                  </a:schemeClr>
                </a:solidFill>
                <a:latin typeface="Times New Roman" pitchFamily="18" charset="0"/>
                <a:cs typeface="Times New Roman" pitchFamily="18" charset="0"/>
              </a:rPr>
              <a:t>vì một Việt Nam xanh và sạch hơn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0"/>
            <a:ext cx="2425700" cy="2425700"/>
          </a:xfrm>
          <a:prstGeom prst="ellipse">
            <a:avLst/>
          </a:prstGeom>
          <a:ln>
            <a:noFill/>
          </a:ln>
          <a:effectLst>
            <a:softEdge rad="112500"/>
          </a:effectLst>
        </p:spPr>
      </p:pic>
      <p:sp>
        <p:nvSpPr>
          <p:cNvPr id="7" name="Rectangle 6"/>
          <p:cNvSpPr/>
          <p:nvPr/>
        </p:nvSpPr>
        <p:spPr>
          <a:xfrm>
            <a:off x="1054100" y="2844800"/>
            <a:ext cx="10274300" cy="32512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a:solidFill>
                  <a:schemeClr val="tx1"/>
                </a:solidFill>
                <a:latin typeface="Times New Roman" pitchFamily="18" charset="0"/>
                <a:cs typeface="Times New Roman" pitchFamily="18" charset="0"/>
              </a:rPr>
              <a:t>VẼ SƠ ĐỒ TƯ DUY, HOẶC TRANH VỀ ĐỀ TÀI BẢO VỆ MÔI TRƯỜNG SỐNG CỦA THỰC VẬT VÀ ĐỘNG VẬT </a:t>
            </a:r>
          </a:p>
        </p:txBody>
      </p:sp>
    </p:spTree>
    <p:extLst>
      <p:ext uri="{BB962C8B-B14F-4D97-AF65-F5344CB8AC3E}">
        <p14:creationId xmlns:p14="http://schemas.microsoft.com/office/powerpoint/2010/main" val="303287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5D4E1D68-C160-4555-B7BC-94928AF1B3C4}"/>
              </a:ext>
            </a:extLst>
          </p:cNvPr>
          <p:cNvGrpSpPr/>
          <p:nvPr/>
        </p:nvGrpSpPr>
        <p:grpSpPr>
          <a:xfrm>
            <a:off x="553792" y="367748"/>
            <a:ext cx="10985678" cy="6122504"/>
            <a:chOff x="1108212" y="367748"/>
            <a:chExt cx="9785074" cy="6122504"/>
          </a:xfrm>
        </p:grpSpPr>
        <p:pic>
          <p:nvPicPr>
            <p:cNvPr id="4" name="Picture 3">
              <a:extLst>
                <a:ext uri="{FF2B5EF4-FFF2-40B4-BE49-F238E27FC236}">
                  <a16:creationId xmlns:a16="http://schemas.microsoft.com/office/drawing/2014/main" id="{0C65D36F-FB17-438D-924A-73BFC6FDAB8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6896"/>
            <a:stretch/>
          </p:blipFill>
          <p:spPr>
            <a:xfrm>
              <a:off x="1108212" y="367748"/>
              <a:ext cx="9785074" cy="6122504"/>
            </a:xfrm>
            <a:prstGeom prst="rect">
              <a:avLst/>
            </a:prstGeom>
          </p:spPr>
        </p:pic>
        <p:sp>
          <p:nvSpPr>
            <p:cNvPr id="5" name="Speech Bubble: Rectangle with Corners Rounded 4">
              <a:extLst>
                <a:ext uri="{FF2B5EF4-FFF2-40B4-BE49-F238E27FC236}">
                  <a16:creationId xmlns:a16="http://schemas.microsoft.com/office/drawing/2014/main" id="{11619ACA-5C11-4F3E-9478-678ACAE200A0}"/>
                </a:ext>
              </a:extLst>
            </p:cNvPr>
            <p:cNvSpPr/>
            <p:nvPr/>
          </p:nvSpPr>
          <p:spPr>
            <a:xfrm>
              <a:off x="6374294" y="460513"/>
              <a:ext cx="2796209" cy="1093304"/>
            </a:xfrm>
            <a:prstGeom prst="wedgeRoundRectCallout">
              <a:avLst>
                <a:gd name="adj1" fmla="val -928"/>
                <a:gd name="adj2" fmla="val 715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ysClr val="windowText" lastClr="000000"/>
                  </a:solidFill>
                  <a:latin typeface="Times New Roman" panose="02020603050405020304" pitchFamily="18" charset="0"/>
                  <a:cs typeface="Times New Roman" pitchFamily="18" charset="0"/>
                </a:rPr>
                <a:t>Hãy chung tay bảo vệ môi trường sống của thực vật và động vật!</a:t>
              </a:r>
            </a:p>
          </p:txBody>
        </p:sp>
      </p:grpSp>
    </p:spTree>
    <p:extLst>
      <p:ext uri="{BB962C8B-B14F-4D97-AF65-F5344CB8AC3E}">
        <p14:creationId xmlns:p14="http://schemas.microsoft.com/office/powerpoint/2010/main" val="137946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941" y="1262129"/>
            <a:ext cx="11973059" cy="5078313"/>
          </a:xfrm>
          <a:prstGeom prst="rect">
            <a:avLst/>
          </a:prstGeom>
        </p:spPr>
        <p:txBody>
          <a:bodyPr wrap="square">
            <a:spAutoFit/>
          </a:bodyPr>
          <a:lstStyle/>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Con người, động vật </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duy trì sự sống bằng cách phụ thuộc vào môi trường. Thế nhưng sự thay đổi đang diễn ra quá nhanh, đe dọa sự sinh tồn của một số loài khiến chúng có nguy cơ tuyệt chủng.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Trái đất nóng lên, khí nhà kính, phá rừng, ô nhiễm đại dương, không khí, đất là những yếu tố đều làm tổn hại đến môi trường.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Do vậy, vì lợi ích của chính mình, bạn hãy nâng cao nhận thức, quan tâm và có trách nhiệm hơn đến việc bảo vệ động 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vi-VN" sz="3600" dirty="0">
                <a:latin typeface="Times New Roman" pitchFamily="18" charset="0"/>
                <a:cs typeface="Times New Roman" pitchFamily="18" charset="0"/>
              </a:rPr>
              <a:t> và môi trường.</a:t>
            </a:r>
            <a:endParaRPr lang="en-US" sz="3600"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74" y="90153"/>
            <a:ext cx="1608794" cy="1262129"/>
          </a:xfrm>
          <a:prstGeom prst="rect">
            <a:avLst/>
          </a:prstGeom>
        </p:spPr>
      </p:pic>
      <p:sp>
        <p:nvSpPr>
          <p:cNvPr id="3" name="Cloud 2"/>
          <p:cNvSpPr/>
          <p:nvPr/>
        </p:nvSpPr>
        <p:spPr>
          <a:xfrm>
            <a:off x="3124200" y="90154"/>
            <a:ext cx="6197600" cy="1171976"/>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b="1" dirty="0" err="1">
                <a:latin typeface="Times New Roman" panose="02020603050405020304" pitchFamily="18" charset="0"/>
                <a:cs typeface="Times New Roman" pitchFamily="18" charset="0"/>
              </a:rPr>
              <a:t>Hãy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ghi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nhớ</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4324255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05326" y="123020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3874915" y="2600513"/>
            <a:ext cx="54680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a:ln>
                  <a:noFill/>
                </a:ln>
                <a:solidFill>
                  <a:srgbClr val="ED81A1"/>
                </a:solidFill>
                <a:effectLst/>
                <a:uLnTx/>
                <a:uFillTx/>
                <a:latin typeface="Times New Roman" pitchFamily="18" charset="0"/>
                <a:ea typeface="Microsoft YaHei" panose="020B0503020204020204" charset="-122"/>
                <a:cs typeface="Times New Roman" pitchFamily="18" charset="0"/>
              </a:rPr>
              <a:t>VẬN</a:t>
            </a:r>
            <a:r>
              <a:rPr kumimoji="0" lang="en-US" altLang="zh-CN" sz="4800" b="1" i="0" u="none" strike="noStrike" kern="1200" cap="none" spc="300" normalizeH="0" noProof="0">
                <a:ln>
                  <a:noFill/>
                </a:ln>
                <a:solidFill>
                  <a:srgbClr val="ED81A1"/>
                </a:solidFill>
                <a:effectLst/>
                <a:uLnTx/>
                <a:uFillTx/>
                <a:latin typeface="Times New Roman" pitchFamily="18" charset="0"/>
                <a:ea typeface="Microsoft YaHei" panose="020B0503020204020204" charset="-122"/>
                <a:cs typeface="Times New Roman" pitchFamily="18" charset="0"/>
              </a:rPr>
              <a:t> DỤNG TRẢI NGHIỆM</a:t>
            </a:r>
            <a:endParaRPr kumimoji="0" lang="zh-CN" altLang="en-US" b="1" i="0" u="none" strike="noStrike" kern="1200" cap="none" spc="300" normalizeH="0" baseline="0" noProof="0" dirty="0">
              <a:ln>
                <a:noFill/>
              </a:ln>
              <a:solidFill>
                <a:srgbClr val="ED81A1"/>
              </a:solidFill>
              <a:effectLst/>
              <a:uLnTx/>
              <a:uFillTx/>
              <a:latin typeface="Times New Roman" pitchFamily="18" charset="0"/>
              <a:ea typeface="Microsoft YaHei" panose="020B0503020204020204" charset="-122"/>
              <a:cs typeface="Times New Roman" pitchFamily="18" charset="0"/>
            </a:endParaRPr>
          </a:p>
        </p:txBody>
      </p:sp>
    </p:spTree>
    <p:extLst>
      <p:ext uri="{BB962C8B-B14F-4D97-AF65-F5344CB8AC3E}">
        <p14:creationId xmlns:p14="http://schemas.microsoft.com/office/powerpoint/2010/main" val="1810129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2000" b="-12000"/>
          </a:stretch>
        </a:blipFill>
        <a:effectLst/>
      </p:bgPr>
    </p:bg>
    <p:spTree>
      <p:nvGrpSpPr>
        <p:cNvPr id="1" name=""/>
        <p:cNvGrpSpPr/>
        <p:nvPr/>
      </p:nvGrpSpPr>
      <p:grpSpPr>
        <a:xfrm>
          <a:off x="0" y="0"/>
          <a:ext cx="0" cy="0"/>
          <a:chOff x="0" y="0"/>
          <a:chExt cx="0" cy="0"/>
        </a:xfrm>
      </p:grpSpPr>
      <p:sp>
        <p:nvSpPr>
          <p:cNvPr id="4" name="Oval 3"/>
          <p:cNvSpPr/>
          <p:nvPr/>
        </p:nvSpPr>
        <p:spPr>
          <a:xfrm>
            <a:off x="1687133" y="318862"/>
            <a:ext cx="4180156" cy="1132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 name="组合 1"/>
          <p:cNvGrpSpPr/>
          <p:nvPr/>
        </p:nvGrpSpPr>
        <p:grpSpPr>
          <a:xfrm>
            <a:off x="5050718" y="447990"/>
            <a:ext cx="6254857" cy="3609397"/>
            <a:chOff x="2820988" y="2409825"/>
            <a:chExt cx="2870200" cy="2687639"/>
          </a:xfrm>
        </p:grpSpPr>
        <p:cxnSp>
          <p:nvCxnSpPr>
            <p:cNvPr id="18" name="MH_Other_1"/>
            <p:cNvCxnSpPr>
              <a:endCxn id="21" idx="2"/>
            </p:cNvCxnSpPr>
            <p:nvPr>
              <p:custDataLst>
                <p:tags r:id="rId2"/>
              </p:custDataLst>
            </p:nvPr>
          </p:nvCxnSpPr>
          <p:spPr bwMode="auto">
            <a:xfrm flipV="1">
              <a:off x="3252789" y="2573339"/>
              <a:ext cx="1239837" cy="1006475"/>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19" name="MH_Other_2"/>
            <p:cNvCxnSpPr>
              <a:stCxn id="21" idx="6"/>
            </p:cNvCxnSpPr>
            <p:nvPr>
              <p:custDataLst>
                <p:tags r:id="rId3"/>
              </p:custDataLst>
            </p:nvPr>
          </p:nvCxnSpPr>
          <p:spPr bwMode="auto">
            <a:xfrm>
              <a:off x="4679951" y="2573339"/>
              <a:ext cx="517525" cy="827087"/>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20" name="MH_Other_3"/>
            <p:cNvSpPr/>
            <p:nvPr>
              <p:custDataLst>
                <p:tags r:id="rId4"/>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Times New Roman" panose="02020603050405020304" pitchFamily="18" charset="0"/>
                <a:cs typeface="Times New Roman" panose="02020603050405020304" pitchFamily="18" charset="0"/>
              </a:endParaRPr>
            </a:p>
          </p:txBody>
        </p:sp>
        <p:sp>
          <p:nvSpPr>
            <p:cNvPr id="21" name="MH_Other_4"/>
            <p:cNvSpPr/>
            <p:nvPr>
              <p:custDataLst>
                <p:tags r:id="rId5"/>
              </p:custDataLst>
            </p:nvPr>
          </p:nvSpPr>
          <p:spPr bwMode="auto">
            <a:xfrm>
              <a:off x="4492626" y="2478088"/>
              <a:ext cx="187325" cy="18891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Times New Roman" panose="02020603050405020304" pitchFamily="18" charset="0"/>
                <a:cs typeface="Times New Roman" panose="02020603050405020304" pitchFamily="18" charset="0"/>
              </a:endParaRPr>
            </a:p>
          </p:txBody>
        </p:sp>
        <p:sp>
          <p:nvSpPr>
            <p:cNvPr id="40" name="MH_Other_5"/>
            <p:cNvSpPr/>
            <p:nvPr>
              <p:custDataLst>
                <p:tags r:id="rId6"/>
              </p:custDataLst>
            </p:nvPr>
          </p:nvSpPr>
          <p:spPr bwMode="auto">
            <a:xfrm rot="21295192">
              <a:off x="2820988"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Times New Roman" panose="02020603050405020304" pitchFamily="18" charset="0"/>
                <a:cs typeface="Times New Roman" panose="02020603050405020304" pitchFamily="18" charset="0"/>
              </a:endParaRPr>
            </a:p>
          </p:txBody>
        </p:sp>
        <p:sp>
          <p:nvSpPr>
            <p:cNvPr id="22" name="MH_SubTitle_1"/>
            <p:cNvSpPr/>
            <p:nvPr>
              <p:custDataLst>
                <p:tags r:id="rId7"/>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lnSpcReduction="10000"/>
            </a:bodyPr>
            <a:lstStyle/>
            <a:p>
              <a:pPr algn="ctr">
                <a:lnSpc>
                  <a:spcPct val="150000"/>
                </a:lnSpc>
                <a:buClr>
                  <a:srgbClr val="404040"/>
                </a:buClr>
                <a:buSzPts val="1600"/>
                <a:defRPr/>
              </a:pPr>
              <a:r>
                <a:rPr lang="zh-CN" altLang="en-US" sz="4000">
                  <a:solidFill>
                    <a:srgbClr val="0070C0"/>
                  </a:solidFill>
                  <a:latin typeface="Times New Roman" panose="02020603050405020304" pitchFamily="18" charset="0"/>
                  <a:cs typeface="Times New Roman" panose="02020603050405020304" pitchFamily="18" charset="0"/>
                </a:rPr>
                <a:t> </a:t>
              </a:r>
              <a:r>
                <a:rPr lang="en-US" altLang="zh-CN" sz="4000">
                  <a:solidFill>
                    <a:srgbClr val="0070C0"/>
                  </a:solidFill>
                  <a:latin typeface="Times New Roman" panose="02020603050405020304" pitchFamily="18" charset="0"/>
                  <a:cs typeface="Times New Roman" panose="02020603050405020304" pitchFamily="18" charset="0"/>
                </a:rPr>
                <a:t>Kể với người thân những điều mình đã học</a:t>
              </a:r>
              <a:r>
                <a:rPr lang="en-US" altLang="zh-CN" sz="1600">
                  <a:solidFill>
                    <a:srgbClr val="0070C0"/>
                  </a:solidFill>
                  <a:latin typeface="Times New Roman" panose="02020603050405020304" pitchFamily="18" charset="0"/>
                  <a:cs typeface="Times New Roman" panose="02020603050405020304" pitchFamily="18" charset="0"/>
                </a:rPr>
                <a:t>.</a:t>
              </a:r>
              <a:endParaRPr lang="zh-CN" altLang="en-US" dirty="0">
                <a:solidFill>
                  <a:srgbClr val="0070C0"/>
                </a:solidFill>
                <a:latin typeface="Times New Roman" panose="02020603050405020304" pitchFamily="18" charset="0"/>
                <a:cs typeface="Times New Roman" panose="02020603050405020304" pitchFamily="18" charset="0"/>
              </a:endParaRPr>
            </a:p>
          </p:txBody>
        </p:sp>
        <p:sp>
          <p:nvSpPr>
            <p:cNvPr id="23" name="MH_Other_6"/>
            <p:cNvSpPr/>
            <p:nvPr>
              <p:custDataLst>
                <p:tags r:id="rId8"/>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Times New Roman" panose="02020603050405020304" pitchFamily="18" charset="0"/>
                <a:cs typeface="Times New Roman" panose="02020603050405020304" pitchFamily="18" charset="0"/>
              </a:endParaRPr>
            </a:p>
          </p:txBody>
        </p:sp>
        <p:sp>
          <p:nvSpPr>
            <p:cNvPr id="24" name="MH_Other_7"/>
            <p:cNvSpPr/>
            <p:nvPr>
              <p:custDataLst>
                <p:tags r:id="rId9"/>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Times New Roman" panose="02020603050405020304" pitchFamily="18" charset="0"/>
                <a:cs typeface="Times New Roman" panose="02020603050405020304" pitchFamily="18" charset="0"/>
              </a:endParaRPr>
            </a:p>
          </p:txBody>
        </p:sp>
      </p:grpSp>
      <p:sp>
        <p:nvSpPr>
          <p:cNvPr id="12" name="标题 1"/>
          <p:cNvSpPr>
            <a:spLocks noGrp="1"/>
          </p:cNvSpPr>
          <p:nvPr>
            <p:ph type="title"/>
          </p:nvPr>
        </p:nvSpPr>
        <p:spPr>
          <a:xfrm>
            <a:off x="2124735" y="313127"/>
            <a:ext cx="3609403" cy="1289223"/>
          </a:xfrm>
        </p:spPr>
        <p:txBody>
          <a:bodyPr>
            <a:normAutofit/>
          </a:bodyPr>
          <a:lstStyle/>
          <a:p>
            <a:pPr rtl="0" eaLnBrk="1" fontAlgn="base" hangingPunct="1"/>
            <a:r>
              <a:rPr lang="en-US" altLang="zh-CN" sz="4800" b="1">
                <a:solidFill>
                  <a:schemeClr val="bg1"/>
                </a:solidFill>
                <a:latin typeface="Times New Roman" pitchFamily="18" charset="0"/>
                <a:ea typeface="+mn-ea"/>
                <a:cs typeface="Times New Roman" pitchFamily="18" charset="0"/>
                <a:sym typeface="+mn-lt"/>
              </a:rPr>
              <a:t>Định hướng</a:t>
            </a:r>
            <a:endParaRPr lang="zh-CN" altLang="en-US" sz="4800" b="1" dirty="0">
              <a:solidFill>
                <a:schemeClr val="bg1"/>
              </a:solidFill>
              <a:latin typeface="Times New Roman" pitchFamily="18" charset="0"/>
              <a:ea typeface="+mn-ea"/>
              <a:cs typeface="Times New Roman" pitchFamily="18" charset="0"/>
              <a:sym typeface="+mn-lt"/>
            </a:endParaRPr>
          </a:p>
        </p:txBody>
      </p:sp>
      <p:pic>
        <p:nvPicPr>
          <p:cNvPr id="14" name="图片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28498" y="4215539"/>
            <a:ext cx="7963501" cy="2490493"/>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9408" y="2597435"/>
            <a:ext cx="4919729" cy="3867759"/>
          </a:xfrm>
          <a:prstGeom prst="rect">
            <a:avLst/>
          </a:prstGeom>
        </p:spPr>
      </p:pic>
    </p:spTree>
    <p:custDataLst>
      <p:tags r:id="rId1"/>
    </p:custDataLst>
    <p:extLst>
      <p:ext uri="{BB962C8B-B14F-4D97-AF65-F5344CB8AC3E}">
        <p14:creationId xmlns:p14="http://schemas.microsoft.com/office/powerpoint/2010/main" val="3483145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600457" y="150894"/>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530406" y="46593"/>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1035845"/>
            <a:chOff x="774356" y="888444"/>
            <a:chExt cx="10187293" cy="103584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Củng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cố</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các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kiến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thức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kĩ</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năng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đã</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học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về</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môi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trường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của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thực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vật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động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vật</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Thực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hiện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một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số</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việc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làm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bảo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vệ</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môi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trường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của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thực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vật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động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vật</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4" name="Rectangle 3"/>
          <p:cNvSpPr/>
          <p:nvPr/>
        </p:nvSpPr>
        <p:spPr>
          <a:xfrm>
            <a:off x="9766300" y="6489700"/>
            <a:ext cx="1674570" cy="2411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835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tile tx="0" ty="0" sx="100000" sy="100000" flip="none" algn="tl"/>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Times New Roman" panose="02020603050405020304" pitchFamily="18" charset="0"/>
                <a:cs typeface="Times New Roman" panose="02020603050405020304" pitchFamily="18" charset="0"/>
              </a:rPr>
              <a:t>HẸN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GẶP</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LẠI</a:t>
            </a:r>
            <a:endParaRPr lang="en-US" sz="6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99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图片 11267" descr="12"/>
          <p:cNvPicPr>
            <a:picLocks noChangeAspect="1"/>
          </p:cNvPicPr>
          <p:nvPr/>
        </p:nvPicPr>
        <p:blipFill>
          <a:blip r:embed="rId3"/>
          <a:stretch>
            <a:fillRect/>
          </a:stretch>
        </p:blipFill>
        <p:spPr>
          <a:xfrm>
            <a:off x="0" y="5782596"/>
            <a:ext cx="12192000" cy="1075404"/>
          </a:xfrm>
          <a:prstGeom prst="rect">
            <a:avLst/>
          </a:prstGeom>
          <a:noFill/>
          <a:ln w="9525">
            <a:noFill/>
          </a:ln>
        </p:spPr>
      </p:pic>
      <p:pic>
        <p:nvPicPr>
          <p:cNvPr id="11269" name="图片 11268" descr="24"/>
          <p:cNvPicPr>
            <a:picLocks noChangeAspect="1"/>
          </p:cNvPicPr>
          <p:nvPr/>
        </p:nvPicPr>
        <p:blipFill>
          <a:blip r:embed="rId4"/>
          <a:stretch>
            <a:fillRect/>
          </a:stretch>
        </p:blipFill>
        <p:spPr>
          <a:xfrm>
            <a:off x="4834684" y="515590"/>
            <a:ext cx="6682586" cy="526700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705980" y="4388936"/>
            <a:ext cx="5049142" cy="2469064"/>
          </a:xfrm>
          <a:prstGeom prst="rect">
            <a:avLst/>
          </a:prstGeom>
          <a:noFill/>
          <a:ln w="9525">
            <a:noFill/>
          </a:ln>
        </p:spPr>
      </p:pic>
      <p:sp>
        <p:nvSpPr>
          <p:cNvPr id="11271" name="文本框 11270"/>
          <p:cNvSpPr txBox="1"/>
          <p:nvPr/>
        </p:nvSpPr>
        <p:spPr>
          <a:xfrm>
            <a:off x="6792692" y="3149093"/>
            <a:ext cx="3999804" cy="836437"/>
          </a:xfrm>
          <a:prstGeom prst="rect">
            <a:avLst/>
          </a:prstGeom>
          <a:noFill/>
          <a:ln w="9525">
            <a:noFill/>
          </a:ln>
        </p:spPr>
        <p:txBody>
          <a:bodyPr wrap="square" lIns="66349" tIns="33174" rIns="66349" bIns="33174">
            <a:spAutoFit/>
          </a:bodyPr>
          <a:lstStyle/>
          <a:p>
            <a:pPr defTabSz="1088766">
              <a:spcBef>
                <a:spcPct val="50000"/>
              </a:spcBef>
            </a:pPr>
            <a:r>
              <a:rPr lang="en-US" altLang="zh-CN" sz="5000" b="1" dirty="0">
                <a:solidFill>
                  <a:srgbClr val="E4205D"/>
                </a:solidFill>
                <a:latin typeface="Arial" panose="020B0604020202020204" pitchFamily="34" charset="0"/>
                <a:ea typeface="宋体" panose="02010600030101010101" pitchFamily="2" charset="-122"/>
              </a:rPr>
              <a:t>KHỞI ĐỘNG</a:t>
            </a:r>
            <a:endParaRPr lang="zh-CN" altLang="en-US" sz="5000" b="1" dirty="0">
              <a:solidFill>
                <a:srgbClr val="E4205D"/>
              </a:solidFill>
              <a:latin typeface="Arial" panose="020B0604020202020204" pitchFamily="34" charset="0"/>
              <a:ea typeface="宋体" panose="02010600030101010101" pitchFamily="2" charset="-122"/>
            </a:endParaRPr>
          </a:p>
        </p:txBody>
      </p:sp>
      <p:pic>
        <p:nvPicPr>
          <p:cNvPr id="7" name="图片 7173" descr="19"/>
          <p:cNvPicPr>
            <a:picLocks noChangeAspect="1"/>
          </p:cNvPicPr>
          <p:nvPr/>
        </p:nvPicPr>
        <p:blipFill>
          <a:blip r:embed="rId6"/>
          <a:stretch>
            <a:fillRect/>
          </a:stretch>
        </p:blipFill>
        <p:spPr>
          <a:xfrm>
            <a:off x="294468" y="108488"/>
            <a:ext cx="4231036" cy="4528423"/>
          </a:xfrm>
          <a:prstGeom prst="rect">
            <a:avLst/>
          </a:prstGeom>
          <a:noFill/>
          <a:ln w="9525">
            <a:noFill/>
          </a:ln>
        </p:spPr>
      </p:pic>
    </p:spTree>
    <p:extLst>
      <p:ext uri="{BB962C8B-B14F-4D97-AF65-F5344CB8AC3E}">
        <p14:creationId xmlns:p14="http://schemas.microsoft.com/office/powerpoint/2010/main" val="45496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7" dur="50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84"/>
            <a:ext cx="12192000" cy="6871970"/>
          </a:xfrm>
          <a:prstGeom prst="rect">
            <a:avLst/>
          </a:prstGeom>
        </p:spPr>
      </p:pic>
      <p:sp>
        <p:nvSpPr>
          <p:cNvPr id="4" name="TextBox 3"/>
          <p:cNvSpPr txBox="1"/>
          <p:nvPr/>
        </p:nvSpPr>
        <p:spPr>
          <a:xfrm>
            <a:off x="1016000" y="5181600"/>
            <a:ext cx="10363200" cy="156966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200" dirty="0">
                <a:latin typeface="Times New Roman" pitchFamily="18" charset="0"/>
                <a:cs typeface="Times New Roman" pitchFamily="18" charset="0"/>
              </a:rPr>
              <a:t>Chú </a:t>
            </a:r>
            <a:r>
              <a:rPr lang="en-US" sz="3200" dirty="0" err="1">
                <a:latin typeface="Times New Roman" pitchFamily="18" charset="0"/>
                <a:cs typeface="Times New Roman" pitchFamily="18" charset="0"/>
              </a:rPr>
              <a:t>Sóc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nhặt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hạt</a:t>
            </a:r>
            <a:r>
              <a:rPr lang="en-US" sz="3200" dirty="0">
                <a:latin typeface="Times New Roman" pitchFamily="18" charset="0"/>
                <a:cs typeface="Times New Roman" pitchFamily="18" charset="0"/>
              </a:rPr>
              <a:t> dẻ </a:t>
            </a:r>
            <a:r>
              <a:rPr lang="en-US" sz="3200" dirty="0" err="1">
                <a:latin typeface="Times New Roman" pitchFamily="18" charset="0"/>
                <a:cs typeface="Times New Roman" pitchFamily="18" charset="0"/>
              </a:rPr>
              <a:t>đê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giúp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Sóc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nhe</a:t>
            </a:r>
            <a:r>
              <a:rPr lang="en-US" sz="3200" dirty="0">
                <a:latin typeface="Times New Roman" pitchFamily="18" charset="0"/>
                <a:cs typeface="Times New Roman" pitchFamily="18" charset="0"/>
              </a:rPr>
              <a:t>́.</a:t>
            </a:r>
          </a:p>
        </p:txBody>
      </p:sp>
      <p:pic>
        <p:nvPicPr>
          <p:cNvPr id="5"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8426"/>
            <a:ext cx="2330613" cy="66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200" y="-42884"/>
            <a:ext cx="812800" cy="609600"/>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000" b="94302" l="10000" r="90000">
                        <a14:foregroundMark x1="58721" y1="50698" x2="58721" y2="50698"/>
                        <a14:foregroundMark x1="58140" y1="52093" x2="58140" y2="52093"/>
                      </a14:backgroundRemoval>
                    </a14:imgEffect>
                  </a14:imgLayer>
                </a14:imgProps>
              </a:ext>
              <a:ext uri="{28A0092B-C50C-407E-A947-70E740481C1C}">
                <a14:useLocalDpi xmlns:a14="http://schemas.microsoft.com/office/drawing/2010/main" val="0"/>
              </a:ext>
            </a:extLst>
          </a:blip>
          <a:stretch>
            <a:fillRect/>
          </a:stretch>
        </p:blipFill>
        <p:spPr>
          <a:xfrm>
            <a:off x="3746500" y="764201"/>
            <a:ext cx="4483100" cy="4483100"/>
          </a:xfrm>
          <a:prstGeom prst="rect">
            <a:avLst/>
          </a:prstGeom>
        </p:spPr>
      </p:pic>
    </p:spTree>
    <p:extLst>
      <p:ext uri="{BB962C8B-B14F-4D97-AF65-F5344CB8AC3E}">
        <p14:creationId xmlns:p14="http://schemas.microsoft.com/office/powerpoint/2010/main" val="413139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35200" y="152400"/>
            <a:ext cx="8026400" cy="2057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TextBox 2"/>
          <p:cNvSpPr txBox="1"/>
          <p:nvPr/>
        </p:nvSpPr>
        <p:spPr>
          <a:xfrm>
            <a:off x="2244436" y="368301"/>
            <a:ext cx="8432800" cy="1323439"/>
          </a:xfrm>
          <a:prstGeom prst="rect">
            <a:avLst/>
          </a:prstGeom>
          <a:noFill/>
        </p:spPr>
        <p:txBody>
          <a:bodyPr wrap="square" rtlCol="0">
            <a:spAutoFit/>
          </a:bodyPr>
          <a:lstStyle/>
          <a:p>
            <a:pPr algn="ctr"/>
            <a:r>
              <a:rPr lang="vi-VN" sz="4000" b="1" dirty="0">
                <a:latin typeface="Times New Roman" pitchFamily="18" charset="0"/>
                <a:cs typeface="Times New Roman" pitchFamily="18" charset="0"/>
              </a:rPr>
              <a:t>Bạn nên làm gì </a:t>
            </a:r>
            <a:endParaRPr lang="en-US" sz="4000" b="1" dirty="0">
              <a:latin typeface="Times New Roman" pitchFamily="18" charset="0"/>
              <a:cs typeface="Times New Roman" pitchFamily="18" charset="0"/>
            </a:endParaRPr>
          </a:p>
          <a:p>
            <a:pPr algn="ctr"/>
            <a:r>
              <a:rPr lang="vi-VN" sz="4000" b="1" dirty="0">
                <a:latin typeface="Times New Roman" pitchFamily="18" charset="0"/>
                <a:cs typeface="Times New Roman" pitchFamily="18" charset="0"/>
              </a:rPr>
              <a:t>để giữ sạch môi trường ?</a:t>
            </a:r>
            <a:endParaRPr lang="en-US" sz="4000" b="1" dirty="0">
              <a:latin typeface="Times New Roman" pitchFamily="18" charset="0"/>
              <a:cs typeface="Times New Roman" pitchFamily="18" charset="0"/>
            </a:endParaRPr>
          </a:p>
        </p:txBody>
      </p:sp>
      <p:sp>
        <p:nvSpPr>
          <p:cNvPr id="7" name="TextBox 6"/>
          <p:cNvSpPr txBox="1"/>
          <p:nvPr/>
        </p:nvSpPr>
        <p:spPr>
          <a:xfrm>
            <a:off x="914400" y="3276601"/>
            <a:ext cx="36830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A: </a:t>
            </a:r>
            <a:r>
              <a:rPr lang="vi-VN" sz="3200" dirty="0">
                <a:latin typeface="Times New Roman" pitchFamily="18" charset="0"/>
                <a:cs typeface="Times New Roman" pitchFamily="18" charset="0"/>
              </a:rPr>
              <a:t>Bỏ rác vào thùng có nắp đậy, không làm rơi rác ra ngoài</a:t>
            </a:r>
            <a:endParaRPr lang="en-US" sz="3200" dirty="0">
              <a:latin typeface="Times New Roman" pitchFamily="18" charset="0"/>
              <a:cs typeface="Times New Roman" pitchFamily="18" charset="0"/>
            </a:endParaRPr>
          </a:p>
        </p:txBody>
      </p:sp>
      <p:sp>
        <p:nvSpPr>
          <p:cNvPr id="8" name="TextBox 7"/>
          <p:cNvSpPr txBox="1"/>
          <p:nvPr/>
        </p:nvSpPr>
        <p:spPr>
          <a:xfrm>
            <a:off x="850900" y="5288340"/>
            <a:ext cx="45974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B.</a:t>
            </a:r>
            <a:r>
              <a:rPr lang="vi-VN" sz="3200" dirty="0">
                <a:latin typeface="Times New Roman" pitchFamily="18" charset="0"/>
                <a:cs typeface="Times New Roman" pitchFamily="18" charset="0"/>
              </a:rPr>
              <a:t>Đại tiện và tiểu tiện đúng nơi quy định</a:t>
            </a:r>
            <a:endParaRPr lang="en-US" sz="3200" dirty="0">
              <a:latin typeface="Times New Roman" pitchFamily="18" charset="0"/>
              <a:cs typeface="Times New Roman" pitchFamily="18" charset="0"/>
            </a:endParaRPr>
          </a:p>
        </p:txBody>
      </p:sp>
      <p:sp>
        <p:nvSpPr>
          <p:cNvPr id="9" name="TextBox 8"/>
          <p:cNvSpPr txBox="1"/>
          <p:nvPr/>
        </p:nvSpPr>
        <p:spPr>
          <a:xfrm>
            <a:off x="7628081" y="4696743"/>
            <a:ext cx="420831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err="1">
                <a:latin typeface="Times New Roman" pitchFamily="18" charset="0"/>
                <a:cs typeface="Times New Roman" pitchFamily="18" charset="0"/>
              </a:rPr>
              <a:t>D.Khạc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bãi</a:t>
            </a:r>
            <a:endParaRPr lang="en-US" sz="3200" dirty="0">
              <a:latin typeface="Times New Roman" pitchFamily="18" charset="0"/>
              <a:cs typeface="Times New Roman" pitchFamily="18" charset="0"/>
            </a:endParaRPr>
          </a:p>
        </p:txBody>
      </p:sp>
      <p:sp>
        <p:nvSpPr>
          <p:cNvPr id="10" name="TextBox 9"/>
          <p:cNvSpPr txBox="1"/>
          <p:nvPr/>
        </p:nvSpPr>
        <p:spPr>
          <a:xfrm>
            <a:off x="7442200" y="3270681"/>
            <a:ext cx="43942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C: </a:t>
            </a:r>
            <a:r>
              <a:rPr lang="vi-VN" sz="3200" dirty="0">
                <a:latin typeface="Times New Roman" pitchFamily="18" charset="0"/>
                <a:cs typeface="Times New Roman" pitchFamily="18" charset="0"/>
              </a:rPr>
              <a:t>Vứt rác ra đường hoặc xuống sông, suối, ao, hồ</a:t>
            </a:r>
            <a:endParaRPr lang="en-US" sz="3200" dirty="0">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282545" y="4882681"/>
            <a:ext cx="2937165" cy="192786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180"/>
            <a:ext cx="5957453" cy="548782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76946" y="2130997"/>
            <a:ext cx="6400801" cy="4826694"/>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80146" y="2283397"/>
            <a:ext cx="6400801" cy="4826694"/>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047999" y="2130997"/>
            <a:ext cx="64008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216767"/>
            <a:ext cx="8128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0019" y="1168687"/>
            <a:ext cx="8128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5180" y="2283397"/>
            <a:ext cx="8128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96800" y="3504490"/>
            <a:ext cx="812800" cy="609600"/>
          </a:xfrm>
          <a:prstGeom prst="rect">
            <a:avLst/>
          </a:prstGeom>
        </p:spPr>
      </p:pic>
    </p:spTree>
    <p:extLst>
      <p:ext uri="{BB962C8B-B14F-4D97-AF65-F5344CB8AC3E}">
        <p14:creationId xmlns:p14="http://schemas.microsoft.com/office/powerpoint/2010/main" val="159754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35200" y="152400"/>
            <a:ext cx="8026400" cy="2057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576946" y="521567"/>
            <a:ext cx="6908800" cy="1569660"/>
          </a:xfrm>
          <a:prstGeom prst="rect">
            <a:avLst/>
          </a:prstGeom>
          <a:noFill/>
        </p:spPr>
        <p:txBody>
          <a:bodyPr wrap="square" rtlCol="0">
            <a:spAutoFit/>
          </a:bodyPr>
          <a:lstStyle/>
          <a:p>
            <a:r>
              <a:rPr lang="vi-VN" sz="3200" dirty="0"/>
              <a:t>Trong các loại cây dưới đây, cây nào vừa là cây ăn quả, vừa là cây làm cảnh, lại vừa là cây làm thuốc ?</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7416800" y="4639017"/>
            <a:ext cx="2641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err="1">
                <a:solidFill>
                  <a:prstClr val="black"/>
                </a:solidFill>
                <a:latin typeface="Times New Roman" pitchFamily="18" charset="0"/>
                <a:cs typeface="Times New Roman" pitchFamily="18" charset="0"/>
              </a:rPr>
              <a:t>D.Sen</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923636" y="4574884"/>
            <a:ext cx="2641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err="1">
                <a:solidFill>
                  <a:prstClr val="black"/>
                </a:solidFill>
                <a:latin typeface="Times New Roman" pitchFamily="18" charset="0"/>
                <a:cs typeface="Times New Roman" pitchFamily="18" charset="0"/>
              </a:rPr>
              <a:t>C.Mít</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988291" y="3185835"/>
            <a:ext cx="2641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Khế</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7416800" y="3312679"/>
            <a:ext cx="2641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Dừa</a:t>
            </a:r>
            <a:endParaRPr lang="en-US" sz="32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301020" y="4867271"/>
            <a:ext cx="2937165" cy="192786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180"/>
            <a:ext cx="5957453" cy="548782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76946" y="2130997"/>
            <a:ext cx="6400801" cy="4826694"/>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119582" y="2225671"/>
            <a:ext cx="6400801" cy="4826694"/>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032001" y="2104903"/>
            <a:ext cx="64008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216767"/>
            <a:ext cx="8128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0019" y="1168687"/>
            <a:ext cx="8128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5180" y="2283397"/>
            <a:ext cx="8128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96800" y="3504490"/>
            <a:ext cx="812800" cy="609600"/>
          </a:xfrm>
          <a:prstGeom prst="rect">
            <a:avLst/>
          </a:prstGeom>
        </p:spPr>
      </p:pic>
    </p:spTree>
    <p:extLst>
      <p:ext uri="{BB962C8B-B14F-4D97-AF65-F5344CB8AC3E}">
        <p14:creationId xmlns:p14="http://schemas.microsoft.com/office/powerpoint/2010/main" val="305431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35200" y="152400"/>
            <a:ext cx="8026400" cy="2057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3" name="TextBox 2"/>
          <p:cNvSpPr txBox="1"/>
          <p:nvPr/>
        </p:nvSpPr>
        <p:spPr>
          <a:xfrm>
            <a:off x="2235200" y="396270"/>
            <a:ext cx="8204200" cy="1200329"/>
          </a:xfrm>
          <a:prstGeom prst="rect">
            <a:avLst/>
          </a:prstGeom>
          <a:noFill/>
        </p:spPr>
        <p:txBody>
          <a:bodyPr wrap="square" rtlCol="0">
            <a:spAutoFit/>
          </a:bodyPr>
          <a:lstStyle/>
          <a:p>
            <a:pPr algn="ctr"/>
            <a:r>
              <a:rPr lang="vi-VN" sz="3600" dirty="0">
                <a:latin typeface="Times New Roman" pitchFamily="18" charset="0"/>
                <a:cs typeface="Times New Roman" pitchFamily="18" charset="0"/>
              </a:rPr>
              <a:t>Thực vật có ý nghĩa như thế nào đối với đời sống con người và nhiều loài động vật?</a:t>
            </a:r>
            <a:endParaRPr lang="en-US" sz="3600" dirty="0">
              <a:solidFill>
                <a:prstClr val="black"/>
              </a:solidFill>
              <a:latin typeface="Times New Roman" pitchFamily="18" charset="0"/>
              <a:cs typeface="Times New Roman" pitchFamily="18" charset="0"/>
            </a:endParaRPr>
          </a:p>
        </p:txBody>
      </p:sp>
      <p:sp>
        <p:nvSpPr>
          <p:cNvPr id="7" name="TextBox 6"/>
          <p:cNvSpPr txBox="1"/>
          <p:nvPr/>
        </p:nvSpPr>
        <p:spPr>
          <a:xfrm>
            <a:off x="7416800" y="3312678"/>
            <a:ext cx="45085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B. </a:t>
            </a:r>
            <a:r>
              <a:rPr lang="vi-VN" sz="3200" dirty="0">
                <a:latin typeface="Times New Roman" pitchFamily="18" charset="0"/>
                <a:cs typeface="Times New Roman" pitchFamily="18" charset="0"/>
              </a:rPr>
              <a:t>Tất cả các phương án đưa ra</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923636" y="5047988"/>
            <a:ext cx="485371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3200" dirty="0" err="1">
                <a:latin typeface="Times New Roman" pitchFamily="18" charset="0"/>
                <a:cs typeface="Times New Roman" pitchFamily="18" charset="0"/>
              </a:rPr>
              <a:t>Cung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7416800" y="4572001"/>
            <a:ext cx="4610100"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D.</a:t>
            </a:r>
            <a:r>
              <a:rPr lang="vi-VN" sz="3200" dirty="0">
                <a:latin typeface="Times New Roman" pitchFamily="18" charset="0"/>
                <a:cs typeface="Times New Roman" pitchFamily="18" charset="0"/>
              </a:rPr>
              <a:t>Cung cấp nguồn thức ăn dồi dào và ôxi cho quá trình hô hấp của con người và động vật</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923636" y="3236479"/>
            <a:ext cx="4651664"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vi-VN" sz="3200" dirty="0">
                <a:latin typeface="Times New Roman" pitchFamily="18" charset="0"/>
                <a:cs typeface="Times New Roman" pitchFamily="18" charset="0"/>
              </a:rPr>
              <a:t>Cung cấp nơi ở và nơi sinh sản cho động vậ</a:t>
            </a:r>
            <a:r>
              <a:rPr lang="en-US" sz="3200" dirty="0">
                <a:latin typeface="Times New Roman" pitchFamily="18" charset="0"/>
                <a:cs typeface="Times New Roman" pitchFamily="18" charset="0"/>
              </a:rPr>
              <a:t>t</a:t>
            </a:r>
            <a:endParaRPr lang="en-US" sz="3200" dirty="0">
              <a:solidFill>
                <a:prstClr val="black"/>
              </a:solidFill>
              <a:latin typeface="Times New Roman" pitchFamily="18" charset="0"/>
              <a:cs typeface="Times New Roman" pitchFamily="18" charset="0"/>
            </a:endParaRPr>
          </a:p>
        </p:txBody>
      </p:sp>
      <p:pic>
        <p:nvPicPr>
          <p:cNvPr id="12" name="Đ"/>
          <p:cNvPicPr>
            <a:picLocks noChangeAspect="1"/>
          </p:cNvPicPr>
          <p:nvPr/>
        </p:nvPicPr>
        <p:blipFill rotWithShape="1">
          <a:blip r:embed="rId7">
            <a:extLst>
              <a:ext uri="{BEBA8EAE-BF5A-486C-A8C5-ECC9F3942E4B}">
                <a14:imgProps xmlns:a14="http://schemas.microsoft.com/office/drawing/2010/main">
                  <a14:imgLayer r:embed="rId8">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180"/>
            <a:ext cx="5957453" cy="5487820"/>
          </a:xfrm>
          <a:prstGeom prst="rect">
            <a:avLst/>
          </a:prstGeom>
        </p:spPr>
      </p:pic>
      <p:pic>
        <p:nvPicPr>
          <p:cNvPr id="13" name="B"/>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29347" y="2145054"/>
            <a:ext cx="6400801" cy="4826694"/>
          </a:xfrm>
          <a:prstGeom prst="rect">
            <a:avLst/>
          </a:prstGeom>
        </p:spPr>
      </p:pic>
      <p:pic>
        <p:nvPicPr>
          <p:cNvPr id="16" name="C"/>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807853" y="2283397"/>
            <a:ext cx="6400801" cy="4826694"/>
          </a:xfrm>
          <a:prstGeom prst="rect">
            <a:avLst/>
          </a:prstGeom>
        </p:spPr>
      </p:pic>
      <p:pic>
        <p:nvPicPr>
          <p:cNvPr id="17" name="D"/>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43201" y="2060457"/>
            <a:ext cx="64008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216767"/>
            <a:ext cx="8128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50019" y="1168687"/>
            <a:ext cx="8128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45180" y="2283397"/>
            <a:ext cx="8128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96800" y="3504490"/>
            <a:ext cx="812800" cy="609600"/>
          </a:xfrm>
          <a:prstGeom prst="rect">
            <a:avLst/>
          </a:prstGeom>
        </p:spPr>
      </p:pic>
    </p:spTree>
    <p:extLst>
      <p:ext uri="{BB962C8B-B14F-4D97-AF65-F5344CB8AC3E}">
        <p14:creationId xmlns:p14="http://schemas.microsoft.com/office/powerpoint/2010/main" val="290204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4400" y="152400"/>
            <a:ext cx="8534400" cy="2057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vi-VN" sz="3600" b="1" dirty="0">
                <a:solidFill>
                  <a:schemeClr val="tx1"/>
                </a:solidFill>
                <a:latin typeface="Times New Roman" pitchFamily="18" charset="0"/>
                <a:cs typeface="Times New Roman" pitchFamily="18" charset="0"/>
              </a:rPr>
              <a:t>Để bảo vệ động vật quý hiếm cần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làm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gì</a:t>
            </a:r>
            <a:r>
              <a:rPr lang="en-US" sz="3600" b="1" dirty="0">
                <a:solidFill>
                  <a:schemeClr val="tx1"/>
                </a:solidFill>
                <a:latin typeface="Times New Roman" pitchFamily="18" charset="0"/>
                <a:cs typeface="Times New Roman" pitchFamily="18" charset="0"/>
              </a:rPr>
              <a:t>?</a:t>
            </a:r>
          </a:p>
        </p:txBody>
      </p:sp>
      <p:sp>
        <p:nvSpPr>
          <p:cNvPr id="7" name="TextBox 6"/>
          <p:cNvSpPr txBox="1"/>
          <p:nvPr/>
        </p:nvSpPr>
        <p:spPr>
          <a:xfrm>
            <a:off x="7404100" y="5194295"/>
            <a:ext cx="43942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D.</a:t>
            </a:r>
            <a:r>
              <a:rPr lang="vi-VN" sz="3200" dirty="0">
                <a:latin typeface="Times New Roman" pitchFamily="18" charset="0"/>
                <a:cs typeface="Times New Roman" pitchFamily="18" charset="0"/>
              </a:rPr>
              <a:t>Tất cả các biện pháp trên</a:t>
            </a:r>
          </a:p>
        </p:txBody>
      </p:sp>
      <p:sp>
        <p:nvSpPr>
          <p:cNvPr id="8" name="TextBox 7"/>
          <p:cNvSpPr txBox="1"/>
          <p:nvPr/>
        </p:nvSpPr>
        <p:spPr>
          <a:xfrm>
            <a:off x="900544" y="5194295"/>
            <a:ext cx="4458856"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vi-VN" sz="3200" dirty="0">
                <a:latin typeface="Times New Roman" pitchFamily="18" charset="0"/>
                <a:cs typeface="Times New Roman" pitchFamily="18" charset="0"/>
              </a:rPr>
              <a:t>Cấm săn bắn, buôn bán trái phép</a:t>
            </a:r>
          </a:p>
        </p:txBody>
      </p:sp>
      <p:sp>
        <p:nvSpPr>
          <p:cNvPr id="9" name="TextBox 8"/>
          <p:cNvSpPr txBox="1"/>
          <p:nvPr/>
        </p:nvSpPr>
        <p:spPr>
          <a:xfrm>
            <a:off x="900544" y="3210889"/>
            <a:ext cx="4623955"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vi-VN" sz="3200" dirty="0"/>
              <a:t>Bảo vệ môi trường sống của động vật quý hiếm</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7366000" y="3312679"/>
            <a:ext cx="43942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B.</a:t>
            </a:r>
            <a:r>
              <a:rPr lang="vi-VN" sz="3200" dirty="0">
                <a:latin typeface="Times New Roman" pitchFamily="18" charset="0"/>
                <a:cs typeface="Times New Roman" pitchFamily="18" charset="0"/>
              </a:rPr>
              <a:t>Đẩy mạnh chăn nuôi và xây dựng các khu dự trữ thiên nhiê</a:t>
            </a:r>
            <a:r>
              <a:rPr lang="en-US" sz="3200" dirty="0">
                <a:latin typeface="Times New Roman" pitchFamily="18" charset="0"/>
                <a:cs typeface="Times New Roman" pitchFamily="18" charset="0"/>
              </a:rPr>
              <a:t>n</a:t>
            </a:r>
            <a:endParaRPr lang="en-US" sz="3200" dirty="0">
              <a:solidFill>
                <a:prstClr val="black"/>
              </a:solidFill>
              <a:latin typeface="Times New Roman" pitchFamily="18" charset="0"/>
              <a:cs typeface="Times New Roman" pitchFamily="18" charset="0"/>
            </a:endParaRPr>
          </a:p>
        </p:txBody>
      </p:sp>
      <p:pic>
        <p:nvPicPr>
          <p:cNvPr id="12" name="Đ"/>
          <p:cNvPicPr>
            <a:picLocks noChangeAspect="1"/>
          </p:cNvPicPr>
          <p:nvPr/>
        </p:nvPicPr>
        <p:blipFill rotWithShape="1">
          <a:blip r:embed="rId7">
            <a:extLst>
              <a:ext uri="{BEBA8EAE-BF5A-486C-A8C5-ECC9F3942E4B}">
                <a14:imgProps xmlns:a14="http://schemas.microsoft.com/office/drawing/2010/main">
                  <a14:imgLayer r:embed="rId8">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274292" y="1370180"/>
            <a:ext cx="5957453" cy="5487820"/>
          </a:xfrm>
          <a:prstGeom prst="rect">
            <a:avLst/>
          </a:prstGeom>
        </p:spPr>
      </p:pic>
      <p:pic>
        <p:nvPicPr>
          <p:cNvPr id="13" name="B"/>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26146" y="2130997"/>
            <a:ext cx="6400801" cy="4826694"/>
          </a:xfrm>
          <a:prstGeom prst="rect">
            <a:avLst/>
          </a:prstGeom>
        </p:spPr>
      </p:pic>
      <p:pic>
        <p:nvPicPr>
          <p:cNvPr id="16" name="C"/>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29346" y="2283397"/>
            <a:ext cx="6400801" cy="4826694"/>
          </a:xfrm>
          <a:prstGeom prst="rect">
            <a:avLst/>
          </a:prstGeom>
        </p:spPr>
      </p:pic>
      <p:pic>
        <p:nvPicPr>
          <p:cNvPr id="17" name="D"/>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68599" y="1901770"/>
            <a:ext cx="64008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46000" y="216767"/>
            <a:ext cx="8128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99219" y="1168687"/>
            <a:ext cx="8128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94380" y="2283397"/>
            <a:ext cx="8128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46000" y="3504490"/>
            <a:ext cx="812800" cy="609600"/>
          </a:xfrm>
          <a:prstGeom prst="rect">
            <a:avLst/>
          </a:prstGeom>
        </p:spPr>
      </p:pic>
    </p:spTree>
    <p:extLst>
      <p:ext uri="{BB962C8B-B14F-4D97-AF65-F5344CB8AC3E}">
        <p14:creationId xmlns:p14="http://schemas.microsoft.com/office/powerpoint/2010/main" val="30735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8091" fill="hold"/>
                                        <p:tgtEl>
                                          <p:spTgt spid="18"/>
                                        </p:tgtEl>
                                      </p:cBhvr>
                                    </p:cmd>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 presetClass="mediacall" presetSubtype="0" fill="hold" nodeType="withEffect">
                                  <p:stCondLst>
                                    <p:cond delay="0"/>
                                  </p:stCondLst>
                                  <p:childTnLst>
                                    <p:cmd type="call" cmd="playFrom(0.0)">
                                      <p:cBhvr>
                                        <p:cTn id="48" dur="8158" fill="hold"/>
                                        <p:tgtEl>
                                          <p:spTgt spid="19"/>
                                        </p:tgtEl>
                                      </p:cBhvr>
                                    </p:cmd>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 presetClass="mediacall" presetSubtype="0" fill="hold" nodeType="withEffect">
                                  <p:stCondLst>
                                    <p:cond delay="0"/>
                                  </p:stCondLst>
                                  <p:childTnLst>
                                    <p:cmd type="call" cmd="playFrom(0.0)">
                                      <p:cBhvr>
                                        <p:cTn id="62" dur="8158" fill="hold"/>
                                        <p:tgtEl>
                                          <p:spTgt spid="21"/>
                                        </p:tgtEl>
                                      </p:cBhvr>
                                    </p:cmd>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9"/>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 presetClass="mediacall" presetSubtype="0" fill="hold" nodeType="withEffect">
                                  <p:stCondLst>
                                    <p:cond delay="0"/>
                                  </p:stCondLst>
                                  <p:childTnLst>
                                    <p:cmd type="call" cmd="playFrom(0.0)">
                                      <p:cBhvr>
                                        <p:cTn id="76" dur="8158" fill="hold"/>
                                        <p:tgtEl>
                                          <p:spTgt spid="22"/>
                                        </p:tgtEl>
                                      </p:cBhvr>
                                    </p:cmd>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3" fill="hold" display="0">
                  <p:stCondLst>
                    <p:cond delay="indefinite"/>
                  </p:stCondLst>
                  <p:endCondLst>
                    <p:cond evt="onStopAudio" delay="0">
                      <p:tgtEl>
                        <p:sldTgt/>
                      </p:tgtEl>
                    </p:cond>
                  </p:endCondLst>
                </p:cTn>
                <p:tgtEl>
                  <p:spTgt spid="18"/>
                </p:tgtEl>
              </p:cMediaNode>
            </p:audio>
            <p:audio>
              <p:cMediaNode vol="80000">
                <p:cTn id="84" fill="hold" display="0">
                  <p:stCondLst>
                    <p:cond delay="indefinite"/>
                  </p:stCondLst>
                  <p:endCondLst>
                    <p:cond evt="onStopAudio" delay="0">
                      <p:tgtEl>
                        <p:sldTgt/>
                      </p:tgtEl>
                    </p:cond>
                  </p:endCondLst>
                </p:cTn>
                <p:tgtEl>
                  <p:spTgt spid="19"/>
                </p:tgtEl>
              </p:cMediaNode>
            </p:audio>
            <p:audio>
              <p:cMediaNode vol="80000">
                <p:cTn id="85" fill="hold" display="0">
                  <p:stCondLst>
                    <p:cond delay="indefinite"/>
                  </p:stCondLst>
                  <p:endCondLst>
                    <p:cond evt="onStopAudio" delay="0">
                      <p:tgtEl>
                        <p:sldTgt/>
                      </p:tgtEl>
                    </p:cond>
                  </p:endCondLst>
                </p:cTn>
                <p:tgtEl>
                  <p:spTgt spid="21"/>
                </p:tgtEl>
              </p:cMediaNode>
            </p:audio>
            <p:audio>
              <p:cMediaNode vol="80000">
                <p:cTn id="86" fill="hold" display="0">
                  <p:stCondLst>
                    <p:cond delay="indefinite"/>
                  </p:stCondLst>
                  <p:endCondLst>
                    <p:cond evt="onStopAudio" delay="0">
                      <p:tgtEl>
                        <p:sldTgt/>
                      </p:tgtEl>
                    </p:cond>
                  </p:endCondLst>
                </p:cTn>
                <p:tgtEl>
                  <p:spTgt spid="22"/>
                </p:tgtEl>
              </p:cMediaNode>
            </p:audio>
          </p:childTnLst>
        </p:cTn>
      </p:par>
    </p:tnLst>
    <p:bldLst>
      <p:bldP spid="2"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9220" descr="21"/>
          <p:cNvPicPr>
            <a:picLocks noChangeAspect="1"/>
          </p:cNvPicPr>
          <p:nvPr/>
        </p:nvPicPr>
        <p:blipFill>
          <a:blip r:embed="rId3"/>
          <a:stretch>
            <a:fillRect/>
          </a:stretch>
        </p:blipFill>
        <p:spPr>
          <a:xfrm>
            <a:off x="-60920" y="431364"/>
            <a:ext cx="12154182" cy="6368130"/>
          </a:xfrm>
          <a:prstGeom prst="rect">
            <a:avLst/>
          </a:prstGeom>
          <a:noFill/>
          <a:ln w="9525">
            <a:noFill/>
          </a:ln>
        </p:spPr>
      </p:pic>
      <p:sp>
        <p:nvSpPr>
          <p:cNvPr id="9222" name="文本框 9221"/>
          <p:cNvSpPr txBox="1"/>
          <p:nvPr/>
        </p:nvSpPr>
        <p:spPr>
          <a:xfrm>
            <a:off x="5368326" y="3376369"/>
            <a:ext cx="1455347" cy="682549"/>
          </a:xfrm>
          <a:prstGeom prst="rect">
            <a:avLst/>
          </a:prstGeom>
          <a:noFill/>
          <a:ln w="9525">
            <a:noFill/>
          </a:ln>
        </p:spPr>
        <p:txBody>
          <a:bodyPr wrap="square" lIns="66349" tIns="33174" rIns="66349" bIns="33174">
            <a:spAutoFit/>
          </a:bodyPr>
          <a:lstStyle/>
          <a:p>
            <a:pPr defTabSz="1088766">
              <a:spcBef>
                <a:spcPct val="50000"/>
              </a:spcBef>
            </a:pPr>
            <a:r>
              <a:rPr lang="en-US" altLang="zh-CN" sz="4000" b="1" dirty="0" err="1">
                <a:solidFill>
                  <a:srgbClr val="E4205D"/>
                </a:solidFill>
                <a:latin typeface="Times New Roman" pitchFamily="18" charset="0"/>
                <a:ea typeface="宋体" panose="02010600030101010101" pitchFamily="2" charset="-122"/>
                <a:cs typeface="Times New Roman" pitchFamily="18" charset="0"/>
              </a:rPr>
              <a:t>Tiết</a:t>
            </a:r>
            <a:r>
              <a:rPr lang="en-US" altLang="zh-CN" sz="4000" b="1" dirty="0">
                <a:solidFill>
                  <a:srgbClr val="E4205D"/>
                </a:solidFill>
                <a:latin typeface="Times New Roman" pitchFamily="18" charset="0"/>
                <a:ea typeface="宋体" panose="02010600030101010101" pitchFamily="2" charset="-122"/>
                <a:cs typeface="Times New Roman" pitchFamily="18" charset="0"/>
              </a:rPr>
              <a:t> 3</a:t>
            </a:r>
            <a:endParaRPr lang="zh-CN" altLang="en-US" sz="4000" b="1" dirty="0">
              <a:solidFill>
                <a:srgbClr val="E4205D"/>
              </a:solidFill>
              <a:latin typeface="Times New Roman" pitchFamily="18" charset="0"/>
              <a:ea typeface="宋体" panose="02010600030101010101" pitchFamily="2" charset="-122"/>
              <a:cs typeface="Times New Roman" pitchFamily="18" charset="0"/>
            </a:endParaRPr>
          </a:p>
        </p:txBody>
      </p:sp>
      <p:sp>
        <p:nvSpPr>
          <p:cNvPr id="2" name="Rectangle 1"/>
          <p:cNvSpPr/>
          <p:nvPr/>
        </p:nvSpPr>
        <p:spPr>
          <a:xfrm>
            <a:off x="1041795" y="271909"/>
            <a:ext cx="2886260" cy="1569660"/>
          </a:xfrm>
          <a:prstGeom prst="rect">
            <a:avLst/>
          </a:prstGeom>
        </p:spPr>
        <p:txBody>
          <a:bodyPr wrap="square">
            <a:spAutoFit/>
          </a:bodyPr>
          <a:lstStyle/>
          <a:p>
            <a:pPr algn="ctr"/>
            <a:r>
              <a:rPr lang="vi-VN" sz="4800" dirty="0">
                <a:solidFill>
                  <a:srgbClr val="FF0000"/>
                </a:solidFill>
                <a:effectLst>
                  <a:outerShdw blurRad="50800" dist="38100" algn="l" rotWithShape="0">
                    <a:prstClr val="black">
                      <a:alpha val="40000"/>
                    </a:prstClr>
                  </a:outerShdw>
                </a:effectLst>
                <a:latin typeface="Times New Roman" pitchFamily="18" charset="0"/>
                <a:cs typeface="Times New Roman" pitchFamily="18" charset="0"/>
              </a:rPr>
              <a:t>BÀI 20</a:t>
            </a:r>
            <a:endParaRPr lang="en-US" sz="4800" dirty="0">
              <a:solidFill>
                <a:srgbClr val="FF0000"/>
              </a:solidFill>
              <a:effectLst>
                <a:outerShdw blurRad="50800" dist="38100" algn="l" rotWithShape="0">
                  <a:prstClr val="black">
                    <a:alpha val="40000"/>
                  </a:prstClr>
                </a:outerShdw>
              </a:effectLst>
              <a:latin typeface="Times New Roman" pitchFamily="18" charset="0"/>
              <a:cs typeface="Times New Roman" pitchFamily="18" charset="0"/>
            </a:endParaRPr>
          </a:p>
          <a:p>
            <a:pPr algn="ctr"/>
            <a:endParaRPr lang="vi-VN" sz="4800" dirty="0">
              <a:solidFill>
                <a:srgbClr val="FF0000"/>
              </a:solidFill>
              <a:effectLst>
                <a:outerShdw blurRad="50800" dist="38100" algn="l" rotWithShape="0">
                  <a:prstClr val="black">
                    <a:alpha val="40000"/>
                  </a:prstClr>
                </a:outerShdw>
              </a:effectLst>
              <a:latin typeface="Times New Roman" pitchFamily="18" charset="0"/>
              <a:cs typeface="Times New Roman" pitchFamily="18" charset="0"/>
            </a:endParaRPr>
          </a:p>
        </p:txBody>
      </p:sp>
      <p:sp>
        <p:nvSpPr>
          <p:cNvPr id="3" name="Rectangle 2"/>
          <p:cNvSpPr/>
          <p:nvPr/>
        </p:nvSpPr>
        <p:spPr>
          <a:xfrm>
            <a:off x="3928055" y="1570697"/>
            <a:ext cx="3835977" cy="1569660"/>
          </a:xfrm>
          <a:prstGeom prst="rect">
            <a:avLst/>
          </a:prstGeom>
        </p:spPr>
        <p:txBody>
          <a:bodyPr wrap="square">
            <a:spAutoFit/>
          </a:bodyPr>
          <a:lstStyle/>
          <a:p>
            <a:pPr algn="ctr"/>
            <a:r>
              <a:rPr lang="vi-VN" sz="3200" b="1" dirty="0">
                <a:solidFill>
                  <a:schemeClr val="accent6">
                    <a:lumMod val="75000"/>
                  </a:schemeClr>
                </a:solidFill>
                <a:latin typeface="Times New Roman" pitchFamily="18" charset="0"/>
                <a:cs typeface="Times New Roman" pitchFamily="18" charset="0"/>
              </a:rPr>
              <a:t>ÔN TẬP CHỦ ĐỀ </a:t>
            </a:r>
          </a:p>
          <a:p>
            <a:pPr algn="ctr"/>
            <a:r>
              <a:rPr lang="vi-VN" sz="3200" b="1" dirty="0">
                <a:solidFill>
                  <a:schemeClr val="accent6">
                    <a:lumMod val="75000"/>
                  </a:schemeClr>
                </a:solidFill>
                <a:latin typeface="Times New Roman" pitchFamily="18" charset="0"/>
                <a:cs typeface="Times New Roman" pitchFamily="18" charset="0"/>
              </a:rPr>
              <a:t>THỰC VẬT VÀ ĐỘNG VẬT</a:t>
            </a:r>
          </a:p>
        </p:txBody>
      </p:sp>
    </p:spTree>
    <p:extLst>
      <p:ext uri="{BB962C8B-B14F-4D97-AF65-F5344CB8AC3E}">
        <p14:creationId xmlns:p14="http://schemas.microsoft.com/office/powerpoint/2010/main" val="9436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600457" y="150894"/>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530406" y="46593"/>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1035845"/>
            <a:chOff x="774356" y="888444"/>
            <a:chExt cx="10187293" cy="103584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Củng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cố</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các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kiến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thức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kĩ</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năng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đã</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học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về</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môi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trường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của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thực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vật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động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vật</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Thực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hiện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một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số</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việc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làm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bảo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vệ</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môi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trường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của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thực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vật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động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vật</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4" name="Rectangle 3"/>
          <p:cNvSpPr/>
          <p:nvPr/>
        </p:nvSpPr>
        <p:spPr>
          <a:xfrm>
            <a:off x="9766300" y="6489700"/>
            <a:ext cx="1674570" cy="2411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0190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1032"/>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9.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TotalTime>
  <Words>692</Words>
  <Application>Microsoft Office PowerPoint</Application>
  <PresentationFormat>Widescreen</PresentationFormat>
  <Paragraphs>71</Paragraphs>
  <Slides>19</Slides>
  <Notes>7</Notes>
  <HiddenSlides>0</HiddenSlides>
  <MMClips>17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Microsoft YaHei</vt:lpstr>
      <vt:lpstr>宋体</vt:lpstr>
      <vt:lpstr>宋体</vt:lpstr>
      <vt:lpstr>Arial</vt:lpstr>
      <vt:lpstr>Calibri</vt:lpstr>
      <vt:lpstr>Calibri Light</vt:lpstr>
      <vt:lpstr>等线</vt:lpstr>
      <vt:lpstr>Times New Roman</vt:lpstr>
      <vt:lpstr>UTM Cookies</vt:lpstr>
      <vt:lpstr>字魂17号-萌趣果冻体</vt:lpstr>
      <vt:lpstr>思源黑体 CN Bold</vt:lpstr>
      <vt:lpstr>Office Theme</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hướng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User</cp:lastModifiedBy>
  <cp:revision>45</cp:revision>
  <dcterms:created xsi:type="dcterms:W3CDTF">2021-06-11T08:12:41Z</dcterms:created>
  <dcterms:modified xsi:type="dcterms:W3CDTF">2022-02-21T03:28:09Z</dcterms:modified>
</cp:coreProperties>
</file>