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9" r:id="rId3"/>
    <p:sldId id="275" r:id="rId4"/>
    <p:sldId id="260" r:id="rId5"/>
    <p:sldId id="273" r:id="rId6"/>
    <p:sldId id="261" r:id="rId7"/>
    <p:sldId id="267" r:id="rId8"/>
    <p:sldId id="278" r:id="rId9"/>
    <p:sldId id="277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C73F"/>
    <a:srgbClr val="F8A015"/>
    <a:srgbClr val="E6E6E6"/>
    <a:srgbClr val="F6A108"/>
    <a:srgbClr val="FEEEBD"/>
    <a:srgbClr val="2FBFC8"/>
    <a:srgbClr val="C00000"/>
    <a:srgbClr val="7030A0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50" autoAdjust="0"/>
    <p:restoredTop sz="94660"/>
  </p:normalViewPr>
  <p:slideViewPr>
    <p:cSldViewPr snapToGrid="0">
      <p:cViewPr varScale="1">
        <p:scale>
          <a:sx n="72" d="100"/>
          <a:sy n="72" d="100"/>
        </p:scale>
        <p:origin x="2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55CB9-B5AE-4C96-916A-A8BEE1594673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009B7-6E50-4558-AFC8-9DFB2149F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07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0BB4F9-1C72-4740-BCEE-0A1A069752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453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046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5936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52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28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" name="Google Shape;124;p17">
            <a:extLst>
              <a:ext uri="{FF2B5EF4-FFF2-40B4-BE49-F238E27FC236}">
                <a16:creationId xmlns:a16="http://schemas.microsoft.com/office/drawing/2014/main" id="{D79FD31B-857D-4A27-B433-E58B049FB1C7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ED329D-7187-4E26-B6E7-36391CAC0788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  <p:sldLayoutId id="2147483661" r:id="rId10"/>
    <p:sldLayoutId id="21474836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326850" y="4420214"/>
            <a:ext cx="5336209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66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</a:t>
            </a:r>
            <a:r>
              <a:rPr lang="vi-VN" sz="6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SỐNG Ở ĐÂU?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4</a:t>
            </a:r>
          </a:p>
          <a:p>
            <a:pPr algn="ctr"/>
            <a:r>
              <a:rPr lang="vi-VN" sz="48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VẬT VÀ ĐỘNG VẬT</a:t>
            </a: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76" name="Google Shape;536;p34">
            <a:extLst>
              <a:ext uri="{FF2B5EF4-FFF2-40B4-BE49-F238E27FC236}">
                <a16:creationId xmlns:a16="http://schemas.microsoft.com/office/drawing/2014/main" id="{8AC655FA-2F9A-48C2-988A-6A43FEA949C1}"/>
              </a:ext>
            </a:extLst>
          </p:cNvPr>
          <p:cNvGrpSpPr/>
          <p:nvPr/>
        </p:nvGrpSpPr>
        <p:grpSpPr>
          <a:xfrm>
            <a:off x="4492168" y="3221092"/>
            <a:ext cx="1191594" cy="1544846"/>
            <a:chOff x="5685225" y="1586850"/>
            <a:chExt cx="598600" cy="724900"/>
          </a:xfrm>
        </p:grpSpPr>
        <p:sp>
          <p:nvSpPr>
            <p:cNvPr id="177" name="Google Shape;537;p34">
              <a:extLst>
                <a:ext uri="{FF2B5EF4-FFF2-40B4-BE49-F238E27FC236}">
                  <a16:creationId xmlns:a16="http://schemas.microsoft.com/office/drawing/2014/main" id="{05E2BE2B-8DBD-44C7-8EE3-7463EFC004D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8" name="Google Shape;538;p34">
              <a:extLst>
                <a:ext uri="{FF2B5EF4-FFF2-40B4-BE49-F238E27FC236}">
                  <a16:creationId xmlns:a16="http://schemas.microsoft.com/office/drawing/2014/main" id="{37E27875-5212-47D9-B37C-7ABE06171F4B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9" name="Google Shape;539;p34">
              <a:extLst>
                <a:ext uri="{FF2B5EF4-FFF2-40B4-BE49-F238E27FC236}">
                  <a16:creationId xmlns:a16="http://schemas.microsoft.com/office/drawing/2014/main" id="{F7F48E71-A545-48E0-B78D-3AE798F37F6D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0" name="Google Shape;540;p34">
              <a:extLst>
                <a:ext uri="{FF2B5EF4-FFF2-40B4-BE49-F238E27FC236}">
                  <a16:creationId xmlns:a16="http://schemas.microsoft.com/office/drawing/2014/main" id="{9FDECF8D-BD51-47D2-880D-E7D62DDCBF6F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1" name="Google Shape;541;p34">
              <a:extLst>
                <a:ext uri="{FF2B5EF4-FFF2-40B4-BE49-F238E27FC236}">
                  <a16:creationId xmlns:a16="http://schemas.microsoft.com/office/drawing/2014/main" id="{1D923AF9-653E-4F06-B6A0-8C662D6D2A5D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2" name="Google Shape;542;p34">
              <a:extLst>
                <a:ext uri="{FF2B5EF4-FFF2-40B4-BE49-F238E27FC236}">
                  <a16:creationId xmlns:a16="http://schemas.microsoft.com/office/drawing/2014/main" id="{36B58637-1F5D-4DBF-94A1-9215128916C4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3" name="Google Shape;543;p34">
              <a:extLst>
                <a:ext uri="{FF2B5EF4-FFF2-40B4-BE49-F238E27FC236}">
                  <a16:creationId xmlns:a16="http://schemas.microsoft.com/office/drawing/2014/main" id="{CAAFDA24-DB5E-4090-8B1D-1C2149DEEFF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4" name="Google Shape;544;p34">
              <a:extLst>
                <a:ext uri="{FF2B5EF4-FFF2-40B4-BE49-F238E27FC236}">
                  <a16:creationId xmlns:a16="http://schemas.microsoft.com/office/drawing/2014/main" id="{DB4807AC-B282-446C-8F87-C409501181AD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5" name="Google Shape;545;p34">
              <a:extLst>
                <a:ext uri="{FF2B5EF4-FFF2-40B4-BE49-F238E27FC236}">
                  <a16:creationId xmlns:a16="http://schemas.microsoft.com/office/drawing/2014/main" id="{153B099C-8C86-419C-9505-CCC4443722C8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6" name="Google Shape;546;p34">
              <a:extLst>
                <a:ext uri="{FF2B5EF4-FFF2-40B4-BE49-F238E27FC236}">
                  <a16:creationId xmlns:a16="http://schemas.microsoft.com/office/drawing/2014/main" id="{CB60B173-A6A9-4AC0-A989-DD617E27C7D2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7" name="Google Shape;547;p34">
              <a:extLst>
                <a:ext uri="{FF2B5EF4-FFF2-40B4-BE49-F238E27FC236}">
                  <a16:creationId xmlns:a16="http://schemas.microsoft.com/office/drawing/2014/main" id="{AD421F90-12B5-43C1-BB5F-23CD4724BE5F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8" name="Google Shape;548;p34">
              <a:extLst>
                <a:ext uri="{FF2B5EF4-FFF2-40B4-BE49-F238E27FC236}">
                  <a16:creationId xmlns:a16="http://schemas.microsoft.com/office/drawing/2014/main" id="{F766F200-DA1F-4736-AE8E-4CF9224705A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9" name="Google Shape;549;p34">
              <a:extLst>
                <a:ext uri="{FF2B5EF4-FFF2-40B4-BE49-F238E27FC236}">
                  <a16:creationId xmlns:a16="http://schemas.microsoft.com/office/drawing/2014/main" id="{D7FB693F-2B2E-4E10-8EF8-B91FC43AC483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0" name="Google Shape;550;p34">
              <a:extLst>
                <a:ext uri="{FF2B5EF4-FFF2-40B4-BE49-F238E27FC236}">
                  <a16:creationId xmlns:a16="http://schemas.microsoft.com/office/drawing/2014/main" id="{0AE39276-9A57-4092-B936-13E9674901BB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1" name="Google Shape;551;p34">
              <a:extLst>
                <a:ext uri="{FF2B5EF4-FFF2-40B4-BE49-F238E27FC236}">
                  <a16:creationId xmlns:a16="http://schemas.microsoft.com/office/drawing/2014/main" id="{0309AA5E-3B58-4E50-BEEE-E394BBF85868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2" name="Google Shape;552;p34">
              <a:extLst>
                <a:ext uri="{FF2B5EF4-FFF2-40B4-BE49-F238E27FC236}">
                  <a16:creationId xmlns:a16="http://schemas.microsoft.com/office/drawing/2014/main" id="{72C3FF59-6C67-419D-B1F9-57795AC32BC8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3" name="Google Shape;553;p34">
              <a:extLst>
                <a:ext uri="{FF2B5EF4-FFF2-40B4-BE49-F238E27FC236}">
                  <a16:creationId xmlns:a16="http://schemas.microsoft.com/office/drawing/2014/main" id="{6194DF72-6EBD-4635-B3A0-EE55C7C34310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4" name="Google Shape;554;p34">
              <a:extLst>
                <a:ext uri="{FF2B5EF4-FFF2-40B4-BE49-F238E27FC236}">
                  <a16:creationId xmlns:a16="http://schemas.microsoft.com/office/drawing/2014/main" id="{FFE18C06-CAC4-4DF2-A18B-FA988052C160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5" name="Google Shape;555;p34">
              <a:extLst>
                <a:ext uri="{FF2B5EF4-FFF2-40B4-BE49-F238E27FC236}">
                  <a16:creationId xmlns:a16="http://schemas.microsoft.com/office/drawing/2014/main" id="{C3ADC966-7815-4107-BDA8-ABC4ABE5EE85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6" name="Google Shape;556;p34">
              <a:extLst>
                <a:ext uri="{FF2B5EF4-FFF2-40B4-BE49-F238E27FC236}">
                  <a16:creationId xmlns:a16="http://schemas.microsoft.com/office/drawing/2014/main" id="{C88F1B55-155B-489B-A066-D9D80671A467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7" name="Google Shape;557;p34">
              <a:extLst>
                <a:ext uri="{FF2B5EF4-FFF2-40B4-BE49-F238E27FC236}">
                  <a16:creationId xmlns:a16="http://schemas.microsoft.com/office/drawing/2014/main" id="{2FEAF762-CF6E-4337-90CA-7A65DEC2DBCA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8" name="Google Shape;558;p34">
              <a:extLst>
                <a:ext uri="{FF2B5EF4-FFF2-40B4-BE49-F238E27FC236}">
                  <a16:creationId xmlns:a16="http://schemas.microsoft.com/office/drawing/2014/main" id="{742DA12E-CB56-41EB-AE34-1D6C5EEC6FEB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9" name="Google Shape;559;p34">
              <a:extLst>
                <a:ext uri="{FF2B5EF4-FFF2-40B4-BE49-F238E27FC236}">
                  <a16:creationId xmlns:a16="http://schemas.microsoft.com/office/drawing/2014/main" id="{DDC24585-CD9B-4BA1-8242-56A5AF1B78A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0" name="Google Shape;560;p34">
              <a:extLst>
                <a:ext uri="{FF2B5EF4-FFF2-40B4-BE49-F238E27FC236}">
                  <a16:creationId xmlns:a16="http://schemas.microsoft.com/office/drawing/2014/main" id="{B1D46610-B295-4831-8B0C-468FE5DD515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1" name="Google Shape;561;p34">
              <a:extLst>
                <a:ext uri="{FF2B5EF4-FFF2-40B4-BE49-F238E27FC236}">
                  <a16:creationId xmlns:a16="http://schemas.microsoft.com/office/drawing/2014/main" id="{99C46B81-80EE-4036-91CF-B851FAC0B18E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2" name="Google Shape;562;p34">
              <a:extLst>
                <a:ext uri="{FF2B5EF4-FFF2-40B4-BE49-F238E27FC236}">
                  <a16:creationId xmlns:a16="http://schemas.microsoft.com/office/drawing/2014/main" id="{26263F99-DB19-4F9C-951B-8DD136CDE6CC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3" name="Google Shape;563;p34">
              <a:extLst>
                <a:ext uri="{FF2B5EF4-FFF2-40B4-BE49-F238E27FC236}">
                  <a16:creationId xmlns:a16="http://schemas.microsoft.com/office/drawing/2014/main" id="{E0D11FC6-812A-46AC-9864-723AE0DD0F42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3338E4A-01EE-4DCD-9AE5-0A33F4D84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904" y="1611086"/>
            <a:ext cx="5172822" cy="52469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519" y="6413500"/>
            <a:ext cx="2083517" cy="41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4" y="1338568"/>
            <a:ext cx="786511" cy="5843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78" y="2476667"/>
            <a:ext cx="725465" cy="5390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2" y="553864"/>
            <a:ext cx="1242640" cy="9020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1" y="1455882"/>
            <a:ext cx="1331922" cy="10207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8" y="457356"/>
            <a:ext cx="1535541" cy="123654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95" y="5011464"/>
            <a:ext cx="1185863" cy="10034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76" y="493378"/>
            <a:ext cx="823892" cy="13381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" y="4002612"/>
            <a:ext cx="731361" cy="1180151"/>
          </a:xfrm>
          <a:prstGeom prst="rect">
            <a:avLst/>
          </a:prstGeom>
        </p:spPr>
      </p:pic>
      <p:sp>
        <p:nvSpPr>
          <p:cNvPr id="13" name="任意多边形: 形状 12"/>
          <p:cNvSpPr/>
          <p:nvPr/>
        </p:nvSpPr>
        <p:spPr>
          <a:xfrm>
            <a:off x="1006381" y="164934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任意多边形: 形状 13"/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965135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11689838" y="360043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7" name="图片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9878"/>
            <a:ext cx="12192000" cy="1198068"/>
          </a:xfrm>
          <a:prstGeom prst="rect">
            <a:avLst/>
          </a:prstGeom>
        </p:spPr>
      </p:pic>
      <p:pic>
        <p:nvPicPr>
          <p:cNvPr id="18" name="图片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326" y="1230203"/>
            <a:ext cx="4988319" cy="4973932"/>
          </a:xfrm>
          <a:prstGeom prst="rect">
            <a:avLst/>
          </a:prstGeom>
        </p:spPr>
      </p:pic>
      <p:pic>
        <p:nvPicPr>
          <p:cNvPr id="19" name="图片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16" y="3832684"/>
            <a:ext cx="2313945" cy="2495308"/>
          </a:xfrm>
          <a:prstGeom prst="rect">
            <a:avLst/>
          </a:prstGeom>
        </p:spPr>
      </p:pic>
      <p:pic>
        <p:nvPicPr>
          <p:cNvPr id="20" name="图片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87" y="4957521"/>
            <a:ext cx="1816256" cy="966300"/>
          </a:xfrm>
          <a:prstGeom prst="rect">
            <a:avLst/>
          </a:prstGeom>
        </p:spPr>
      </p:pic>
      <p:pic>
        <p:nvPicPr>
          <p:cNvPr id="21" name="图片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3" y="1338568"/>
            <a:ext cx="4192676" cy="2523890"/>
          </a:xfrm>
          <a:prstGeom prst="rect">
            <a:avLst/>
          </a:prstGeom>
        </p:spPr>
      </p:pic>
      <p:sp>
        <p:nvSpPr>
          <p:cNvPr id="23" name="文本框 29"/>
          <p:cNvSpPr txBox="1"/>
          <p:nvPr/>
        </p:nvSpPr>
        <p:spPr>
          <a:xfrm>
            <a:off x="4511675" y="2955290"/>
            <a:ext cx="35394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300" normalizeH="0" baseline="0" noProof="0" dirty="0" err="1">
                <a:ln>
                  <a:noFill/>
                </a:ln>
                <a:solidFill>
                  <a:srgbClr val="ED81A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Tiết</a:t>
            </a:r>
            <a:r>
              <a:rPr kumimoji="0" lang="en-US" altLang="zh-CN" sz="6000" b="1" i="0" u="none" strike="noStrike" kern="1200" cap="none" spc="300" normalizeH="0" baseline="0" noProof="0" dirty="0">
                <a:ln>
                  <a:noFill/>
                </a:ln>
                <a:solidFill>
                  <a:srgbClr val="ED81A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spc="300" dirty="0">
                <a:solidFill>
                  <a:srgbClr val="ED81A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2</a:t>
            </a:r>
            <a:endParaRPr kumimoji="0" lang="zh-CN" altLang="en-US" sz="2400" b="1" i="0" u="none" strike="noStrike" kern="1200" cap="none" spc="300" normalizeH="0" baseline="0" noProof="0" dirty="0">
              <a:ln>
                <a:noFill/>
              </a:ln>
              <a:solidFill>
                <a:srgbClr val="ED81A1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3179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400" y="5353080"/>
            <a:ext cx="1299591" cy="14191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887392" y="259750"/>
            <a:ext cx="5069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cầu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cần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444973" y="1183081"/>
            <a:ext cx="10722519" cy="954107"/>
            <a:chOff x="774356" y="855884"/>
            <a:chExt cx="10722519" cy="954107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855884"/>
              <a:ext cx="944030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Đặt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trả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lời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hỏi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môi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trường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sống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động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thông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qua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quan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sát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thực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tế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tranh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ảnh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video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632155" y="4243489"/>
            <a:ext cx="11429823" cy="810011"/>
            <a:chOff x="853046" y="1677884"/>
            <a:chExt cx="9018411" cy="810011"/>
          </a:xfrm>
        </p:grpSpPr>
        <p:grpSp>
          <p:nvGrpSpPr>
            <p:cNvPr id="22" name="Group 21"/>
            <p:cNvGrpSpPr/>
            <p:nvPr/>
          </p:nvGrpSpPr>
          <p:grpSpPr>
            <a:xfrm>
              <a:off x="853046" y="1773223"/>
              <a:ext cx="1085297" cy="714672"/>
              <a:chOff x="5220542" y="1406323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542" y="1406323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8337" y="1795962"/>
                <a:ext cx="455161" cy="736288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1949908" y="1677884"/>
              <a:ext cx="79215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Yêu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quý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chăm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sóc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con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đúng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cách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3E57E9B3-CF20-4242-BB3A-5344FB496353}"/>
              </a:ext>
            </a:extLst>
          </p:cNvPr>
          <p:cNvSpPr/>
          <p:nvPr/>
        </p:nvSpPr>
        <p:spPr>
          <a:xfrm>
            <a:off x="9734550" y="6457950"/>
            <a:ext cx="1714500" cy="314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53757" y="4727379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444976" y="3281892"/>
            <a:ext cx="11617001" cy="714672"/>
            <a:chOff x="853049" y="1773223"/>
            <a:chExt cx="9166099" cy="714672"/>
          </a:xfrm>
        </p:grpSpPr>
        <p:grpSp>
          <p:nvGrpSpPr>
            <p:cNvPr id="37" name="Group 36"/>
            <p:cNvGrpSpPr/>
            <p:nvPr/>
          </p:nvGrpSpPr>
          <p:grpSpPr>
            <a:xfrm>
              <a:off x="853049" y="1773223"/>
              <a:ext cx="1085298" cy="714672"/>
              <a:chOff x="5220542" y="1406323"/>
              <a:chExt cx="1772914" cy="1393004"/>
            </a:xfrm>
          </p:grpSpPr>
          <p:pic>
            <p:nvPicPr>
              <p:cNvPr id="39" name="图片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542" y="1406323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40" name="图片 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8337" y="1795962"/>
                <a:ext cx="455161" cy="736288"/>
              </a:xfrm>
              <a:prstGeom prst="rect">
                <a:avLst/>
              </a:prstGeom>
            </p:spPr>
          </p:pic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97599" y="1804180"/>
              <a:ext cx="79215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Phân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loại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động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theo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môi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trường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sống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330179" y="2332223"/>
            <a:ext cx="11617005" cy="714672"/>
            <a:chOff x="853046" y="1773223"/>
            <a:chExt cx="9166102" cy="714672"/>
          </a:xfrm>
        </p:grpSpPr>
        <p:grpSp>
          <p:nvGrpSpPr>
            <p:cNvPr id="43" name="Group 42"/>
            <p:cNvGrpSpPr/>
            <p:nvPr/>
          </p:nvGrpSpPr>
          <p:grpSpPr>
            <a:xfrm>
              <a:off x="853046" y="1773223"/>
              <a:ext cx="1085297" cy="714672"/>
              <a:chOff x="5220542" y="1406323"/>
              <a:chExt cx="1772914" cy="1393004"/>
            </a:xfrm>
          </p:grpSpPr>
          <p:pic>
            <p:nvPicPr>
              <p:cNvPr id="45" name="图片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542" y="1406323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46" name="图片 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8337" y="1795962"/>
                <a:ext cx="455161" cy="736288"/>
              </a:xfrm>
              <a:prstGeom prst="rect">
                <a:avLst/>
              </a:prstGeom>
            </p:spPr>
          </p:pic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97599" y="1804180"/>
              <a:ext cx="79215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Nêu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tên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nơi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sống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động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xung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quanh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106269" y="3412835"/>
            <a:ext cx="556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30069" y="1330035"/>
            <a:ext cx="556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53869" y="2473035"/>
            <a:ext cx="556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258669" y="4492335"/>
            <a:ext cx="556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108146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2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3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4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4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5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454865E-694B-4C80-B878-0B3785C11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3518" y="800391"/>
            <a:ext cx="8496979" cy="54666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568" y="78882"/>
            <a:ext cx="791848" cy="7982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5196415" y="136903"/>
            <a:ext cx="69955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Nơi em đang sống có những con vật gì? Chúng sống ở môi trường nào?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0D6F60-C212-40A6-9C6B-B9806A20C4A1}"/>
              </a:ext>
            </a:extLst>
          </p:cNvPr>
          <p:cNvSpPr txBox="1"/>
          <p:nvPr/>
        </p:nvSpPr>
        <p:spPr>
          <a:xfrm>
            <a:off x="553039" y="2285871"/>
            <a:ext cx="24389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Đặt và trả lời câu hỏi về tên và nơi sống của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vật trong mỗi hình sau: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BFDDC28-5114-4BF0-A084-0407EA4D0DC0}"/>
              </a:ext>
            </a:extLst>
          </p:cNvPr>
          <p:cNvSpPr/>
          <p:nvPr/>
        </p:nvSpPr>
        <p:spPr>
          <a:xfrm>
            <a:off x="3831943" y="3451277"/>
            <a:ext cx="1775635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hổ</a:t>
            </a:r>
            <a:endParaRPr lang="vi-VN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A868007-A0E9-44FA-AEFD-EF1C7BE8D983}"/>
              </a:ext>
            </a:extLst>
          </p:cNvPr>
          <p:cNvSpPr/>
          <p:nvPr/>
        </p:nvSpPr>
        <p:spPr>
          <a:xfrm>
            <a:off x="6404063" y="3451278"/>
            <a:ext cx="2517605" cy="54801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cá heo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8B673F0-1DCD-4ABA-909B-7596F97992AA}"/>
              </a:ext>
            </a:extLst>
          </p:cNvPr>
          <p:cNvSpPr/>
          <p:nvPr/>
        </p:nvSpPr>
        <p:spPr>
          <a:xfrm>
            <a:off x="9319910" y="3451277"/>
            <a:ext cx="2122346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voi</a:t>
            </a:r>
            <a:endParaRPr lang="vi-VN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9DDC10-312A-4D73-8EB1-E29B4D9F568B}"/>
              </a:ext>
            </a:extLst>
          </p:cNvPr>
          <p:cNvSpPr/>
          <p:nvPr/>
        </p:nvSpPr>
        <p:spPr>
          <a:xfrm>
            <a:off x="3629943" y="6151424"/>
            <a:ext cx="2179634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mèo</a:t>
            </a:r>
            <a:endParaRPr lang="vi-VN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5686CCC-91B0-49BD-9C10-1CFF9FB0726A}"/>
              </a:ext>
            </a:extLst>
          </p:cNvPr>
          <p:cNvSpPr/>
          <p:nvPr/>
        </p:nvSpPr>
        <p:spPr>
          <a:xfrm>
            <a:off x="6333206" y="6151424"/>
            <a:ext cx="2517605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bò sữa</a:t>
            </a:r>
            <a:endParaRPr lang="vi-VN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0F7F75D-8F9C-4A6B-A5E5-914FA7CEC7B2}"/>
              </a:ext>
            </a:extLst>
          </p:cNvPr>
          <p:cNvSpPr/>
          <p:nvPr/>
        </p:nvSpPr>
        <p:spPr>
          <a:xfrm>
            <a:off x="9374440" y="6075166"/>
            <a:ext cx="1938956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rùa</a:t>
            </a:r>
          </a:p>
        </p:txBody>
      </p:sp>
      <p:sp>
        <p:nvSpPr>
          <p:cNvPr id="5" name="Rectangle 4"/>
          <p:cNvSpPr/>
          <p:nvPr/>
        </p:nvSpPr>
        <p:spPr>
          <a:xfrm>
            <a:off x="9753600" y="6515100"/>
            <a:ext cx="1688656" cy="184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20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57A5E0-EFA1-443B-A8AF-761432D3AE35}"/>
              </a:ext>
            </a:extLst>
          </p:cNvPr>
          <p:cNvSpPr txBox="1"/>
          <p:nvPr/>
        </p:nvSpPr>
        <p:spPr>
          <a:xfrm>
            <a:off x="1136214" y="388787"/>
            <a:ext cx="11055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tên hoặc dán tranh, ảnh các con vật theo sơ đồ gợi ý sau: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63A7C6-2190-4FA2-A088-61364F1A0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66" y="251254"/>
            <a:ext cx="791848" cy="79828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79846D7-AAAF-4DBF-8822-881C80AF119C}"/>
              </a:ext>
            </a:extLst>
          </p:cNvPr>
          <p:cNvSpPr/>
          <p:nvPr/>
        </p:nvSpPr>
        <p:spPr>
          <a:xfrm>
            <a:off x="344366" y="2293471"/>
            <a:ext cx="2498210" cy="2498210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VẬT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AF0E35C-2F1C-4F40-807D-D8C1B0937EE9}"/>
              </a:ext>
            </a:extLst>
          </p:cNvPr>
          <p:cNvSpPr/>
          <p:nvPr/>
        </p:nvSpPr>
        <p:spPr>
          <a:xfrm>
            <a:off x="2976248" y="3550642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4D293F-869C-4186-878C-F6709770A2AB}"/>
              </a:ext>
            </a:extLst>
          </p:cNvPr>
          <p:cNvSpPr/>
          <p:nvPr/>
        </p:nvSpPr>
        <p:spPr>
          <a:xfrm>
            <a:off x="3827148" y="3550642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FF0444F-80F9-4B05-BE91-BADA69F38017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>
            <a:off x="3116077" y="3620557"/>
            <a:ext cx="711071" cy="0"/>
          </a:xfrm>
          <a:prstGeom prst="line">
            <a:avLst/>
          </a:prstGeom>
          <a:ln w="28575">
            <a:solidFill>
              <a:srgbClr val="8DC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eft Bracket 15">
            <a:extLst>
              <a:ext uri="{FF2B5EF4-FFF2-40B4-BE49-F238E27FC236}">
                <a16:creationId xmlns:a16="http://schemas.microsoft.com/office/drawing/2014/main" id="{6EB6AD5E-DA31-412A-B10C-E08F179CC650}"/>
              </a:ext>
            </a:extLst>
          </p:cNvPr>
          <p:cNvSpPr/>
          <p:nvPr/>
        </p:nvSpPr>
        <p:spPr>
          <a:xfrm>
            <a:off x="3471612" y="1925248"/>
            <a:ext cx="425386" cy="3390616"/>
          </a:xfrm>
          <a:prstGeom prst="leftBracket">
            <a:avLst>
              <a:gd name="adj" fmla="val 70844"/>
            </a:avLst>
          </a:prstGeom>
          <a:ln w="28575">
            <a:solidFill>
              <a:srgbClr val="8DC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0083ED4-3681-4E90-9E5E-789D1930D9D3}"/>
              </a:ext>
            </a:extLst>
          </p:cNvPr>
          <p:cNvSpPr/>
          <p:nvPr/>
        </p:nvSpPr>
        <p:spPr>
          <a:xfrm>
            <a:off x="3827083" y="1846345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A6EEE90-F5B6-4C41-85D6-DE4E7BAD49D3}"/>
              </a:ext>
            </a:extLst>
          </p:cNvPr>
          <p:cNvSpPr/>
          <p:nvPr/>
        </p:nvSpPr>
        <p:spPr>
          <a:xfrm>
            <a:off x="3827083" y="5247263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45E019A-C06B-4261-B359-DE6113A9EE93}"/>
              </a:ext>
            </a:extLst>
          </p:cNvPr>
          <p:cNvSpPr/>
          <p:nvPr/>
        </p:nvSpPr>
        <p:spPr>
          <a:xfrm>
            <a:off x="4036825" y="1609250"/>
            <a:ext cx="2530439" cy="614017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cạn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F68DE8F-21ED-4582-B209-F429C9471976}"/>
              </a:ext>
            </a:extLst>
          </p:cNvPr>
          <p:cNvSpPr/>
          <p:nvPr/>
        </p:nvSpPr>
        <p:spPr>
          <a:xfrm>
            <a:off x="4033135" y="3313547"/>
            <a:ext cx="2534452" cy="614017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 nước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1DBFC28-500C-4194-81EE-7F34D344E2F5}"/>
              </a:ext>
            </a:extLst>
          </p:cNvPr>
          <p:cNvSpPr/>
          <p:nvPr/>
        </p:nvSpPr>
        <p:spPr>
          <a:xfrm>
            <a:off x="4033135" y="4938940"/>
            <a:ext cx="2534452" cy="753848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 trên cạn, vừa dưới nước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3B93291-BBE0-4DE3-8C96-0B3DD1191C8F}"/>
              </a:ext>
            </a:extLst>
          </p:cNvPr>
          <p:cNvSpPr/>
          <p:nvPr/>
        </p:nvSpPr>
        <p:spPr>
          <a:xfrm>
            <a:off x="6719684" y="1846345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5346400-75B0-44CE-B4A4-EBA233251DE7}"/>
              </a:ext>
            </a:extLst>
          </p:cNvPr>
          <p:cNvSpPr/>
          <p:nvPr/>
        </p:nvSpPr>
        <p:spPr>
          <a:xfrm>
            <a:off x="7570584" y="1846345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EB65349-E186-4D25-8C9C-54D19AF5856B}"/>
              </a:ext>
            </a:extLst>
          </p:cNvPr>
          <p:cNvCxnSpPr>
            <a:cxnSpLocks/>
            <a:stCxn id="22" idx="6"/>
            <a:endCxn id="23" idx="2"/>
          </p:cNvCxnSpPr>
          <p:nvPr/>
        </p:nvCxnSpPr>
        <p:spPr>
          <a:xfrm>
            <a:off x="6859513" y="1916260"/>
            <a:ext cx="711071" cy="0"/>
          </a:xfrm>
          <a:prstGeom prst="line">
            <a:avLst/>
          </a:prstGeom>
          <a:ln w="28575">
            <a:solidFill>
              <a:srgbClr val="8DC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3461B2D4-891C-4A78-82A0-DEB4A76CB3F3}"/>
              </a:ext>
            </a:extLst>
          </p:cNvPr>
          <p:cNvSpPr/>
          <p:nvPr/>
        </p:nvSpPr>
        <p:spPr>
          <a:xfrm>
            <a:off x="6719684" y="3550642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2AD046A-12E7-4317-BF3D-F58FC1A44D00}"/>
              </a:ext>
            </a:extLst>
          </p:cNvPr>
          <p:cNvSpPr/>
          <p:nvPr/>
        </p:nvSpPr>
        <p:spPr>
          <a:xfrm>
            <a:off x="7570584" y="3550642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B17FD38-73F1-4937-A814-BEAE421F735F}"/>
              </a:ext>
            </a:extLst>
          </p:cNvPr>
          <p:cNvCxnSpPr>
            <a:cxnSpLocks/>
            <a:stCxn id="28" idx="6"/>
            <a:endCxn id="29" idx="2"/>
          </p:cNvCxnSpPr>
          <p:nvPr/>
        </p:nvCxnSpPr>
        <p:spPr>
          <a:xfrm>
            <a:off x="6859513" y="3620557"/>
            <a:ext cx="711071" cy="0"/>
          </a:xfrm>
          <a:prstGeom prst="line">
            <a:avLst/>
          </a:prstGeom>
          <a:ln w="28575">
            <a:solidFill>
              <a:srgbClr val="8DC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3866BA62-6DCB-4A13-B678-DCF3D3CE9E64}"/>
              </a:ext>
            </a:extLst>
          </p:cNvPr>
          <p:cNvSpPr/>
          <p:nvPr/>
        </p:nvSpPr>
        <p:spPr>
          <a:xfrm>
            <a:off x="6719684" y="5243218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50810CC-4A6B-45EA-A2BF-4EF765F88A44}"/>
              </a:ext>
            </a:extLst>
          </p:cNvPr>
          <p:cNvSpPr/>
          <p:nvPr/>
        </p:nvSpPr>
        <p:spPr>
          <a:xfrm>
            <a:off x="7570584" y="5243218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C931628-DD76-4791-9146-FED6FDD8A600}"/>
              </a:ext>
            </a:extLst>
          </p:cNvPr>
          <p:cNvCxnSpPr>
            <a:cxnSpLocks/>
            <a:stCxn id="31" idx="6"/>
            <a:endCxn id="32" idx="2"/>
          </p:cNvCxnSpPr>
          <p:nvPr/>
        </p:nvCxnSpPr>
        <p:spPr>
          <a:xfrm>
            <a:off x="6859513" y="5313133"/>
            <a:ext cx="711071" cy="0"/>
          </a:xfrm>
          <a:prstGeom prst="line">
            <a:avLst/>
          </a:prstGeom>
          <a:ln w="28575">
            <a:solidFill>
              <a:srgbClr val="8DC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BEB61A7-8FD0-418A-A2E7-C32F9058D0EE}"/>
              </a:ext>
            </a:extLst>
          </p:cNvPr>
          <p:cNvSpPr/>
          <p:nvPr/>
        </p:nvSpPr>
        <p:spPr>
          <a:xfrm>
            <a:off x="7833573" y="1187073"/>
            <a:ext cx="3942309" cy="1476350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3A477EA-3C03-47E2-914E-1B4617AD388C}"/>
              </a:ext>
            </a:extLst>
          </p:cNvPr>
          <p:cNvSpPr/>
          <p:nvPr/>
        </p:nvSpPr>
        <p:spPr>
          <a:xfrm>
            <a:off x="7833573" y="2882380"/>
            <a:ext cx="3942309" cy="1476350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510FE962-3269-4569-85A8-4AFB17EF7D56}"/>
              </a:ext>
            </a:extLst>
          </p:cNvPr>
          <p:cNvSpPr/>
          <p:nvPr/>
        </p:nvSpPr>
        <p:spPr>
          <a:xfrm>
            <a:off x="7833573" y="4574957"/>
            <a:ext cx="3942309" cy="1476350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02800" y="6502400"/>
            <a:ext cx="1841500" cy="35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29600" y="1609250"/>
            <a:ext cx="331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ổ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382000" y="3323750"/>
            <a:ext cx="331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420100" y="5000150"/>
            <a:ext cx="331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69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10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8" grpId="0" animBg="1"/>
      <p:bldP spid="29" grpId="0" animBg="1"/>
      <p:bldP spid="31" grpId="0" animBg="1"/>
      <p:bldP spid="32" grpId="0" animBg="1"/>
      <p:bldP spid="34" grpId="0" animBg="1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802CC6-ECF0-4385-B353-815D1A974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58684" y="0"/>
            <a:ext cx="1174368" cy="11296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9879A2-9296-48FC-ADB0-163A915AA9B4}"/>
              </a:ext>
            </a:extLst>
          </p:cNvPr>
          <p:cNvSpPr txBox="1"/>
          <p:nvPr/>
        </p:nvSpPr>
        <p:spPr>
          <a:xfrm>
            <a:off x="5233052" y="136902"/>
            <a:ext cx="6673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con vật trong hình sau đang gặp nguy hiểm gì?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182D13-8754-40AA-B482-E737C1FD70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5868" y="745628"/>
            <a:ext cx="7531425" cy="572993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1676AFD-5303-4C0E-9BC8-9B06C5E16767}"/>
              </a:ext>
            </a:extLst>
          </p:cNvPr>
          <p:cNvSpPr/>
          <p:nvPr/>
        </p:nvSpPr>
        <p:spPr>
          <a:xfrm>
            <a:off x="4961558" y="1573912"/>
            <a:ext cx="6358979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mèo bị ngã xuống nước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ACA9412-D30F-42E3-84C0-3ADC0768A8F7}"/>
              </a:ext>
            </a:extLst>
          </p:cNvPr>
          <p:cNvSpPr/>
          <p:nvPr/>
        </p:nvSpPr>
        <p:spPr>
          <a:xfrm>
            <a:off x="4493468" y="6362700"/>
            <a:ext cx="3837732" cy="4953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cá bị mắc cạn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6B7336-2A4F-4AA9-B625-7983C0530C1E}"/>
              </a:ext>
            </a:extLst>
          </p:cNvPr>
          <p:cNvSpPr txBox="1"/>
          <p:nvPr/>
        </p:nvSpPr>
        <p:spPr>
          <a:xfrm>
            <a:off x="123260" y="2107538"/>
            <a:ext cx="40937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Dự đoán xem các con vật sẽ như thế nào nếu không được giải cứu.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306105-9CE5-4E64-A60A-CFD3CDBA5134}"/>
              </a:ext>
            </a:extLst>
          </p:cNvPr>
          <p:cNvSpPr txBox="1"/>
          <p:nvPr/>
        </p:nvSpPr>
        <p:spPr>
          <a:xfrm>
            <a:off x="123260" y="3492533"/>
            <a:ext cx="40937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Điều gì sẽ xảy ra nếu môi trường sống của động vật bị thay đổi?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croll: Horizontal 9">
            <a:extLst>
              <a:ext uri="{FF2B5EF4-FFF2-40B4-BE49-F238E27FC236}">
                <a16:creationId xmlns:a16="http://schemas.microsoft.com/office/drawing/2014/main" id="{51F06631-902D-4B56-9824-98FEEAA87B89}"/>
              </a:ext>
            </a:extLst>
          </p:cNvPr>
          <p:cNvSpPr/>
          <p:nvPr/>
        </p:nvSpPr>
        <p:spPr>
          <a:xfrm>
            <a:off x="123259" y="4704522"/>
            <a:ext cx="4252074" cy="210047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vật khi bị thay đổi môi trường sống sẽ có thể bị chết.</a:t>
            </a:r>
          </a:p>
        </p:txBody>
      </p:sp>
      <p:sp>
        <p:nvSpPr>
          <p:cNvPr id="9" name="Rectangle 8"/>
          <p:cNvSpPr/>
          <p:nvPr/>
        </p:nvSpPr>
        <p:spPr>
          <a:xfrm>
            <a:off x="9690100" y="6475566"/>
            <a:ext cx="1955800" cy="3294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85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/>
      <p:bldP spid="8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7802C38-F05C-48C9-8DAF-993487DEA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6556" y="144995"/>
            <a:ext cx="9978887" cy="62989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753600" y="6443915"/>
            <a:ext cx="1854200" cy="41408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46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400" y="5353080"/>
            <a:ext cx="1299591" cy="14191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887392" y="259750"/>
            <a:ext cx="5069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cầu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cần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444973" y="1183081"/>
            <a:ext cx="10722519" cy="954107"/>
            <a:chOff x="774356" y="855884"/>
            <a:chExt cx="10722519" cy="954107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855884"/>
              <a:ext cx="944030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Đặt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trả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lời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hỏi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môi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trường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sống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động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thông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qua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quan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sát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thực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tế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tranh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ảnh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video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632155" y="4243489"/>
            <a:ext cx="11429823" cy="810011"/>
            <a:chOff x="853046" y="1677884"/>
            <a:chExt cx="9018411" cy="810011"/>
          </a:xfrm>
        </p:grpSpPr>
        <p:grpSp>
          <p:nvGrpSpPr>
            <p:cNvPr id="22" name="Group 21"/>
            <p:cNvGrpSpPr/>
            <p:nvPr/>
          </p:nvGrpSpPr>
          <p:grpSpPr>
            <a:xfrm>
              <a:off x="853046" y="1773223"/>
              <a:ext cx="1085297" cy="714672"/>
              <a:chOff x="5220542" y="1406323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542" y="1406323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8337" y="1795962"/>
                <a:ext cx="455161" cy="736288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1949908" y="1677884"/>
              <a:ext cx="79215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Yêu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quý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chăm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sóc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con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đúng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cách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3E57E9B3-CF20-4242-BB3A-5344FB496353}"/>
              </a:ext>
            </a:extLst>
          </p:cNvPr>
          <p:cNvSpPr/>
          <p:nvPr/>
        </p:nvSpPr>
        <p:spPr>
          <a:xfrm>
            <a:off x="9734550" y="6457950"/>
            <a:ext cx="1714500" cy="314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53757" y="4727379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444976" y="3281892"/>
            <a:ext cx="11617001" cy="714672"/>
            <a:chOff x="853049" y="1773223"/>
            <a:chExt cx="9166099" cy="714672"/>
          </a:xfrm>
        </p:grpSpPr>
        <p:grpSp>
          <p:nvGrpSpPr>
            <p:cNvPr id="37" name="Group 36"/>
            <p:cNvGrpSpPr/>
            <p:nvPr/>
          </p:nvGrpSpPr>
          <p:grpSpPr>
            <a:xfrm>
              <a:off x="853049" y="1773223"/>
              <a:ext cx="1085298" cy="714672"/>
              <a:chOff x="5220542" y="1406323"/>
              <a:chExt cx="1772914" cy="1393004"/>
            </a:xfrm>
          </p:grpSpPr>
          <p:pic>
            <p:nvPicPr>
              <p:cNvPr id="39" name="图片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542" y="1406323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40" name="图片 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8337" y="1795962"/>
                <a:ext cx="455161" cy="736288"/>
              </a:xfrm>
              <a:prstGeom prst="rect">
                <a:avLst/>
              </a:prstGeom>
            </p:spPr>
          </p:pic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97599" y="1804180"/>
              <a:ext cx="79215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Phân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loại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động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theo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môi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trường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sống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330179" y="2332223"/>
            <a:ext cx="11617005" cy="714672"/>
            <a:chOff x="853046" y="1773223"/>
            <a:chExt cx="9166102" cy="714672"/>
          </a:xfrm>
        </p:grpSpPr>
        <p:grpSp>
          <p:nvGrpSpPr>
            <p:cNvPr id="43" name="Group 42"/>
            <p:cNvGrpSpPr/>
            <p:nvPr/>
          </p:nvGrpSpPr>
          <p:grpSpPr>
            <a:xfrm>
              <a:off x="853046" y="1773223"/>
              <a:ext cx="1085297" cy="714672"/>
              <a:chOff x="5220542" y="1406323"/>
              <a:chExt cx="1772914" cy="1393004"/>
            </a:xfrm>
          </p:grpSpPr>
          <p:pic>
            <p:nvPicPr>
              <p:cNvPr id="45" name="图片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542" y="1406323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46" name="图片 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8337" y="1795962"/>
                <a:ext cx="455161" cy="736288"/>
              </a:xfrm>
              <a:prstGeom prst="rect">
                <a:avLst/>
              </a:prstGeom>
            </p:spPr>
          </p:pic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97599" y="1804180"/>
              <a:ext cx="79215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Nêu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tên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nơi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sống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động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xung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quanh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106269" y="3412835"/>
            <a:ext cx="556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30069" y="1330035"/>
            <a:ext cx="556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53869" y="2473035"/>
            <a:ext cx="556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258669" y="4492335"/>
            <a:ext cx="556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627200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2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3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4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4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5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7689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352</Words>
  <Application>Microsoft Office PowerPoint</Application>
  <PresentationFormat>Widescreen</PresentationFormat>
  <Paragraphs>50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Microsoft YaHei</vt:lpstr>
      <vt:lpstr>Arial</vt:lpstr>
      <vt:lpstr>Arial-Rounded</vt:lpstr>
      <vt:lpstr>Calibri</vt:lpstr>
      <vt:lpstr>等线</vt:lpstr>
      <vt:lpstr>Times New Roman</vt:lpstr>
      <vt:lpstr>UTM Cookies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User</cp:lastModifiedBy>
  <cp:revision>40</cp:revision>
  <dcterms:created xsi:type="dcterms:W3CDTF">2021-06-02T02:35:09Z</dcterms:created>
  <dcterms:modified xsi:type="dcterms:W3CDTF">2022-01-03T02:57:04Z</dcterms:modified>
</cp:coreProperties>
</file>