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3"/>
  </p:notesMasterIdLst>
  <p:sldIdLst>
    <p:sldId id="256" r:id="rId4"/>
    <p:sldId id="11088416" r:id="rId5"/>
    <p:sldId id="11088414" r:id="rId6"/>
    <p:sldId id="259" r:id="rId7"/>
    <p:sldId id="271" r:id="rId8"/>
    <p:sldId id="272" r:id="rId9"/>
    <p:sldId id="268" r:id="rId10"/>
    <p:sldId id="11088415" r:id="rId11"/>
    <p:sldId id="11088411"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46"/>
    <a:srgbClr val="67E951"/>
    <a:srgbClr val="F25858"/>
    <a:srgbClr val="36C6F3"/>
    <a:srgbClr val="F7941D"/>
    <a:srgbClr val="F8A015"/>
    <a:srgbClr val="E6E6E6"/>
    <a:srgbClr val="F6A108"/>
    <a:srgbClr val="FEEEBD"/>
    <a:srgbClr val="2FB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75" d="100"/>
          <a:sy n="75"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0E513-6821-4BFE-98CB-D3F1E2A2057F}"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408A8-1E95-46F3-99BF-5D09DBD11563}" type="slidenum">
              <a:rPr lang="en-US" smtClean="0"/>
              <a:t>‹#›</a:t>
            </a:fld>
            <a:endParaRPr lang="en-US"/>
          </a:p>
        </p:txBody>
      </p:sp>
    </p:spTree>
    <p:extLst>
      <p:ext uri="{BB962C8B-B14F-4D97-AF65-F5344CB8AC3E}">
        <p14:creationId xmlns:p14="http://schemas.microsoft.com/office/powerpoint/2010/main" val="175807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96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2671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8735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5294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785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15086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42272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12711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8523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32504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92927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8919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2197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6713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52655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426581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70622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3860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36010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8216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2333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90228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3231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1740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26144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62876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558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096296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83256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8.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24.png"/><Relationship Id="rId4" Type="http://schemas.openxmlformats.org/officeDocument/2006/relationships/image" Target="../media/image27.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3410" y="2094670"/>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246165" y="4307841"/>
            <a:ext cx="10309556" cy="2308324"/>
          </a:xfrm>
          <a:prstGeom prst="rect">
            <a:avLst/>
          </a:prstGeom>
          <a:noFill/>
        </p:spPr>
        <p:txBody>
          <a:bodyPr wrap="square" rtlCol="0">
            <a:spAutoFit/>
          </a:bodyPr>
          <a:lstStyle/>
          <a:p>
            <a:r>
              <a:rPr lang="vi-VN" sz="4800" dirty="0">
                <a:solidFill>
                  <a:schemeClr val="accent6">
                    <a:lumMod val="75000"/>
                  </a:schemeClr>
                </a:solidFill>
                <a:latin typeface="Times New Roman" panose="02020603050405020304" pitchFamily="18" charset="0"/>
                <a:cs typeface="Times New Roman" panose="02020603050405020304" pitchFamily="18" charset="0"/>
              </a:rPr>
              <a:t>CẦN LÀM GÌ ĐỂ BẢO VỆ </a:t>
            </a:r>
          </a:p>
          <a:p>
            <a:r>
              <a:rPr lang="vi-VN" sz="4800" dirty="0">
                <a:solidFill>
                  <a:schemeClr val="accent6">
                    <a:lumMod val="75000"/>
                  </a:schemeClr>
                </a:solidFill>
                <a:latin typeface="Times New Roman" panose="02020603050405020304" pitchFamily="18" charset="0"/>
                <a:cs typeface="Times New Roman" panose="02020603050405020304" pitchFamily="18" charset="0"/>
              </a:rPr>
              <a:t>MÔI TRƯỜNG SỐNG CỦA </a:t>
            </a:r>
          </a:p>
          <a:p>
            <a:r>
              <a:rPr lang="vi-VN" sz="4800" dirty="0">
                <a:solidFill>
                  <a:schemeClr val="accent6">
                    <a:lumMod val="75000"/>
                  </a:schemeClr>
                </a:solidFill>
                <a:latin typeface="Times New Roman" panose="02020603050405020304" pitchFamily="18" charset="0"/>
                <a:cs typeface="Times New Roman" panose="02020603050405020304" pitchFamily="18" charset="0"/>
              </a:rPr>
              <a:t>THỰC VẬT VÀ ĐỘNG VẬT</a:t>
            </a:r>
            <a:r>
              <a:rPr lang="vi-VN" sz="48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48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vi-VN" sz="4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9D992B-8D72-4F1C-8B2E-EE9508802A73}"/>
              </a:ext>
            </a:extLst>
          </p:cNvPr>
          <p:cNvSpPr txBox="1"/>
          <p:nvPr/>
        </p:nvSpPr>
        <p:spPr>
          <a:xfrm>
            <a:off x="3824023" y="222074"/>
            <a:ext cx="8562342"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CHỦ ĐỀ 4</a:t>
            </a:r>
          </a:p>
          <a:p>
            <a:pPr algn="ctr"/>
            <a:r>
              <a:rPr lang="vi-VN" sz="48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241245"/>
            <a:ext cx="1191594" cy="1403655"/>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006" y="1193358"/>
            <a:ext cx="4957593" cy="4141282"/>
          </a:xfrm>
          <a:prstGeom prst="rect">
            <a:avLst/>
          </a:prstGeom>
        </p:spPr>
      </p:pic>
      <p:sp>
        <p:nvSpPr>
          <p:cNvPr id="2" name="Rectangle 1"/>
          <p:cNvSpPr/>
          <p:nvPr/>
        </p:nvSpPr>
        <p:spPr>
          <a:xfrm>
            <a:off x="9777004" y="6489700"/>
            <a:ext cx="1741896" cy="278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94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3953830"/>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a:ln>
                  <a:noFill/>
                </a:ln>
                <a:solidFill>
                  <a:srgbClr val="ED81A1"/>
                </a:solidFill>
                <a:effectLst/>
                <a:uLnTx/>
                <a:uFillTx/>
                <a:latin typeface="Times New Roman" panose="02020603050405020304" pitchFamily="18" charset="0"/>
                <a:ea typeface="Microsoft YaHei" panose="020B0503020204020204" charset="-122"/>
                <a:cs typeface="Times New Roman" panose="02020603050405020304" pitchFamily="18" charset="0"/>
              </a:rPr>
              <a:t>Tiết 1</a:t>
            </a:r>
            <a:endParaRPr kumimoji="0" lang="zh-CN" altLang="en-US" sz="2400" b="1" i="0" u="none" strike="noStrike" kern="1200" cap="none" spc="300" normalizeH="0" baseline="0" noProof="0" dirty="0">
              <a:ln>
                <a:noFill/>
              </a:ln>
              <a:solidFill>
                <a:srgbClr val="ED81A1"/>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399266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92363" y="4676096"/>
            <a:ext cx="1670928" cy="21819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87392" y="259750"/>
            <a:ext cx="50697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cần</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183081"/>
            <a:ext cx="10722519" cy="954107"/>
            <a:chOff x="774356" y="855884"/>
            <a:chExt cx="10722519" cy="954107"/>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855884"/>
              <a:ext cx="94403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Thu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thập</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tin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việc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làm</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người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có</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thể</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làm</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thay</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đổi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môi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trường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động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52955" y="2979004"/>
            <a:ext cx="11617005" cy="714672"/>
            <a:chOff x="853046" y="1773223"/>
            <a:chExt cx="9166102" cy="714672"/>
          </a:xfrm>
        </p:grpSpPr>
        <p:grpSp>
          <p:nvGrpSpPr>
            <p:cNvPr id="22" name="Group 21"/>
            <p:cNvGrpSpPr/>
            <p:nvPr/>
          </p:nvGrpSpPr>
          <p:grpSpPr>
            <a:xfrm>
              <a:off x="853046" y="1773223"/>
              <a:ext cx="1085297" cy="714672"/>
              <a:chOff x="5220542" y="1406323"/>
              <a:chExt cx="1772914" cy="1393004"/>
            </a:xfrm>
          </p:grpSpPr>
          <p:pic>
            <p:nvPicPr>
              <p:cNvPr id="14"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42" y="1406323"/>
                <a:ext cx="1772914" cy="1393004"/>
              </a:xfrm>
              <a:prstGeom prst="rect">
                <a:avLst/>
              </a:prstGeom>
            </p:spPr>
          </p:pic>
          <p:pic>
            <p:nvPicPr>
              <p:cNvPr id="17"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337" y="1795962"/>
                <a:ext cx="455161" cy="736288"/>
              </a:xfrm>
              <a:prstGeom prst="rect">
                <a:avLst/>
              </a:prstGeom>
            </p:spPr>
          </p:pic>
          <p:pic>
            <p:nvPicPr>
              <p:cNvPr id="20"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978" y="1733470"/>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97599" y="1804180"/>
              <a:ext cx="7921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
        <p:nvSpPr>
          <p:cNvPr id="36" name="Rectangle 35">
            <a:extLst>
              <a:ext uri="{FF2B5EF4-FFF2-40B4-BE49-F238E27FC236}">
                <a16:creationId xmlns:a16="http://schemas.microsoft.com/office/drawing/2014/main" id="{3E57E9B3-CF20-4242-BB3A-5344FB496353}"/>
              </a:ext>
            </a:extLst>
          </p:cNvPr>
          <p:cNvSpPr/>
          <p:nvPr/>
        </p:nvSpPr>
        <p:spPr>
          <a:xfrm>
            <a:off x="9734550" y="6457950"/>
            <a:ext cx="1714500" cy="314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3" name="图片 8"/>
          <p:cNvPicPr>
            <a:picLocks noChangeAspect="1"/>
          </p:cNvPicPr>
          <p:nvPr/>
        </p:nvPicPr>
        <p:blipFill>
          <a:blip r:embed="rId10"/>
          <a:stretch>
            <a:fillRect/>
          </a:stretch>
        </p:blipFill>
        <p:spPr>
          <a:xfrm>
            <a:off x="10253757" y="4727379"/>
            <a:ext cx="1504954" cy="2079337"/>
          </a:xfrm>
          <a:prstGeom prst="rect">
            <a:avLst/>
          </a:prstGeom>
          <a:noFill/>
          <a:ln w="9525">
            <a:noFill/>
          </a:ln>
        </p:spPr>
      </p:pic>
      <p:sp>
        <p:nvSpPr>
          <p:cNvPr id="35" name="TextBox 34">
            <a:extLst>
              <a:ext uri="{FF2B5EF4-FFF2-40B4-BE49-F238E27FC236}">
                <a16:creationId xmlns:a16="http://schemas.microsoft.com/office/drawing/2014/main" id="{14B26D2C-1BC9-4238-BC4C-795267AEDD6F}"/>
              </a:ext>
            </a:extLst>
          </p:cNvPr>
          <p:cNvSpPr txBox="1"/>
          <p:nvPr/>
        </p:nvSpPr>
        <p:spPr>
          <a:xfrm>
            <a:off x="1748215" y="2906752"/>
            <a:ext cx="94403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Nêu</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việc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làm</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ảnh</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hưởng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đến</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môi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trường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động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hậu</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quả</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những</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đó</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587982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5"/>
                                        </p:tgtEl>
                                        <p:attrNameLst>
                                          <p:attrName>style.color</p:attrName>
                                        </p:attrNameLst>
                                      </p:cBhvr>
                                      <p:to>
                                        <a:srgbClr val="66CCFF"/>
                                      </p:to>
                                    </p:animClr>
                                    <p:animClr clrSpc="rgb" dir="cw">
                                      <p:cBhvr>
                                        <p:cTn id="18" dur="625" autoRev="1" fill="remove"/>
                                        <p:tgtEl>
                                          <p:spTgt spid="25"/>
                                        </p:tgtEl>
                                        <p:attrNameLst>
                                          <p:attrName>fillcolor</p:attrName>
                                        </p:attrNameLst>
                                      </p:cBhvr>
                                      <p:to>
                                        <a:srgbClr val="66CCFF"/>
                                      </p:to>
                                    </p:animClr>
                                    <p:set>
                                      <p:cBhvr>
                                        <p:cTn id="19" dur="625" autoRev="1" fill="remove"/>
                                        <p:tgtEl>
                                          <p:spTgt spid="25"/>
                                        </p:tgtEl>
                                        <p:attrNameLst>
                                          <p:attrName>fill.type</p:attrName>
                                        </p:attrNameLst>
                                      </p:cBhvr>
                                      <p:to>
                                        <p:strVal val="solid"/>
                                      </p:to>
                                    </p:set>
                                    <p:set>
                                      <p:cBhvr>
                                        <p:cTn id="20" dur="625" autoRev="1" fill="remove"/>
                                        <p:tgtEl>
                                          <p:spTgt spid="25"/>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7"/>
                                        </p:tgtEl>
                                        <p:attrNameLst>
                                          <p:attrName>style.color</p:attrName>
                                        </p:attrNameLst>
                                      </p:cBhvr>
                                      <p:to>
                                        <a:srgbClr val="FF6699"/>
                                      </p:to>
                                    </p:animClr>
                                    <p:animClr clrSpc="rgb" dir="cw">
                                      <p:cBhvr>
                                        <p:cTn id="26" dur="625" autoRev="1" fill="remove"/>
                                        <p:tgtEl>
                                          <p:spTgt spid="27"/>
                                        </p:tgtEl>
                                        <p:attrNameLst>
                                          <p:attrName>fillcolor</p:attrName>
                                        </p:attrNameLst>
                                      </p:cBhvr>
                                      <p:to>
                                        <a:srgbClr val="FF6699"/>
                                      </p:to>
                                    </p:animClr>
                                    <p:set>
                                      <p:cBhvr>
                                        <p:cTn id="27" dur="625" autoRev="1" fill="remove"/>
                                        <p:tgtEl>
                                          <p:spTgt spid="27"/>
                                        </p:tgtEl>
                                        <p:attrNameLst>
                                          <p:attrName>fill.type</p:attrName>
                                        </p:attrNameLst>
                                      </p:cBhvr>
                                      <p:to>
                                        <p:strVal val="solid"/>
                                      </p:to>
                                    </p:set>
                                    <p:set>
                                      <p:cBhvr>
                                        <p:cTn id="28" dur="625" autoRev="1" fill="remove"/>
                                        <p:tgtEl>
                                          <p:spTgt spid="27"/>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27" presetClass="emph" presetSubtype="0" repeatCount="indefinite" fill="remove" grpId="1" nodeType="withEffect">
                                  <p:stCondLst>
                                    <p:cond delay="0"/>
                                  </p:stCondLst>
                                  <p:childTnLst>
                                    <p:animClr clrSpc="rgb" dir="cw">
                                      <p:cBhvr override="childStyle">
                                        <p:cTn id="33" dur="625" autoRev="1" fill="remove"/>
                                        <p:tgtEl>
                                          <p:spTgt spid="28"/>
                                        </p:tgtEl>
                                        <p:attrNameLst>
                                          <p:attrName>style.color</p:attrName>
                                        </p:attrNameLst>
                                      </p:cBhvr>
                                      <p:to>
                                        <a:srgbClr val="CCFF66"/>
                                      </p:to>
                                    </p:animClr>
                                    <p:animClr clrSpc="rgb" dir="cw">
                                      <p:cBhvr>
                                        <p:cTn id="34" dur="625" autoRev="1" fill="remove"/>
                                        <p:tgtEl>
                                          <p:spTgt spid="28"/>
                                        </p:tgtEl>
                                        <p:attrNameLst>
                                          <p:attrName>fillcolor</p:attrName>
                                        </p:attrNameLst>
                                      </p:cBhvr>
                                      <p:to>
                                        <a:srgbClr val="CCFF66"/>
                                      </p:to>
                                    </p:animClr>
                                    <p:set>
                                      <p:cBhvr>
                                        <p:cTn id="35" dur="625" autoRev="1" fill="remove"/>
                                        <p:tgtEl>
                                          <p:spTgt spid="28"/>
                                        </p:tgtEl>
                                        <p:attrNameLst>
                                          <p:attrName>fill.type</p:attrName>
                                        </p:attrNameLst>
                                      </p:cBhvr>
                                      <p:to>
                                        <p:strVal val="solid"/>
                                      </p:to>
                                    </p:set>
                                    <p:set>
                                      <p:cBhvr>
                                        <p:cTn id="36" dur="625" autoRev="1" fill="remove"/>
                                        <p:tgtEl>
                                          <p:spTgt spid="28"/>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27" presetClass="emph" presetSubtype="0" repeatCount="indefinite" fill="remove" grpId="1" nodeType="withEffect">
                                  <p:stCondLst>
                                    <p:cond delay="0"/>
                                  </p:stCondLst>
                                  <p:childTnLst>
                                    <p:animClr clrSpc="rgb" dir="cw">
                                      <p:cBhvr override="childStyle">
                                        <p:cTn id="41" dur="500" autoRev="1" fill="remove"/>
                                        <p:tgtEl>
                                          <p:spTgt spid="29"/>
                                        </p:tgtEl>
                                        <p:attrNameLst>
                                          <p:attrName>style.color</p:attrName>
                                        </p:attrNameLst>
                                      </p:cBhvr>
                                      <p:to>
                                        <a:schemeClr val="bg1"/>
                                      </p:to>
                                    </p:animClr>
                                    <p:animClr clrSpc="rgb" dir="cw">
                                      <p:cBhvr>
                                        <p:cTn id="42" dur="500" autoRev="1" fill="remove"/>
                                        <p:tgtEl>
                                          <p:spTgt spid="29"/>
                                        </p:tgtEl>
                                        <p:attrNameLst>
                                          <p:attrName>fillcolor</p:attrName>
                                        </p:attrNameLst>
                                      </p:cBhvr>
                                      <p:to>
                                        <a:schemeClr val="bg1"/>
                                      </p:to>
                                    </p:animClr>
                                    <p:set>
                                      <p:cBhvr>
                                        <p:cTn id="43" dur="500" autoRev="1" fill="remove"/>
                                        <p:tgtEl>
                                          <p:spTgt spid="29"/>
                                        </p:tgtEl>
                                        <p:attrNameLst>
                                          <p:attrName>fill.type</p:attrName>
                                        </p:attrNameLst>
                                      </p:cBhvr>
                                      <p:to>
                                        <p:strVal val="solid"/>
                                      </p:to>
                                    </p:set>
                                    <p:set>
                                      <p:cBhvr>
                                        <p:cTn id="44" dur="500" autoRev="1" fill="remove"/>
                                        <p:tgtEl>
                                          <p:spTgt spid="29"/>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7" presetClass="emph" presetSubtype="0" repeatCount="indefinite" fill="remove" grpId="1" nodeType="withEffect">
                                  <p:stCondLst>
                                    <p:cond delay="0"/>
                                  </p:stCondLst>
                                  <p:childTnLst>
                                    <p:animClr clrSpc="rgb" dir="cw">
                                      <p:cBhvr override="childStyle">
                                        <p:cTn id="49" dur="625" autoRev="1" fill="remove"/>
                                        <p:tgtEl>
                                          <p:spTgt spid="30"/>
                                        </p:tgtEl>
                                        <p:attrNameLst>
                                          <p:attrName>style.color</p:attrName>
                                        </p:attrNameLst>
                                      </p:cBhvr>
                                      <p:to>
                                        <a:srgbClr val="FF6699"/>
                                      </p:to>
                                    </p:animClr>
                                    <p:animClr clrSpc="rgb" dir="cw">
                                      <p:cBhvr>
                                        <p:cTn id="50" dur="625" autoRev="1" fill="remove"/>
                                        <p:tgtEl>
                                          <p:spTgt spid="30"/>
                                        </p:tgtEl>
                                        <p:attrNameLst>
                                          <p:attrName>fillcolor</p:attrName>
                                        </p:attrNameLst>
                                      </p:cBhvr>
                                      <p:to>
                                        <a:srgbClr val="FF6699"/>
                                      </p:to>
                                    </p:animClr>
                                    <p:set>
                                      <p:cBhvr>
                                        <p:cTn id="51" dur="625" autoRev="1" fill="remove"/>
                                        <p:tgtEl>
                                          <p:spTgt spid="30"/>
                                        </p:tgtEl>
                                        <p:attrNameLst>
                                          <p:attrName>fill.type</p:attrName>
                                        </p:attrNameLst>
                                      </p:cBhvr>
                                      <p:to>
                                        <p:strVal val="solid"/>
                                      </p:to>
                                    </p:set>
                                    <p:set>
                                      <p:cBhvr>
                                        <p:cTn id="52" dur="625" autoRev="1" fill="remove"/>
                                        <p:tgtEl>
                                          <p:spTgt spid="30"/>
                                        </p:tgtEl>
                                        <p:attrNameLst>
                                          <p:attrName>fill.on</p:attrName>
                                        </p:attrNameLst>
                                      </p:cBhvr>
                                      <p:to>
                                        <p:strVal val="true"/>
                                      </p:to>
                                    </p:set>
                                  </p:childTnLst>
                                </p:cTn>
                              </p:par>
                              <p:par>
                                <p:cTn id="53" presetID="2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par>
                                <p:cTn id="59" presetID="32" presetClass="emph" presetSubtype="0" repeatCount="999000" fill="hold" nodeType="with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par>
                                <p:cTn id="65" presetID="32" presetClass="emph" presetSubtype="0" repeatCount="999000" fill="hold" nodeType="withEffect">
                                  <p:stCondLst>
                                    <p:cond delay="0"/>
                                  </p:stCondLst>
                                  <p:childTnLst>
                                    <p:animRot by="120000">
                                      <p:cBhvr>
                                        <p:cTn id="66" dur="100" fill="hold">
                                          <p:stCondLst>
                                            <p:cond delay="0"/>
                                          </p:stCondLst>
                                        </p:cTn>
                                        <p:tgtEl>
                                          <p:spTgt spid="33"/>
                                        </p:tgtEl>
                                        <p:attrNameLst>
                                          <p:attrName>r</p:attrName>
                                        </p:attrNameLst>
                                      </p:cBhvr>
                                    </p:animRot>
                                    <p:animRot by="-240000">
                                      <p:cBhvr>
                                        <p:cTn id="67" dur="200" fill="hold">
                                          <p:stCondLst>
                                            <p:cond delay="200"/>
                                          </p:stCondLst>
                                        </p:cTn>
                                        <p:tgtEl>
                                          <p:spTgt spid="33"/>
                                        </p:tgtEl>
                                        <p:attrNameLst>
                                          <p:attrName>r</p:attrName>
                                        </p:attrNameLst>
                                      </p:cBhvr>
                                    </p:animRot>
                                    <p:animRot by="240000">
                                      <p:cBhvr>
                                        <p:cTn id="68" dur="200" fill="hold">
                                          <p:stCondLst>
                                            <p:cond delay="400"/>
                                          </p:stCondLst>
                                        </p:cTn>
                                        <p:tgtEl>
                                          <p:spTgt spid="33"/>
                                        </p:tgtEl>
                                        <p:attrNameLst>
                                          <p:attrName>r</p:attrName>
                                        </p:attrNameLst>
                                      </p:cBhvr>
                                    </p:animRot>
                                    <p:animRot by="-240000">
                                      <p:cBhvr>
                                        <p:cTn id="69" dur="200" fill="hold">
                                          <p:stCondLst>
                                            <p:cond delay="600"/>
                                          </p:stCondLst>
                                        </p:cTn>
                                        <p:tgtEl>
                                          <p:spTgt spid="33"/>
                                        </p:tgtEl>
                                        <p:attrNameLst>
                                          <p:attrName>r</p:attrName>
                                        </p:attrNameLst>
                                      </p:cBhvr>
                                    </p:animRot>
                                    <p:animRot by="120000">
                                      <p:cBhvr>
                                        <p:cTn id="70" dur="200" fill="hold">
                                          <p:stCondLst>
                                            <p:cond delay="800"/>
                                          </p:stCondLst>
                                        </p:cTn>
                                        <p:tgtEl>
                                          <p:spTgt spid="33"/>
                                        </p:tgtEl>
                                        <p:attrNameLst>
                                          <p:attrName>r</p:attrName>
                                        </p:attrNameLst>
                                      </p:cBhvr>
                                    </p:animRot>
                                  </p:childTnLst>
                                </p:cTn>
                              </p:par>
                              <p:par>
                                <p:cTn id="71" presetID="22" presetClass="entr" presetSubtype="8"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452431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Quan sát và cho biết hai hình dưới đây có điểm gì khác nhau. Vì sao có sự khác nhau đó? Điều gì xảy ra nếu môi trường sống của thực vật và động vật tiếp tục bị tàn phá?</a:t>
            </a:r>
            <a:endParaRPr lang="vi-VN" sz="3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480738" y="0"/>
            <a:ext cx="5606362" cy="6625700"/>
          </a:xfrm>
          <a:prstGeom prst="rect">
            <a:avLst/>
          </a:prstGeom>
        </p:spPr>
      </p:pic>
      <p:sp>
        <p:nvSpPr>
          <p:cNvPr id="2" name="Rectangle 1"/>
          <p:cNvSpPr/>
          <p:nvPr/>
        </p:nvSpPr>
        <p:spPr>
          <a:xfrm>
            <a:off x="9702800" y="6515100"/>
            <a:ext cx="1879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4D4F5-E54D-4419-B0C0-7D36BC6A68B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50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CB6B0DFD-595A-492E-8851-1B28932E79E5}"/>
              </a:ext>
            </a:extLst>
          </p:cNvPr>
          <p:cNvSpPr txBox="1"/>
          <p:nvPr/>
        </p:nvSpPr>
        <p:spPr>
          <a:xfrm>
            <a:off x="1400192" y="4854724"/>
            <a:ext cx="9819860" cy="1200329"/>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đẹp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tươi</a:t>
            </a:r>
            <a:r>
              <a:rPr lang="en-US" sz="3600"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626600" y="6471767"/>
            <a:ext cx="1922397" cy="29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E2DF3-3E0C-4E2B-991A-30195DC7AC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997" t="50000" r="-997" b="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D57D2FDE-3884-4226-AA76-627B03C2B9AB}"/>
              </a:ext>
            </a:extLst>
          </p:cNvPr>
          <p:cNvSpPr txBox="1"/>
          <p:nvPr/>
        </p:nvSpPr>
        <p:spPr>
          <a:xfrm>
            <a:off x="1186070" y="4892302"/>
            <a:ext cx="9819860"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ô </a:t>
            </a:r>
            <a:r>
              <a:rPr lang="en-US" sz="3600" dirty="0" err="1">
                <a:solidFill>
                  <a:srgbClr val="FF0000"/>
                </a:solidFill>
                <a:latin typeface="Times New Roman" panose="02020603050405020304" pitchFamily="18" charset="0"/>
                <a:cs typeface="Times New Roman" panose="02020603050405020304" pitchFamily="18" charset="0"/>
              </a:rPr>
              <a:t>nhiễm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héo</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702800" y="6515100"/>
            <a:ext cx="1879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5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568D7B-E3B7-4BD1-8BAB-F0BC274E7CAF}"/>
              </a:ext>
            </a:extLst>
          </p:cNvPr>
          <p:cNvGrpSpPr/>
          <p:nvPr/>
        </p:nvGrpSpPr>
        <p:grpSpPr>
          <a:xfrm>
            <a:off x="344530" y="1491052"/>
            <a:ext cx="11502940" cy="3451832"/>
            <a:chOff x="299706" y="2080687"/>
            <a:chExt cx="11502940" cy="3451832"/>
          </a:xfrm>
        </p:grpSpPr>
        <p:pic>
          <p:nvPicPr>
            <p:cNvPr id="2" name="Picture 1">
              <a:extLst>
                <a:ext uri="{FF2B5EF4-FFF2-40B4-BE49-F238E27FC236}">
                  <a16:creationId xmlns:a16="http://schemas.microsoft.com/office/drawing/2014/main" id="{EF84A278-D9E7-4AAF-B30F-82006E0EB5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21250630">
              <a:off x="299706" y="2080687"/>
              <a:ext cx="3128155" cy="2437523"/>
            </a:xfrm>
            <a:prstGeom prst="rect">
              <a:avLst/>
            </a:prstGeom>
          </p:spPr>
        </p:pic>
        <p:pic>
          <p:nvPicPr>
            <p:cNvPr id="3" name="Picture 2">
              <a:extLst>
                <a:ext uri="{FF2B5EF4-FFF2-40B4-BE49-F238E27FC236}">
                  <a16:creationId xmlns:a16="http://schemas.microsoft.com/office/drawing/2014/main" id="{3C9C858B-75DE-4365-B6A2-DE9F8395E0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463015">
              <a:off x="3032788" y="2733426"/>
              <a:ext cx="2827842" cy="2377216"/>
            </a:xfrm>
            <a:prstGeom prst="rect">
              <a:avLst/>
            </a:prstGeom>
          </p:spPr>
        </p:pic>
        <p:pic>
          <p:nvPicPr>
            <p:cNvPr id="4" name="Picture 3">
              <a:extLst>
                <a:ext uri="{FF2B5EF4-FFF2-40B4-BE49-F238E27FC236}">
                  <a16:creationId xmlns:a16="http://schemas.microsoft.com/office/drawing/2014/main" id="{FA2C3ACA-2971-4264-9318-DFE210D3781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rot="21334815">
              <a:off x="5710053" y="2111320"/>
              <a:ext cx="3368970" cy="2376257"/>
            </a:xfrm>
            <a:prstGeom prst="rect">
              <a:avLst/>
            </a:prstGeom>
          </p:spPr>
        </p:pic>
        <p:pic>
          <p:nvPicPr>
            <p:cNvPr id="5" name="Picture 4">
              <a:extLst>
                <a:ext uri="{FF2B5EF4-FFF2-40B4-BE49-F238E27FC236}">
                  <a16:creationId xmlns:a16="http://schemas.microsoft.com/office/drawing/2014/main" id="{F1DC76A3-907D-44B7-B66E-F10FB8DA528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rot="739588">
              <a:off x="8671911" y="3086881"/>
              <a:ext cx="3130735" cy="2445638"/>
            </a:xfrm>
            <a:prstGeom prst="rect">
              <a:avLst/>
            </a:prstGeom>
          </p:spPr>
        </p:pic>
      </p:grpSp>
      <p:pic>
        <p:nvPicPr>
          <p:cNvPr id="7" name="Picture 6">
            <a:extLst>
              <a:ext uri="{FF2B5EF4-FFF2-40B4-BE49-F238E27FC236}">
                <a16:creationId xmlns:a16="http://schemas.microsoft.com/office/drawing/2014/main" id="{52BDD713-987D-4EE5-9658-FFA40D6CD5AB}"/>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8" name="TextBox 7">
            <a:extLst>
              <a:ext uri="{FF2B5EF4-FFF2-40B4-BE49-F238E27FC236}">
                <a16:creationId xmlns:a16="http://schemas.microsoft.com/office/drawing/2014/main" id="{16F2704A-9372-4EA6-BB6F-6FCB13429E0E}"/>
              </a:ext>
            </a:extLst>
          </p:cNvPr>
          <p:cNvSpPr txBox="1"/>
          <p:nvPr/>
        </p:nvSpPr>
        <p:spPr>
          <a:xfrm>
            <a:off x="1136214" y="207500"/>
            <a:ext cx="11055786"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a:t>
            </a:r>
            <a:r>
              <a:rPr lang="vi-VN" sz="3200" dirty="0">
                <a:latin typeface="Times New Roman" panose="02020603050405020304" pitchFamily="18" charset="0"/>
                <a:cs typeface="Times New Roman" panose="02020603050405020304" pitchFamily="18" charset="0"/>
              </a:rPr>
              <a:t>Những việc làm trong từng hình sau có tác hại gì đối với môi trường sống của thực vật và động vật?</a:t>
            </a:r>
            <a:endParaRPr lang="vi-VN" sz="32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B09A7D5-CCA1-4921-803E-3E709CD9A8BB}"/>
              </a:ext>
            </a:extLst>
          </p:cNvPr>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Vứt rác bừa bãi</a:t>
            </a:r>
          </a:p>
        </p:txBody>
      </p:sp>
      <p:sp>
        <p:nvSpPr>
          <p:cNvPr id="10" name="Rectangle 9">
            <a:extLst>
              <a:ext uri="{FF2B5EF4-FFF2-40B4-BE49-F238E27FC236}">
                <a16:creationId xmlns:a16="http://schemas.microsoft.com/office/drawing/2014/main" id="{0C5098AF-0B48-4AC0-912B-13825532E261}"/>
              </a:ext>
            </a:extLst>
          </p:cNvPr>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Chặt phá rừng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61E764D-762D-476E-BC3E-03547393D8D6}"/>
              </a:ext>
            </a:extLst>
          </p:cNvPr>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Sử dụng thuốc trừ sâu</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3516B85-6A26-4F56-BDAE-8797DF5D9F21}"/>
              </a:ext>
            </a:extLst>
          </p:cNvPr>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Xả nước thải trực tiếp ra môi trường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7C754A6-875C-41FF-A85B-013D338330E9}"/>
              </a:ext>
            </a:extLst>
          </p:cNvPr>
          <p:cNvSpPr txBox="1"/>
          <p:nvPr/>
        </p:nvSpPr>
        <p:spPr>
          <a:xfrm>
            <a:off x="256149" y="4661483"/>
            <a:ext cx="2505616" cy="1569660"/>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đất, không khí, mất nơi ở của các sinh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0B20C1-ABD9-41E3-B055-88C3A1974977}"/>
              </a:ext>
            </a:extLst>
          </p:cNvPr>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Mất rừng, chết cây, mất nơi sống của các con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09D7B7A-1590-4431-97CD-1B0D6F62AA8E}"/>
              </a:ext>
            </a:extLst>
          </p:cNvPr>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Chết thực vật, động vật, ô nhiễm môi trường sống,...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B042276-2D60-4E09-B0F2-41E8724E1DA2}"/>
              </a:ext>
            </a:extLst>
          </p:cNvPr>
          <p:cNvSpPr txBox="1"/>
          <p:nvPr/>
        </p:nvSpPr>
        <p:spPr>
          <a:xfrm>
            <a:off x="8580999" y="5615890"/>
            <a:ext cx="2870382" cy="830997"/>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nguồn nước,...</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753600" y="6407013"/>
            <a:ext cx="1917700" cy="381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92363" y="4676096"/>
            <a:ext cx="1670928" cy="21819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87392" y="259750"/>
            <a:ext cx="50697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cần</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183081"/>
            <a:ext cx="10722519" cy="954107"/>
            <a:chOff x="774356" y="855884"/>
            <a:chExt cx="10722519" cy="954107"/>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855884"/>
              <a:ext cx="94403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Thu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thập</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tin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việc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làm</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người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có</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thể</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làm</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thay</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đổi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môi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trường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động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52955" y="2979004"/>
            <a:ext cx="11617005" cy="714672"/>
            <a:chOff x="853046" y="1773223"/>
            <a:chExt cx="9166102" cy="714672"/>
          </a:xfrm>
        </p:grpSpPr>
        <p:grpSp>
          <p:nvGrpSpPr>
            <p:cNvPr id="22" name="Group 21"/>
            <p:cNvGrpSpPr/>
            <p:nvPr/>
          </p:nvGrpSpPr>
          <p:grpSpPr>
            <a:xfrm>
              <a:off x="853046" y="1773223"/>
              <a:ext cx="1085297" cy="714672"/>
              <a:chOff x="5220542" y="1406323"/>
              <a:chExt cx="1772914" cy="1393004"/>
            </a:xfrm>
          </p:grpSpPr>
          <p:pic>
            <p:nvPicPr>
              <p:cNvPr id="14"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42" y="1406323"/>
                <a:ext cx="1772914" cy="1393004"/>
              </a:xfrm>
              <a:prstGeom prst="rect">
                <a:avLst/>
              </a:prstGeom>
            </p:spPr>
          </p:pic>
          <p:pic>
            <p:nvPicPr>
              <p:cNvPr id="17"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337" y="1795962"/>
                <a:ext cx="455161" cy="736288"/>
              </a:xfrm>
              <a:prstGeom prst="rect">
                <a:avLst/>
              </a:prstGeom>
            </p:spPr>
          </p:pic>
          <p:pic>
            <p:nvPicPr>
              <p:cNvPr id="20"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978" y="1733470"/>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97599" y="1804180"/>
              <a:ext cx="7921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
        <p:nvSpPr>
          <p:cNvPr id="36" name="Rectangle 35">
            <a:extLst>
              <a:ext uri="{FF2B5EF4-FFF2-40B4-BE49-F238E27FC236}">
                <a16:creationId xmlns:a16="http://schemas.microsoft.com/office/drawing/2014/main" id="{3E57E9B3-CF20-4242-BB3A-5344FB496353}"/>
              </a:ext>
            </a:extLst>
          </p:cNvPr>
          <p:cNvSpPr/>
          <p:nvPr/>
        </p:nvSpPr>
        <p:spPr>
          <a:xfrm>
            <a:off x="9734550" y="6457950"/>
            <a:ext cx="1714500" cy="314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3" name="图片 8"/>
          <p:cNvPicPr>
            <a:picLocks noChangeAspect="1"/>
          </p:cNvPicPr>
          <p:nvPr/>
        </p:nvPicPr>
        <p:blipFill>
          <a:blip r:embed="rId10"/>
          <a:stretch>
            <a:fillRect/>
          </a:stretch>
        </p:blipFill>
        <p:spPr>
          <a:xfrm>
            <a:off x="10253757" y="4727379"/>
            <a:ext cx="1504954" cy="2079337"/>
          </a:xfrm>
          <a:prstGeom prst="rect">
            <a:avLst/>
          </a:prstGeom>
          <a:noFill/>
          <a:ln w="9525">
            <a:noFill/>
          </a:ln>
        </p:spPr>
      </p:pic>
      <p:sp>
        <p:nvSpPr>
          <p:cNvPr id="35" name="TextBox 34">
            <a:extLst>
              <a:ext uri="{FF2B5EF4-FFF2-40B4-BE49-F238E27FC236}">
                <a16:creationId xmlns:a16="http://schemas.microsoft.com/office/drawing/2014/main" id="{14B26D2C-1BC9-4238-BC4C-795267AEDD6F}"/>
              </a:ext>
            </a:extLst>
          </p:cNvPr>
          <p:cNvSpPr txBox="1"/>
          <p:nvPr/>
        </p:nvSpPr>
        <p:spPr>
          <a:xfrm>
            <a:off x="1748215" y="2906752"/>
            <a:ext cx="94403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Nêu</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việc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làm</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ảnh</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hưởng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đến</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môi</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trường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của</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động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vật</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hậu</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quả</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những</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đó</a:t>
            </a:r>
            <a:r>
              <a:rPr lang="en-US" sz="2800" b="1"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4073237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5"/>
                                        </p:tgtEl>
                                        <p:attrNameLst>
                                          <p:attrName>style.color</p:attrName>
                                        </p:attrNameLst>
                                      </p:cBhvr>
                                      <p:to>
                                        <a:srgbClr val="66CCFF"/>
                                      </p:to>
                                    </p:animClr>
                                    <p:animClr clrSpc="rgb" dir="cw">
                                      <p:cBhvr>
                                        <p:cTn id="18" dur="625" autoRev="1" fill="remove"/>
                                        <p:tgtEl>
                                          <p:spTgt spid="25"/>
                                        </p:tgtEl>
                                        <p:attrNameLst>
                                          <p:attrName>fillcolor</p:attrName>
                                        </p:attrNameLst>
                                      </p:cBhvr>
                                      <p:to>
                                        <a:srgbClr val="66CCFF"/>
                                      </p:to>
                                    </p:animClr>
                                    <p:set>
                                      <p:cBhvr>
                                        <p:cTn id="19" dur="625" autoRev="1" fill="remove"/>
                                        <p:tgtEl>
                                          <p:spTgt spid="25"/>
                                        </p:tgtEl>
                                        <p:attrNameLst>
                                          <p:attrName>fill.type</p:attrName>
                                        </p:attrNameLst>
                                      </p:cBhvr>
                                      <p:to>
                                        <p:strVal val="solid"/>
                                      </p:to>
                                    </p:set>
                                    <p:set>
                                      <p:cBhvr>
                                        <p:cTn id="20" dur="625" autoRev="1" fill="remove"/>
                                        <p:tgtEl>
                                          <p:spTgt spid="25"/>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7"/>
                                        </p:tgtEl>
                                        <p:attrNameLst>
                                          <p:attrName>style.color</p:attrName>
                                        </p:attrNameLst>
                                      </p:cBhvr>
                                      <p:to>
                                        <a:srgbClr val="FF6699"/>
                                      </p:to>
                                    </p:animClr>
                                    <p:animClr clrSpc="rgb" dir="cw">
                                      <p:cBhvr>
                                        <p:cTn id="26" dur="625" autoRev="1" fill="remove"/>
                                        <p:tgtEl>
                                          <p:spTgt spid="27"/>
                                        </p:tgtEl>
                                        <p:attrNameLst>
                                          <p:attrName>fillcolor</p:attrName>
                                        </p:attrNameLst>
                                      </p:cBhvr>
                                      <p:to>
                                        <a:srgbClr val="FF6699"/>
                                      </p:to>
                                    </p:animClr>
                                    <p:set>
                                      <p:cBhvr>
                                        <p:cTn id="27" dur="625" autoRev="1" fill="remove"/>
                                        <p:tgtEl>
                                          <p:spTgt spid="27"/>
                                        </p:tgtEl>
                                        <p:attrNameLst>
                                          <p:attrName>fill.type</p:attrName>
                                        </p:attrNameLst>
                                      </p:cBhvr>
                                      <p:to>
                                        <p:strVal val="solid"/>
                                      </p:to>
                                    </p:set>
                                    <p:set>
                                      <p:cBhvr>
                                        <p:cTn id="28" dur="625" autoRev="1" fill="remove"/>
                                        <p:tgtEl>
                                          <p:spTgt spid="27"/>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27" presetClass="emph" presetSubtype="0" repeatCount="indefinite" fill="remove" grpId="1" nodeType="withEffect">
                                  <p:stCondLst>
                                    <p:cond delay="0"/>
                                  </p:stCondLst>
                                  <p:childTnLst>
                                    <p:animClr clrSpc="rgb" dir="cw">
                                      <p:cBhvr override="childStyle">
                                        <p:cTn id="33" dur="625" autoRev="1" fill="remove"/>
                                        <p:tgtEl>
                                          <p:spTgt spid="28"/>
                                        </p:tgtEl>
                                        <p:attrNameLst>
                                          <p:attrName>style.color</p:attrName>
                                        </p:attrNameLst>
                                      </p:cBhvr>
                                      <p:to>
                                        <a:srgbClr val="CCFF66"/>
                                      </p:to>
                                    </p:animClr>
                                    <p:animClr clrSpc="rgb" dir="cw">
                                      <p:cBhvr>
                                        <p:cTn id="34" dur="625" autoRev="1" fill="remove"/>
                                        <p:tgtEl>
                                          <p:spTgt spid="28"/>
                                        </p:tgtEl>
                                        <p:attrNameLst>
                                          <p:attrName>fillcolor</p:attrName>
                                        </p:attrNameLst>
                                      </p:cBhvr>
                                      <p:to>
                                        <a:srgbClr val="CCFF66"/>
                                      </p:to>
                                    </p:animClr>
                                    <p:set>
                                      <p:cBhvr>
                                        <p:cTn id="35" dur="625" autoRev="1" fill="remove"/>
                                        <p:tgtEl>
                                          <p:spTgt spid="28"/>
                                        </p:tgtEl>
                                        <p:attrNameLst>
                                          <p:attrName>fill.type</p:attrName>
                                        </p:attrNameLst>
                                      </p:cBhvr>
                                      <p:to>
                                        <p:strVal val="solid"/>
                                      </p:to>
                                    </p:set>
                                    <p:set>
                                      <p:cBhvr>
                                        <p:cTn id="36" dur="625" autoRev="1" fill="remove"/>
                                        <p:tgtEl>
                                          <p:spTgt spid="28"/>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27" presetClass="emph" presetSubtype="0" repeatCount="indefinite" fill="remove" grpId="1" nodeType="withEffect">
                                  <p:stCondLst>
                                    <p:cond delay="0"/>
                                  </p:stCondLst>
                                  <p:childTnLst>
                                    <p:animClr clrSpc="rgb" dir="cw">
                                      <p:cBhvr override="childStyle">
                                        <p:cTn id="41" dur="500" autoRev="1" fill="remove"/>
                                        <p:tgtEl>
                                          <p:spTgt spid="29"/>
                                        </p:tgtEl>
                                        <p:attrNameLst>
                                          <p:attrName>style.color</p:attrName>
                                        </p:attrNameLst>
                                      </p:cBhvr>
                                      <p:to>
                                        <a:schemeClr val="bg1"/>
                                      </p:to>
                                    </p:animClr>
                                    <p:animClr clrSpc="rgb" dir="cw">
                                      <p:cBhvr>
                                        <p:cTn id="42" dur="500" autoRev="1" fill="remove"/>
                                        <p:tgtEl>
                                          <p:spTgt spid="29"/>
                                        </p:tgtEl>
                                        <p:attrNameLst>
                                          <p:attrName>fillcolor</p:attrName>
                                        </p:attrNameLst>
                                      </p:cBhvr>
                                      <p:to>
                                        <a:schemeClr val="bg1"/>
                                      </p:to>
                                    </p:animClr>
                                    <p:set>
                                      <p:cBhvr>
                                        <p:cTn id="43" dur="500" autoRev="1" fill="remove"/>
                                        <p:tgtEl>
                                          <p:spTgt spid="29"/>
                                        </p:tgtEl>
                                        <p:attrNameLst>
                                          <p:attrName>fill.type</p:attrName>
                                        </p:attrNameLst>
                                      </p:cBhvr>
                                      <p:to>
                                        <p:strVal val="solid"/>
                                      </p:to>
                                    </p:set>
                                    <p:set>
                                      <p:cBhvr>
                                        <p:cTn id="44" dur="500" autoRev="1" fill="remove"/>
                                        <p:tgtEl>
                                          <p:spTgt spid="29"/>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7" presetClass="emph" presetSubtype="0" repeatCount="indefinite" fill="remove" grpId="1" nodeType="withEffect">
                                  <p:stCondLst>
                                    <p:cond delay="0"/>
                                  </p:stCondLst>
                                  <p:childTnLst>
                                    <p:animClr clrSpc="rgb" dir="cw">
                                      <p:cBhvr override="childStyle">
                                        <p:cTn id="49" dur="625" autoRev="1" fill="remove"/>
                                        <p:tgtEl>
                                          <p:spTgt spid="30"/>
                                        </p:tgtEl>
                                        <p:attrNameLst>
                                          <p:attrName>style.color</p:attrName>
                                        </p:attrNameLst>
                                      </p:cBhvr>
                                      <p:to>
                                        <a:srgbClr val="FF6699"/>
                                      </p:to>
                                    </p:animClr>
                                    <p:animClr clrSpc="rgb" dir="cw">
                                      <p:cBhvr>
                                        <p:cTn id="50" dur="625" autoRev="1" fill="remove"/>
                                        <p:tgtEl>
                                          <p:spTgt spid="30"/>
                                        </p:tgtEl>
                                        <p:attrNameLst>
                                          <p:attrName>fillcolor</p:attrName>
                                        </p:attrNameLst>
                                      </p:cBhvr>
                                      <p:to>
                                        <a:srgbClr val="FF6699"/>
                                      </p:to>
                                    </p:animClr>
                                    <p:set>
                                      <p:cBhvr>
                                        <p:cTn id="51" dur="625" autoRev="1" fill="remove"/>
                                        <p:tgtEl>
                                          <p:spTgt spid="30"/>
                                        </p:tgtEl>
                                        <p:attrNameLst>
                                          <p:attrName>fill.type</p:attrName>
                                        </p:attrNameLst>
                                      </p:cBhvr>
                                      <p:to>
                                        <p:strVal val="solid"/>
                                      </p:to>
                                    </p:set>
                                    <p:set>
                                      <p:cBhvr>
                                        <p:cTn id="52" dur="625" autoRev="1" fill="remove"/>
                                        <p:tgtEl>
                                          <p:spTgt spid="30"/>
                                        </p:tgtEl>
                                        <p:attrNameLst>
                                          <p:attrName>fill.on</p:attrName>
                                        </p:attrNameLst>
                                      </p:cBhvr>
                                      <p:to>
                                        <p:strVal val="true"/>
                                      </p:to>
                                    </p:set>
                                  </p:childTnLst>
                                </p:cTn>
                              </p:par>
                              <p:par>
                                <p:cTn id="53" presetID="2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par>
                                <p:cTn id="59" presetID="32" presetClass="emph" presetSubtype="0" repeatCount="999000" fill="hold" nodeType="with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par>
                                <p:cTn id="65" presetID="32" presetClass="emph" presetSubtype="0" repeatCount="999000" fill="hold" nodeType="withEffect">
                                  <p:stCondLst>
                                    <p:cond delay="0"/>
                                  </p:stCondLst>
                                  <p:childTnLst>
                                    <p:animRot by="120000">
                                      <p:cBhvr>
                                        <p:cTn id="66" dur="100" fill="hold">
                                          <p:stCondLst>
                                            <p:cond delay="0"/>
                                          </p:stCondLst>
                                        </p:cTn>
                                        <p:tgtEl>
                                          <p:spTgt spid="33"/>
                                        </p:tgtEl>
                                        <p:attrNameLst>
                                          <p:attrName>r</p:attrName>
                                        </p:attrNameLst>
                                      </p:cBhvr>
                                    </p:animRot>
                                    <p:animRot by="-240000">
                                      <p:cBhvr>
                                        <p:cTn id="67" dur="200" fill="hold">
                                          <p:stCondLst>
                                            <p:cond delay="200"/>
                                          </p:stCondLst>
                                        </p:cTn>
                                        <p:tgtEl>
                                          <p:spTgt spid="33"/>
                                        </p:tgtEl>
                                        <p:attrNameLst>
                                          <p:attrName>r</p:attrName>
                                        </p:attrNameLst>
                                      </p:cBhvr>
                                    </p:animRot>
                                    <p:animRot by="240000">
                                      <p:cBhvr>
                                        <p:cTn id="68" dur="200" fill="hold">
                                          <p:stCondLst>
                                            <p:cond delay="400"/>
                                          </p:stCondLst>
                                        </p:cTn>
                                        <p:tgtEl>
                                          <p:spTgt spid="33"/>
                                        </p:tgtEl>
                                        <p:attrNameLst>
                                          <p:attrName>r</p:attrName>
                                        </p:attrNameLst>
                                      </p:cBhvr>
                                    </p:animRot>
                                    <p:animRot by="-240000">
                                      <p:cBhvr>
                                        <p:cTn id="69" dur="200" fill="hold">
                                          <p:stCondLst>
                                            <p:cond delay="600"/>
                                          </p:stCondLst>
                                        </p:cTn>
                                        <p:tgtEl>
                                          <p:spTgt spid="33"/>
                                        </p:tgtEl>
                                        <p:attrNameLst>
                                          <p:attrName>r</p:attrName>
                                        </p:attrNameLst>
                                      </p:cBhvr>
                                    </p:animRot>
                                    <p:animRot by="120000">
                                      <p:cBhvr>
                                        <p:cTn id="70" dur="200" fill="hold">
                                          <p:stCondLst>
                                            <p:cond delay="800"/>
                                          </p:stCondLst>
                                        </p:cTn>
                                        <p:tgtEl>
                                          <p:spTgt spid="33"/>
                                        </p:tgtEl>
                                        <p:attrNameLst>
                                          <p:attrName>r</p:attrName>
                                        </p:attrNameLst>
                                      </p:cBhvr>
                                    </p:animRot>
                                  </p:childTnLst>
                                </p:cTn>
                              </p:par>
                              <p:par>
                                <p:cTn id="71" presetID="22" presetClass="entr" presetSubtype="8"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19182" y="2339391"/>
            <a:ext cx="7343775" cy="3048000"/>
          </a:xfrm>
          <a:prstGeom prst="rect">
            <a:avLst/>
          </a:prstGeom>
        </p:spPr>
        <p:txBody>
          <a:bodyPr spcFirstLastPara="1" wrap="none" fromWordArt="1">
            <a:prstTxWarp prst="textArchUp">
              <a:avLst>
                <a:gd name="adj" fmla="val 1080000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dirty="0" err="1"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Chúc</a:t>
            </a:r>
            <a:r>
              <a:rPr kumimoji="0" lang="en-US" sz="3600" b="1" i="1" u="none" strike="noStrike" kern="10" cap="none" spc="0" normalizeH="0" baseline="0" noProof="0" dirty="0"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 </a:t>
            </a:r>
            <a:r>
              <a:rPr kumimoji="0" lang="en-US" sz="3600" b="1" i="1" u="none" strike="noStrike" kern="10" cap="none" spc="0" normalizeH="0" baseline="0" noProof="0" dirty="0" err="1"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các</a:t>
            </a:r>
            <a:r>
              <a:rPr kumimoji="0" lang="en-US" sz="3600" b="1" i="1" u="none" strike="noStrike" kern="10" cap="none" spc="0" normalizeH="0" baseline="0" noProof="0" dirty="0"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 </a:t>
            </a:r>
            <a:r>
              <a:rPr kumimoji="0" lang="en-US" sz="3600" b="1" i="1" u="none" strike="noStrike" kern="10" cap="none" spc="0" normalizeH="0" baseline="0" noProof="0" dirty="0" err="1"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thầy</a:t>
            </a:r>
            <a:r>
              <a:rPr kumimoji="0" lang="en-US" sz="3600" b="1" i="1" u="none" strike="noStrike" kern="10" cap="none" spc="0" normalizeH="0" baseline="0" noProof="0" dirty="0"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 </a:t>
            </a:r>
            <a:r>
              <a:rPr kumimoji="0" lang="en-US" sz="3600" b="1" i="1" u="none" strike="noStrike" kern="10" cap="none" spc="0" normalizeH="0" baseline="0" noProof="0" dirty="0" err="1"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cô</a:t>
            </a:r>
            <a:r>
              <a:rPr kumimoji="0" lang="en-US" sz="3600" b="1" i="1" u="none" strike="noStrike" kern="10" cap="none" spc="0" normalizeH="0" baseline="0" noProof="0" dirty="0"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 </a:t>
            </a:r>
            <a:r>
              <a:rPr kumimoji="0" lang="en-US" sz="3600" b="1" i="1" u="none" strike="noStrike" kern="10" cap="none" spc="0" normalizeH="0" baseline="0" noProof="0" dirty="0" err="1"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mạnh</a:t>
            </a:r>
            <a:r>
              <a:rPr kumimoji="0" lang="en-US" sz="3600" b="1" i="1" u="none" strike="noStrike" kern="10" cap="none" spc="0" normalizeH="0" baseline="0" noProof="0" dirty="0"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 </a:t>
            </a:r>
            <a:r>
              <a:rPr kumimoji="0" lang="en-US" sz="3600" b="1" i="1" u="none" strike="noStrike" kern="10" cap="none" spc="0" normalizeH="0" baseline="0" noProof="0" dirty="0" err="1" smtClean="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Times New Roman" panose="02020603050405020304" pitchFamily="18" charset="0"/>
              <a:ea typeface="+mn-lt"/>
              <a:cs typeface="Times New Roman" panose="02020603050405020304" pitchFamily="18" charset="0"/>
            </a:endParaRPr>
          </a:p>
        </p:txBody>
      </p:sp>
      <p:sp>
        <p:nvSpPr>
          <p:cNvPr id="4" name="Rectangle 19"/>
          <p:cNvSpPr txBox="1">
            <a:spLocks noChangeArrowheads="1"/>
          </p:cNvSpPr>
          <p:nvPr/>
        </p:nvSpPr>
        <p:spPr>
          <a:xfrm>
            <a:off x="2743200" y="4541253"/>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Chúc</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altLang="en-US" sz="4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chăm</a:t>
            </a:r>
            <a:r>
              <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ngoan</a:t>
            </a:r>
            <a:endParaRPr kumimoji="0" lang="en-US" altLang="en-US"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325</Words>
  <Application>Microsoft Office PowerPoint</Application>
  <PresentationFormat>Widescreen</PresentationFormat>
  <Paragraphs>30</Paragraphs>
  <Slides>9</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Microsoft YaHei</vt:lpstr>
      <vt:lpstr>Arial</vt:lpstr>
      <vt:lpstr>Arial-Rounded</vt:lpstr>
      <vt:lpstr>Calibri</vt:lpstr>
      <vt:lpstr>Calibri Light</vt:lpstr>
      <vt:lpstr>等线</vt:lpstr>
      <vt:lpstr>Times New Roman</vt:lpstr>
      <vt:lpstr>UTM Cookies</vt:lpstr>
      <vt:lpstr>Wingdings</vt:lpstr>
      <vt:lpstr>思源黑体 CN Bold</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Giang</dc:creator>
  <cp:lastModifiedBy>Windows User</cp:lastModifiedBy>
  <cp:revision>21</cp:revision>
  <dcterms:created xsi:type="dcterms:W3CDTF">2021-06-02T02:35:09Z</dcterms:created>
  <dcterms:modified xsi:type="dcterms:W3CDTF">2022-01-19T12:41:07Z</dcterms:modified>
</cp:coreProperties>
</file>