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315" r:id="rId2"/>
    <p:sldId id="316" r:id="rId3"/>
    <p:sldId id="317" r:id="rId4"/>
    <p:sldId id="325" r:id="rId5"/>
    <p:sldId id="326" r:id="rId6"/>
    <p:sldId id="323" r:id="rId7"/>
    <p:sldId id="328" r:id="rId8"/>
    <p:sldId id="322" r:id="rId9"/>
    <p:sldId id="321" r:id="rId10"/>
    <p:sldId id="327" r:id="rId11"/>
    <p:sldId id="329" r:id="rId12"/>
    <p:sldId id="319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145" autoAdjust="0"/>
    <p:restoredTop sz="97691" autoAdjust="0"/>
  </p:normalViewPr>
  <p:slideViewPr>
    <p:cSldViewPr snapToGrid="0">
      <p:cViewPr varScale="1">
        <p:scale>
          <a:sx n="62" d="100"/>
          <a:sy n="62" d="100"/>
        </p:scale>
        <p:origin x="516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794A46-C361-4976-8C31-F67C521657BB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A2D2D-9BBB-4508-A88F-DA72A7697DA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2317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80795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00831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BBFBE8AA-52C3-4508-A74C-9B5F5222967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60558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FBE8AA-52C3-4508-A74C-9B5F5222967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001550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4695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4014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24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3708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25473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6641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2143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59737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7516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7403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103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78F2A3-D581-48CC-BEE3-0982EB8DB330}" type="datetimeFigureOut">
              <a:rPr lang="en-US" smtClean="0"/>
              <a:t>11/17/2022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28C058-2AB2-4F66-8B3A-4DA10EBC1D0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017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microsoft.com/office/2007/relationships/hdphoto" Target="../media/hdphoto1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emf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emf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8.png"/><Relationship Id="rId7" Type="http://schemas.openxmlformats.org/officeDocument/2006/relationships/image" Target="../media/image9.emf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11" Type="http://schemas.openxmlformats.org/officeDocument/2006/relationships/image" Target="../media/image19.png"/><Relationship Id="rId5" Type="http://schemas.openxmlformats.org/officeDocument/2006/relationships/image" Target="../media/image15.png"/><Relationship Id="rId10" Type="http://schemas.openxmlformats.org/officeDocument/2006/relationships/image" Target="../media/image18.png"/><Relationship Id="rId4" Type="http://schemas.openxmlformats.org/officeDocument/2006/relationships/image" Target="../media/image11.emf"/><Relationship Id="rId9" Type="http://schemas.openxmlformats.org/officeDocument/2006/relationships/image" Target="../media/image17.png"/><Relationship Id="rId14" Type="http://schemas.openxmlformats.org/officeDocument/2006/relationships/image" Target="../media/image2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image" Target="../media/image11.emf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9.emf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466D3825-4332-4B7D-8C1A-56B25B40C2D9}"/>
              </a:ext>
            </a:extLst>
          </p:cNvPr>
          <p:cNvGrpSpPr/>
          <p:nvPr/>
        </p:nvGrpSpPr>
        <p:grpSpPr>
          <a:xfrm>
            <a:off x="0" y="0"/>
            <a:ext cx="12192000" cy="2067871"/>
            <a:chOff x="0" y="-127504"/>
            <a:chExt cx="12192000" cy="1361807"/>
          </a:xfrm>
        </p:grpSpPr>
        <p:sp>
          <p:nvSpPr>
            <p:cNvPr id="6" name="Rectangle: Top Corners Rounded 5">
              <a:extLst>
                <a:ext uri="{FF2B5EF4-FFF2-40B4-BE49-F238E27FC236}">
                  <a16:creationId xmlns:a16="http://schemas.microsoft.com/office/drawing/2014/main" id="{71214D57-23E5-48C7-A3A5-78A36B9CEB16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ectangle: Top Corners Rounded 6">
              <a:extLst>
                <a:ext uri="{FF2B5EF4-FFF2-40B4-BE49-F238E27FC236}">
                  <a16:creationId xmlns:a16="http://schemas.microsoft.com/office/drawing/2014/main" id="{7E3EEB88-F142-4A0F-845C-8237F84C4BEA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F158C314-3395-49B5-91FF-98CEF0A66F4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19" t="21925" b="23627"/>
          <a:stretch/>
        </p:blipFill>
        <p:spPr>
          <a:xfrm>
            <a:off x="2554571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6972E46D-801C-478B-84E2-279D597810AE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BC413320-9252-47B5-B9DD-5B55D64D5FC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E789AD6-AB81-402D-941C-26F77BF1A4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14" name="Oval 13">
            <a:extLst>
              <a:ext uri="{FF2B5EF4-FFF2-40B4-BE49-F238E27FC236}">
                <a16:creationId xmlns:a16="http://schemas.microsoft.com/office/drawing/2014/main" id="{6EFF4F86-F9EB-41FA-B349-4013F6285245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本框 22">
            <a:extLst>
              <a:ext uri="{FF2B5EF4-FFF2-40B4-BE49-F238E27FC236}">
                <a16:creationId xmlns:a16="http://schemas.microsoft.com/office/drawing/2014/main" id="{ADEBE5D5-D1F2-40FA-BDBF-9BDF6D13E5E5}"/>
              </a:ext>
            </a:extLst>
          </p:cNvPr>
          <p:cNvSpPr txBox="1"/>
          <p:nvPr/>
        </p:nvSpPr>
        <p:spPr>
          <a:xfrm>
            <a:off x="1866611" y="881999"/>
            <a:ext cx="1661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Tuần</a:t>
            </a: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11</a:t>
            </a:r>
            <a:endParaRPr lang="zh-CN" altLang="en-US" sz="4800" b="1" dirty="0">
              <a:solidFill>
                <a:schemeClr val="bg1"/>
              </a:solidFill>
              <a:effectLst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5536387" y="1365944"/>
            <a:ext cx="27440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VIẾT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sp>
        <p:nvSpPr>
          <p:cNvPr id="17" name="文本框 22">
            <a:extLst>
              <a:ext uri="{FF2B5EF4-FFF2-40B4-BE49-F238E27FC236}">
                <a16:creationId xmlns:a16="http://schemas.microsoft.com/office/drawing/2014/main" id="{EEC9C8C1-0C79-413E-BAA9-97ED57DE33F1}"/>
              </a:ext>
            </a:extLst>
          </p:cNvPr>
          <p:cNvSpPr txBox="1"/>
          <p:nvPr/>
        </p:nvSpPr>
        <p:spPr>
          <a:xfrm>
            <a:off x="2200939" y="3488525"/>
            <a:ext cx="817643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CHÍNH TẢ: </a:t>
            </a:r>
          </a:p>
          <a:p>
            <a:pPr algn="ctr"/>
            <a:r>
              <a:rPr lang="en-US" altLang="zh-CN" sz="54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Nhím nâu kết bạn</a:t>
            </a:r>
            <a:endParaRPr lang="zh-CN" altLang="en-US" sz="54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  <p:pic>
        <p:nvPicPr>
          <p:cNvPr id="19" name="Picture 18">
            <a:extLst>
              <a:ext uri="{FF2B5EF4-FFF2-40B4-BE49-F238E27FC236}">
                <a16:creationId xmlns:a16="http://schemas.microsoft.com/office/drawing/2014/main" id="{4270BCF1-6167-44FF-9DE8-E1F136F334B6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</a:extLst>
          </a:blip>
          <a:srcRect l="13436" r="12967"/>
          <a:stretch/>
        </p:blipFill>
        <p:spPr>
          <a:xfrm>
            <a:off x="0" y="6124685"/>
            <a:ext cx="12249151" cy="8047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537719"/>
      </p:ext>
    </p:extLst>
  </p:cSld>
  <p:clrMapOvr>
    <a:masterClrMapping/>
  </p:clrMapOvr>
  <p:transition spd="slow" advTm="6500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9596" y="339905"/>
            <a:ext cx="3814724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 a hoặc b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0934" y="5349853"/>
            <a:ext cx="1150282" cy="150204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134622" y="5507989"/>
            <a:ext cx="972115" cy="134313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763574" y="958118"/>
            <a:ext cx="726341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Tìm từ có tiếng chứa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iu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ưu</a:t>
            </a: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Group 21"/>
          <p:cNvGrpSpPr/>
          <p:nvPr/>
        </p:nvGrpSpPr>
        <p:grpSpPr>
          <a:xfrm>
            <a:off x="1598948" y="1962491"/>
            <a:ext cx="1583164" cy="1503757"/>
            <a:chOff x="1598948" y="1962491"/>
            <a:chExt cx="1583164" cy="1503757"/>
          </a:xfrm>
        </p:grpSpPr>
        <p:pic>
          <p:nvPicPr>
            <p:cNvPr id="17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598948" y="1962491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TextBox 19"/>
            <p:cNvSpPr txBox="1"/>
            <p:nvPr/>
          </p:nvSpPr>
          <p:spPr>
            <a:xfrm>
              <a:off x="2098440" y="2375847"/>
              <a:ext cx="736200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iu</a:t>
              </a:r>
              <a:endParaRPr lang="en-US" sz="36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1698958" y="3936460"/>
            <a:ext cx="1583164" cy="1503757"/>
            <a:chOff x="1841561" y="3868689"/>
            <a:chExt cx="1583164" cy="1503757"/>
          </a:xfrm>
        </p:grpSpPr>
        <p:pic>
          <p:nvPicPr>
            <p:cNvPr id="19" name="Picture 5" descr="F:\未标题-1.png"/>
            <p:cNvPicPr>
              <a:picLocks noChangeAspect="1" noChangeArrowheads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 rot="21292182">
              <a:off x="1841561" y="3868689"/>
              <a:ext cx="1583164" cy="150375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2230058" y="4303374"/>
              <a:ext cx="905122" cy="677044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ưu</a:t>
              </a:r>
              <a:endParaRPr lang="en-US" sz="36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3615396" y="2074739"/>
            <a:ext cx="8471495" cy="2247795"/>
            <a:chOff x="3615398" y="2055275"/>
            <a:chExt cx="7981862" cy="2247795"/>
          </a:xfrm>
        </p:grpSpPr>
        <p:sp>
          <p:nvSpPr>
            <p:cNvPr id="8" name="Rounded Rectangle 7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3693275" y="2055275"/>
              <a:ext cx="7903985" cy="2247795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líu lo, nhỏ xíu, ríu rít, nâng niu, buồn thiu,</a:t>
              </a:r>
              <a:r>
                <a:rPr lang="en-US" sz="3200" b="1" i="1" u="sng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nặng trĩu, dễ chịu, cái rìu, khẳng khiu,...</a:t>
              </a:r>
            </a:p>
          </p:txBody>
        </p:sp>
      </p:grpSp>
      <p:grpSp>
        <p:nvGrpSpPr>
          <p:cNvPr id="26" name="Group 25"/>
          <p:cNvGrpSpPr/>
          <p:nvPr/>
        </p:nvGrpSpPr>
        <p:grpSpPr>
          <a:xfrm>
            <a:off x="3573833" y="3840722"/>
            <a:ext cx="8388841" cy="1600374"/>
            <a:chOff x="3615398" y="2055275"/>
            <a:chExt cx="7817488" cy="1600374"/>
          </a:xfrm>
        </p:grpSpPr>
        <p:sp>
          <p:nvSpPr>
            <p:cNvPr id="27" name="Rounded Rectangle 26"/>
            <p:cNvSpPr/>
            <p:nvPr/>
          </p:nvSpPr>
          <p:spPr>
            <a:xfrm>
              <a:off x="3615398" y="2215832"/>
              <a:ext cx="7817488" cy="1439817"/>
            </a:xfrm>
            <a:prstGeom prst="roundRect">
              <a:avLst/>
            </a:prstGeom>
            <a:noFill/>
            <a:ln w="28575">
              <a:prstDash val="lg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3693275" y="2055275"/>
              <a:ext cx="7656369" cy="1509131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32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luyến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quả lựu, mưu trí, bưu thiếp</a:t>
              </a:r>
              <a:r>
                <a:rPr lang="en-US" sz="3200" b="1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, tựu </a:t>
              </a:r>
              <a:r>
                <a:rPr lang="en-US" sz="3200" b="1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trường, sưu tầm, cứu giúp,...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7914207" y="587250"/>
            <a:ext cx="2482090" cy="1257985"/>
            <a:chOff x="3759267" y="334167"/>
            <a:chExt cx="5621970" cy="1403180"/>
          </a:xfrm>
        </p:grpSpPr>
        <p:sp>
          <p:nvSpPr>
            <p:cNvPr id="30" name="Cloud Callout 29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Thảo luận nhóm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7909076" y="587251"/>
            <a:ext cx="2482090" cy="1257985"/>
            <a:chOff x="3759267" y="334167"/>
            <a:chExt cx="5621970" cy="1403180"/>
          </a:xfrm>
        </p:grpSpPr>
        <p:sp>
          <p:nvSpPr>
            <p:cNvPr id="33" name="Cloud Callout 32"/>
            <p:cNvSpPr/>
            <p:nvPr/>
          </p:nvSpPr>
          <p:spPr>
            <a:xfrm>
              <a:off x="3759267" y="334167"/>
              <a:ext cx="5621970" cy="1403180"/>
            </a:xfrm>
            <a:prstGeom prst="cloudCallout">
              <a:avLst>
                <a:gd name="adj1" fmla="val -59859"/>
                <a:gd name="adj2" fmla="val 39896"/>
              </a:avLst>
            </a:prstGeom>
            <a:noFill/>
            <a:ln>
              <a:solidFill>
                <a:srgbClr val="00206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4223658" y="477746"/>
              <a:ext cx="4919222" cy="1064229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800" dirty="0">
                  <a:solidFill>
                    <a:srgbClr val="00206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Trình bày thảo luận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70448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6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1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80634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937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543" y="410457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2671" y="17791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đúng đoạn chính tả Nhím Nâu kết bạn. Biết viết hoa các chữ cái đầu dòng và đầu câu.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3105" y="3808372"/>
            <a:ext cx="595995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200" b="1" i="0" u="none" strike="noStrike" kern="120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chính tả phân biệt g/gh, iu/ưu, iên/ iêng.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02C64-0135-718B-C43F-F64FD1A37604}"/>
              </a:ext>
            </a:extLst>
          </p:cNvPr>
          <p:cNvSpPr txBox="1"/>
          <p:nvPr/>
        </p:nvSpPr>
        <p:spPr>
          <a:xfrm>
            <a:off x="4553104" y="949217"/>
            <a:ext cx="595995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52742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-821841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384418" y="4887918"/>
            <a:ext cx="1056732" cy="1007960"/>
          </a:xfrm>
          <a:prstGeom prst="rect">
            <a:avLst/>
          </a:prstGeom>
        </p:spPr>
      </p:pic>
      <p:pic>
        <p:nvPicPr>
          <p:cNvPr id="55" name="图片 54">
            <a:extLst>
              <a:ext uri="{FF2B5EF4-FFF2-40B4-BE49-F238E27FC236}">
                <a16:creationId xmlns:a16="http://schemas.microsoft.com/office/drawing/2014/main" id="{8A48957D-0930-4CC6-BD89-09BECFA4F11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50054" y="5573456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06840" y="4887918"/>
            <a:ext cx="1056732" cy="1007960"/>
          </a:xfrm>
          <a:prstGeom prst="rect">
            <a:avLst/>
          </a:prstGeom>
        </p:spPr>
      </p:pic>
      <p:pic>
        <p:nvPicPr>
          <p:cNvPr id="57" name="图片 56">
            <a:extLst>
              <a:ext uri="{FF2B5EF4-FFF2-40B4-BE49-F238E27FC236}">
                <a16:creationId xmlns:a16="http://schemas.microsoft.com/office/drawing/2014/main" id="{63F67BE8-5F60-4FEB-87D0-52974DE89F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99078" y="5391898"/>
            <a:ext cx="1056732" cy="1007960"/>
          </a:xfrm>
          <a:prstGeom prst="rect">
            <a:avLst/>
          </a:prstGeom>
        </p:spPr>
      </p:pic>
      <p:sp>
        <p:nvSpPr>
          <p:cNvPr id="8" name="文本框 22">
            <a:extLst>
              <a:ext uri="{FF2B5EF4-FFF2-40B4-BE49-F238E27FC236}">
                <a16:creationId xmlns:a16="http://schemas.microsoft.com/office/drawing/2014/main" id="{0C9928D3-15CE-463A-8DD4-D2BDB8DB2C15}"/>
              </a:ext>
            </a:extLst>
          </p:cNvPr>
          <p:cNvSpPr txBox="1"/>
          <p:nvPr/>
        </p:nvSpPr>
        <p:spPr>
          <a:xfrm>
            <a:off x="1704108" y="2415571"/>
            <a:ext cx="89181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Tạm biệt và hẹn gặp lại các con </a:t>
            </a:r>
          </a:p>
          <a:p>
            <a:pPr algn="ctr"/>
            <a:r>
              <a:rPr lang="en-US" altLang="zh-CN" sz="4800" dirty="0">
                <a:solidFill>
                  <a:srgbClr val="FF0000"/>
                </a:solidFill>
                <a:latin typeface="Arial" panose="020B0604020202020204" pitchFamily="34" charset="0"/>
                <a:ea typeface="思源黑体 CN Bold" panose="020B0800000000000000" pitchFamily="34" charset="-122"/>
                <a:cs typeface="Arial" panose="020B0604020202020204" pitchFamily="34" charset="0"/>
              </a:rPr>
              <a:t>trong các tiết học sau!</a:t>
            </a:r>
            <a:endParaRPr lang="zh-CN" altLang="en-US" sz="4800" dirty="0">
              <a:solidFill>
                <a:srgbClr val="FF0000"/>
              </a:solidFill>
              <a:latin typeface="Arial" panose="020B0604020202020204" pitchFamily="34" charset="0"/>
              <a:ea typeface="思源黑体 CN Bold" panose="020B0800000000000000" pitchFamily="34" charset="-122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684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4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4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4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>
            <a:extLst>
              <a:ext uri="{FF2B5EF4-FFF2-40B4-BE49-F238E27FC236}">
                <a16:creationId xmlns:a16="http://schemas.microsoft.com/office/drawing/2014/main" id="{431AFA33-AE91-4A61-A807-3A28EC76028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5559" t="6591" b="4038"/>
          <a:stretch/>
        </p:blipFill>
        <p:spPr>
          <a:xfrm>
            <a:off x="80634" y="0"/>
            <a:ext cx="5668841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6AFA1B4-2960-4D3C-8A16-63FD261FE6CC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4941" r="81278" b="5687"/>
          <a:stretch/>
        </p:blipFill>
        <p:spPr>
          <a:xfrm>
            <a:off x="10242499" y="0"/>
            <a:ext cx="1949501" cy="6858000"/>
          </a:xfrm>
          <a:prstGeom prst="rect">
            <a:avLst/>
          </a:prstGeom>
        </p:spPr>
      </p:pic>
      <p:pic>
        <p:nvPicPr>
          <p:cNvPr id="54" name="图片 53">
            <a:extLst>
              <a:ext uri="{FF2B5EF4-FFF2-40B4-BE49-F238E27FC236}">
                <a16:creationId xmlns:a16="http://schemas.microsoft.com/office/drawing/2014/main" id="{B084D209-23B3-4351-8DDB-9DF7E55EAE1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16937" y="2075344"/>
            <a:ext cx="1056732" cy="1007960"/>
          </a:xfrm>
          <a:prstGeom prst="rect">
            <a:avLst/>
          </a:prstGeom>
        </p:spPr>
      </p:pic>
      <p:pic>
        <p:nvPicPr>
          <p:cNvPr id="56" name="图片 55">
            <a:extLst>
              <a:ext uri="{FF2B5EF4-FFF2-40B4-BE49-F238E27FC236}">
                <a16:creationId xmlns:a16="http://schemas.microsoft.com/office/drawing/2014/main" id="{BAAF0A8D-9072-4A02-BB48-6BA11C62A60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35543" y="4104579"/>
            <a:ext cx="1056732" cy="10079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92671" y="1779137"/>
            <a:ext cx="7189414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Viết đúng đoạn chính tả Nhím Nâu kết bạn. Biết viết hoa các chữ cái đầu dòng và đầu câu.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53105" y="3808372"/>
            <a:ext cx="5959955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vi-VN" sz="3200" b="1">
                <a:solidFill>
                  <a:srgbClr val="002060"/>
                </a:solidFill>
                <a:ea typeface="Arial-Rounded" panose="020B0500000000000000" pitchFamily="34" charset="0"/>
                <a:cs typeface="Arial" panose="020B0604020202020204" pitchFamily="34" charset="0"/>
              </a:rPr>
              <a:t>Làm đúng các bài tập chính tả phân biệt g/gh, iu/ưu, iên/ iêng.</a:t>
            </a:r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8D02C64-0135-718B-C43F-F64FD1A37604}"/>
              </a:ext>
            </a:extLst>
          </p:cNvPr>
          <p:cNvSpPr txBox="1"/>
          <p:nvPr/>
        </p:nvSpPr>
        <p:spPr>
          <a:xfrm>
            <a:off x="4553104" y="949217"/>
            <a:ext cx="5959955" cy="67704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YÊU CẦU CẦN ĐẠT</a:t>
            </a:r>
            <a:endParaRPr lang="en-US" sz="36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8890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 advTm="7600">
        <p14:ripple/>
      </p:transition>
    </mc:Choice>
    <mc:Fallback xmlns="">
      <p:transition spd="slow" advTm="76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3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6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13436" t="84985" r="12967" b="6114"/>
          <a:stretch/>
        </p:blipFill>
        <p:spPr>
          <a:xfrm>
            <a:off x="-57151" y="23540"/>
            <a:ext cx="12249151" cy="31247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95428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TextBox 9"/>
          <p:cNvSpPr txBox="1"/>
          <p:nvPr/>
        </p:nvSpPr>
        <p:spPr>
          <a:xfrm>
            <a:off x="241288" y="329570"/>
            <a:ext cx="309907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 – viết</a:t>
            </a:r>
          </a:p>
        </p:txBody>
      </p:sp>
      <p:pic>
        <p:nvPicPr>
          <p:cNvPr id="11" name="图片 4">
            <a:extLst>
              <a:ext uri="{FF2B5EF4-FFF2-40B4-BE49-F238E27FC236}">
                <a16:creationId xmlns:a16="http://schemas.microsoft.com/office/drawing/2014/main" id="{1D7BF903-E6F8-4C5D-84EC-8C9BF12F5F2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468" y="1631492"/>
            <a:ext cx="10612055" cy="3285488"/>
          </a:xfrm>
          <a:prstGeom prst="rect">
            <a:avLst/>
          </a:prstGeom>
        </p:spPr>
      </p:pic>
      <p:pic>
        <p:nvPicPr>
          <p:cNvPr id="12" name="图片 6">
            <a:extLst>
              <a:ext uri="{FF2B5EF4-FFF2-40B4-BE49-F238E27FC236}">
                <a16:creationId xmlns:a16="http://schemas.microsoft.com/office/drawing/2014/main" id="{5B0CAB89-445F-470E-840C-54C5DA35E9D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6150" y="23540"/>
            <a:ext cx="2160588" cy="215474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3839426" y="1981722"/>
            <a:ext cx="5286892" cy="73859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lang="el-GR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en-US" sz="4000" b="1" dirty="0">
                <a:solidFill>
                  <a:srgbClr val="FF0000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409328" y="2618779"/>
            <a:ext cx="10100337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63550" algn="just"/>
            <a:r>
              <a:rPr lang="en-US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wâu đã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 lƟ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 Chúng Ǉrải Ǖ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lang="el-GR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lang="vi-VN" sz="3200" b="1" dirty="0"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lang="en-US" sz="3200" b="1" dirty="0"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3468" y="1650396"/>
            <a:ext cx="10612055" cy="3339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0896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376005" y="191929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 sao nhím nâu nhận lời kết bạn với nhím trắng?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908842"/>
            <a:ext cx="1522959" cy="198868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90491" y="71418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101788" y="5462623"/>
            <a:ext cx="1004949" cy="1388500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579312" y="191710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sp>
        <p:nvSpPr>
          <p:cNvPr id="36" name="TextBox 35"/>
          <p:cNvSpPr txBox="1"/>
          <p:nvPr/>
        </p:nvSpPr>
        <p:spPr>
          <a:xfrm>
            <a:off x="1436931" y="2568336"/>
            <a:ext cx="9908226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nâu nhận lời kết bạn với nhím trắng vì nhím trắng tốt bụng.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870265" y="711073"/>
            <a:ext cx="4443881" cy="967261"/>
            <a:chOff x="3870265" y="711073"/>
            <a:chExt cx="4443881" cy="967261"/>
          </a:xfrm>
        </p:grpSpPr>
        <p:sp>
          <p:nvSpPr>
            <p:cNvPr id="2" name="Cloud Callout 1"/>
            <p:cNvSpPr/>
            <p:nvPr/>
          </p:nvSpPr>
          <p:spPr>
            <a:xfrm>
              <a:off x="3870265" y="711073"/>
              <a:ext cx="4443881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TextBox 50"/>
            <p:cNvSpPr txBox="1"/>
            <p:nvPr/>
          </p:nvSpPr>
          <p:spPr>
            <a:xfrm>
              <a:off x="4421402" y="886958"/>
              <a:ext cx="3892744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Nội dung bài viết</a:t>
              </a:r>
            </a:p>
          </p:txBody>
        </p:sp>
      </p:grpSp>
      <p:sp>
        <p:nvSpPr>
          <p:cNvPr id="22" name="TextBox 21"/>
          <p:cNvSpPr txBox="1"/>
          <p:nvPr/>
        </p:nvSpPr>
        <p:spPr>
          <a:xfrm>
            <a:off x="1436931" y="3676267"/>
            <a:ext cx="10019170" cy="1107931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 đâu nhím trắng và nhím nâu có những ngày mùa đông vui vẻ, ấm áp?</a:t>
            </a:r>
          </a:p>
        </p:txBody>
      </p:sp>
      <p:grpSp>
        <p:nvGrpSpPr>
          <p:cNvPr id="24" name="Group 23"/>
          <p:cNvGrpSpPr/>
          <p:nvPr/>
        </p:nvGrpSpPr>
        <p:grpSpPr>
          <a:xfrm>
            <a:off x="574487" y="3673690"/>
            <a:ext cx="847302" cy="587251"/>
            <a:chOff x="5056546" y="1975436"/>
            <a:chExt cx="1772914" cy="1393004"/>
          </a:xfrm>
        </p:grpSpPr>
        <p:pic>
          <p:nvPicPr>
            <p:cNvPr id="30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1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2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sp>
        <p:nvSpPr>
          <p:cNvPr id="33" name="TextBox 32"/>
          <p:cNvSpPr txBox="1"/>
          <p:nvPr/>
        </p:nvSpPr>
        <p:spPr>
          <a:xfrm>
            <a:off x="1478038" y="4848634"/>
            <a:ext cx="10019170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Nhím trắng và nhím nâu có những ngày mùa đông vui vẻ và ấm áp vì chúng không phải sống một mình.</a:t>
            </a:r>
          </a:p>
        </p:txBody>
      </p:sp>
    </p:spTree>
    <p:extLst>
      <p:ext uri="{BB962C8B-B14F-4D97-AF65-F5344CB8AC3E}">
        <p14:creationId xmlns:p14="http://schemas.microsoft.com/office/powerpoint/2010/main" val="1720680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36" grpId="0"/>
      <p:bldP spid="22" grpId="0"/>
      <p:bldP spid="3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2"/>
          <a:srcRect l="13436" r="12967"/>
          <a:stretch/>
        </p:blipFill>
        <p:spPr>
          <a:xfrm>
            <a:off x="0" y="6092786"/>
            <a:ext cx="16370573" cy="80474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6370573" cy="31247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481975" y="2653153"/>
            <a:ext cx="9613827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viết đoạn văn cần viết như thế nào?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06002" y="1230308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 văn gồm mấy câu?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506002" y="4151860"/>
            <a:ext cx="9613827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 từ dễ viết sai trong bài: 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trắng, trang trí, trải qua, lạnh giá,...</a:t>
            </a:r>
          </a:p>
        </p:txBody>
      </p:sp>
      <p:sp>
        <p:nvSpPr>
          <p:cNvPr id="12" name="五角星 32"/>
          <p:cNvSpPr/>
          <p:nvPr/>
        </p:nvSpPr>
        <p:spPr>
          <a:xfrm rot="2121297">
            <a:off x="1178577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3" name="五角星 36"/>
          <p:cNvSpPr/>
          <p:nvPr/>
        </p:nvSpPr>
        <p:spPr>
          <a:xfrm rot="2755789">
            <a:off x="998133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5"/>
          <p:cNvSpPr/>
          <p:nvPr/>
        </p:nvSpPr>
        <p:spPr>
          <a:xfrm rot="19384917">
            <a:off x="10701549" y="66256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4"/>
          <p:cNvSpPr/>
          <p:nvPr/>
        </p:nvSpPr>
        <p:spPr>
          <a:xfrm rot="337835">
            <a:off x="1157321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6" name="五角星 36"/>
          <p:cNvSpPr/>
          <p:nvPr/>
        </p:nvSpPr>
        <p:spPr>
          <a:xfrm rot="20248740">
            <a:off x="1167095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1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443" y="4715624"/>
            <a:ext cx="1670928" cy="2181904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32109" b="97764" l="0" r="53514">
                        <a14:foregroundMark x1="22045" y1="66134" x2="21725" y2="70288"/>
                        <a14:foregroundMark x1="36102" y1="58786" x2="36102" y2="6453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33228" r="47031"/>
          <a:stretch/>
        </p:blipFill>
        <p:spPr>
          <a:xfrm>
            <a:off x="53443" y="-37687"/>
            <a:ext cx="977643" cy="1232391"/>
          </a:xfrm>
          <a:prstGeom prst="rect">
            <a:avLst/>
          </a:prstGeom>
        </p:spPr>
      </p:pic>
      <p:pic>
        <p:nvPicPr>
          <p:cNvPr id="21" name="图片 8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23" name="Group 22"/>
          <p:cNvGrpSpPr/>
          <p:nvPr/>
        </p:nvGrpSpPr>
        <p:grpSpPr>
          <a:xfrm>
            <a:off x="709309" y="1228110"/>
            <a:ext cx="857619" cy="614181"/>
            <a:chOff x="2485459" y="1975436"/>
            <a:chExt cx="1772914" cy="1393004"/>
          </a:xfrm>
        </p:grpSpPr>
        <p:pic>
          <p:nvPicPr>
            <p:cNvPr id="25" name="图片 6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485459" y="1975436"/>
              <a:ext cx="1772914" cy="1393004"/>
            </a:xfrm>
            <a:prstGeom prst="rect">
              <a:avLst/>
            </a:prstGeom>
          </p:spPr>
        </p:pic>
        <p:pic>
          <p:nvPicPr>
            <p:cNvPr id="27" name="图片 2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74444" y="2576026"/>
              <a:ext cx="341348" cy="792414"/>
            </a:xfrm>
            <a:prstGeom prst="rect">
              <a:avLst/>
            </a:prstGeom>
          </p:spPr>
        </p:pic>
        <p:pic>
          <p:nvPicPr>
            <p:cNvPr id="29" name="图片 9"/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69695" y="2331298"/>
              <a:ext cx="596041" cy="841269"/>
            </a:xfrm>
            <a:prstGeom prst="rect">
              <a:avLst/>
            </a:prstGeom>
          </p:spPr>
        </p:pic>
      </p:grpSp>
      <p:grpSp>
        <p:nvGrpSpPr>
          <p:cNvPr id="31" name="Group 30"/>
          <p:cNvGrpSpPr/>
          <p:nvPr/>
        </p:nvGrpSpPr>
        <p:grpSpPr>
          <a:xfrm>
            <a:off x="685280" y="2553970"/>
            <a:ext cx="847302" cy="587251"/>
            <a:chOff x="5056546" y="1975436"/>
            <a:chExt cx="1772914" cy="1393004"/>
          </a:xfrm>
        </p:grpSpPr>
        <p:pic>
          <p:nvPicPr>
            <p:cNvPr id="33" name="图片 11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56546" y="1975436"/>
              <a:ext cx="1772914" cy="1393004"/>
            </a:xfrm>
            <a:prstGeom prst="rect">
              <a:avLst/>
            </a:prstGeom>
          </p:spPr>
        </p:pic>
        <p:pic>
          <p:nvPicPr>
            <p:cNvPr id="34" name="图片 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669550" y="2383789"/>
              <a:ext cx="455161" cy="736288"/>
            </a:xfrm>
            <a:prstGeom prst="rect">
              <a:avLst/>
            </a:prstGeom>
          </p:spPr>
        </p:pic>
        <p:pic>
          <p:nvPicPr>
            <p:cNvPr id="35" name="图片 5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242409" y="2576026"/>
              <a:ext cx="469353" cy="792414"/>
            </a:xfrm>
            <a:prstGeom prst="rect">
              <a:avLst/>
            </a:prstGeom>
          </p:spPr>
        </p:pic>
      </p:grpSp>
      <p:grpSp>
        <p:nvGrpSpPr>
          <p:cNvPr id="38" name="Group 37"/>
          <p:cNvGrpSpPr/>
          <p:nvPr/>
        </p:nvGrpSpPr>
        <p:grpSpPr>
          <a:xfrm>
            <a:off x="685280" y="4102353"/>
            <a:ext cx="906987" cy="569344"/>
            <a:chOff x="8317164" y="2100522"/>
            <a:chExt cx="1772914" cy="1393004"/>
          </a:xfrm>
        </p:grpSpPr>
        <p:pic>
          <p:nvPicPr>
            <p:cNvPr id="40" name="图片 12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7164" y="2100522"/>
              <a:ext cx="1772914" cy="1393004"/>
            </a:xfrm>
            <a:prstGeom prst="rect">
              <a:avLst/>
            </a:prstGeom>
          </p:spPr>
        </p:pic>
        <p:pic>
          <p:nvPicPr>
            <p:cNvPr id="41" name="图片 1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539363" y="2383789"/>
              <a:ext cx="560164" cy="826471"/>
            </a:xfrm>
            <a:prstGeom prst="rect">
              <a:avLst/>
            </a:prstGeom>
          </p:spPr>
        </p:pic>
        <p:pic>
          <p:nvPicPr>
            <p:cNvPr id="42" name="图片 13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202645" y="2582875"/>
              <a:ext cx="560786" cy="865560"/>
            </a:xfrm>
            <a:prstGeom prst="rect">
              <a:avLst/>
            </a:prstGeom>
          </p:spPr>
        </p:pic>
      </p:grpSp>
      <p:grpSp>
        <p:nvGrpSpPr>
          <p:cNvPr id="2" name="Group 1"/>
          <p:cNvGrpSpPr/>
          <p:nvPr/>
        </p:nvGrpSpPr>
        <p:grpSpPr>
          <a:xfrm>
            <a:off x="3889236" y="207166"/>
            <a:ext cx="3592100" cy="967261"/>
            <a:chOff x="3889236" y="207166"/>
            <a:chExt cx="3592100" cy="967261"/>
          </a:xfrm>
        </p:grpSpPr>
        <p:sp>
          <p:nvSpPr>
            <p:cNvPr id="36" name="Cloud Callout 35"/>
            <p:cNvSpPr/>
            <p:nvPr/>
          </p:nvSpPr>
          <p:spPr>
            <a:xfrm>
              <a:off x="3889236" y="207166"/>
              <a:ext cx="3494976" cy="967261"/>
            </a:xfrm>
            <a:prstGeom prst="cloudCallou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327048" y="373839"/>
              <a:ext cx="3154288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Lưu ý khi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1506002" y="1924252"/>
            <a:ext cx="11047361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Đoạn văn gồm 3 câu.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493786" y="3282679"/>
            <a:ext cx="10429913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 Viết hoa tên đề bài và đầu mỗi câu.</a:t>
            </a:r>
          </a:p>
        </p:txBody>
      </p:sp>
    </p:spTree>
    <p:extLst>
      <p:ext uri="{BB962C8B-B14F-4D97-AF65-F5344CB8AC3E}">
        <p14:creationId xmlns:p14="http://schemas.microsoft.com/office/powerpoint/2010/main" val="1535003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32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2566" y="1546989"/>
            <a:ext cx="3284120" cy="34799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 b="1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3" name="Group 32"/>
          <p:cNvGrpSpPr/>
          <p:nvPr/>
        </p:nvGrpSpPr>
        <p:grpSpPr>
          <a:xfrm>
            <a:off x="1899234" y="489789"/>
            <a:ext cx="5398965" cy="768270"/>
            <a:chOff x="693241" y="945059"/>
            <a:chExt cx="5398965" cy="768270"/>
          </a:xfrm>
        </p:grpSpPr>
        <p:sp>
          <p:nvSpPr>
            <p:cNvPr id="29" name="Rounded Rectangle 28"/>
            <p:cNvSpPr/>
            <p:nvPr/>
          </p:nvSpPr>
          <p:spPr>
            <a:xfrm>
              <a:off x="693241" y="945059"/>
              <a:ext cx="3220853" cy="768270"/>
            </a:xfrm>
            <a:prstGeom prst="roundRect">
              <a:avLst/>
            </a:prstGeom>
            <a:noFill/>
            <a:ln w="28575">
              <a:solidFill>
                <a:schemeClr val="accent1"/>
              </a:solidFill>
              <a:prstDash val="dash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693241" y="958427"/>
              <a:ext cx="5398965" cy="615489"/>
            </a:xfrm>
            <a:prstGeom prst="rect">
              <a:avLst/>
            </a:prstGeom>
            <a:noFill/>
          </p:spPr>
          <p:txBody>
            <a:bodyPr wrap="square" lIns="121855" tIns="60928" rIns="121855" bIns="60928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Tư thế ngồi viết</a:t>
              </a:r>
            </a:p>
          </p:txBody>
        </p:sp>
      </p:grpSp>
      <p:sp>
        <p:nvSpPr>
          <p:cNvPr id="32" name="TextBox 31"/>
          <p:cNvSpPr txBox="1"/>
          <p:nvPr/>
        </p:nvSpPr>
        <p:spPr>
          <a:xfrm>
            <a:off x="566408" y="1397707"/>
            <a:ext cx="7173885" cy="406258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Lưng thẳng.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 tì ngực xuống bàn.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 hơi cúi.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Mắt cách vở khoảng 25-30cm.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phải cầm bút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 trái tì nhẹ lên mép vở để giữ.</a:t>
            </a:r>
          </a:p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 chân để song song thoải mái.</a:t>
            </a:r>
          </a:p>
          <a:p>
            <a:endParaRPr lang="en-US" sz="3200" b="1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53343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192014" y="2301354"/>
            <a:ext cx="11752735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Thấy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Ǉrắng Ǉō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λ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Ẁng,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ím </a:t>
            </a:r>
            <a:r>
              <a:rPr kumimoji="0" lang="vi-VN" sz="3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wâu đã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ận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38548" y="2960082"/>
            <a:ext cx="12044222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lƟ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bạn. Cả hai cùng Ǉrang Ǉrí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ỗ ở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ε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o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Α−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p.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036983" y="3629304"/>
            <a:ext cx="124712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Chúng Ǉrải Ǖ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ί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η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ững wgày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νί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ω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Ǫ, ấm áp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ν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Ű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192014" y="4725304"/>
            <a:ext cx="1120181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δ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Ūg 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ι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ải sūg jŎ jì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jùa đŪg lạ</a:t>
            </a:r>
            <a:r>
              <a:rPr kumimoji="0" lang="el-GR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ζ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30667" y="2013524"/>
            <a:ext cx="513408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Nǖím wâu </a:t>
            </a:r>
            <a:r>
              <a:rPr kumimoji="0" lang="el-GR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Γ</a:t>
            </a:r>
            <a:r>
              <a:rPr kumimoji="0" lang="en-US" sz="3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Ğt bạn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267752" y="1338695"/>
            <a:ext cx="3378632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 - viết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250905" y="5421063"/>
            <a:ext cx="14428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46355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giá. 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9">
            <a:extLst>
              <a:ext uri="{FF2B5EF4-FFF2-40B4-BE49-F238E27FC236}">
                <a16:creationId xmlns:a16="http://schemas.microsoft.com/office/drawing/2014/main" id="{4E716718-8FEB-46C7-A0D9-81FB4937EF8B}"/>
              </a:ext>
            </a:extLst>
          </p:cNvPr>
          <p:cNvSpPr txBox="1"/>
          <p:nvPr/>
        </p:nvSpPr>
        <p:spPr>
          <a:xfrm>
            <a:off x="1625580" y="658323"/>
            <a:ext cx="9871201" cy="646266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b="1" noProof="0">
                <a:solidFill>
                  <a:prstClr val="black"/>
                </a:solidFill>
                <a:latin typeface="HP001 4 hàng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 năm ngày 17 tháng 11 năm 2022</a:t>
            </a:r>
            <a:endParaRPr kumimoji="0" lang="en-US" sz="3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42545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15310" y="50183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i="1" u="sng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396" y="1336431"/>
            <a:ext cx="5756713" cy="385454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523052" y="2460270"/>
            <a:ext cx="5117513" cy="258525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Suối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ặp bạn rồi</a:t>
            </a:r>
          </a:p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óp thành sông lớn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 đi ra biển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Biển thành mênh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mông.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800" i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8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Bao)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3593051" y="2958957"/>
            <a:ext cx="447675" cy="501797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Rounded Rectangle 17"/>
          <p:cNvSpPr/>
          <p:nvPr/>
        </p:nvSpPr>
        <p:spPr>
          <a:xfrm>
            <a:off x="5191767" y="2626050"/>
            <a:ext cx="321440" cy="420978"/>
          </a:xfrm>
          <a:prstGeom prst="roundRect">
            <a:avLst>
              <a:gd name="adj" fmla="val 19863"/>
            </a:avLst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286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6" grpId="1" animBg="1"/>
      <p:bldP spid="18" grpId="0" animBg="1"/>
      <p:bldP spid="18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2426" y="220472"/>
            <a:ext cx="11508828" cy="615489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Chọn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hoặc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gh </a:t>
            </a:r>
            <a:r>
              <a:rPr lang="en-US" sz="3200" b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thay cho ô vuông.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3436" t="84985" r="12967" b="6114"/>
          <a:stretch/>
        </p:blipFill>
        <p:spPr>
          <a:xfrm>
            <a:off x="-57151" y="0"/>
            <a:ext cx="12249151" cy="31247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l="7607" t="9720" r="7737" b="54882"/>
          <a:stretch/>
        </p:blipFill>
        <p:spPr>
          <a:xfrm>
            <a:off x="-13319" y="5781578"/>
            <a:ext cx="12211050" cy="1104900"/>
          </a:xfrm>
          <a:prstGeom prst="rect">
            <a:avLst/>
          </a:prstGeom>
        </p:spPr>
      </p:pic>
      <p:pic>
        <p:nvPicPr>
          <p:cNvPr id="5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51" y="4851918"/>
            <a:ext cx="1508265" cy="196949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7" name="图片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86464" y="5026951"/>
            <a:ext cx="1320274" cy="1824172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9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93" y="1228226"/>
            <a:ext cx="5756713" cy="2405575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665020" y="1698514"/>
            <a:ext cx="6643383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Quả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ấc nào mà chín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Cũng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ặp được mặt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trời.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Nguyễn Đức Quang)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五角星 32"/>
          <p:cNvSpPr/>
          <p:nvPr/>
        </p:nvSpPr>
        <p:spPr>
          <a:xfrm rot="2121297">
            <a:off x="11674938" y="1007192"/>
            <a:ext cx="334275" cy="375024"/>
          </a:xfrm>
          <a:prstGeom prst="star5">
            <a:avLst>
              <a:gd name="adj" fmla="val 28548"/>
              <a:gd name="hf" fmla="val 105146"/>
              <a:gd name="vf" fmla="val 110557"/>
            </a:avLst>
          </a:prstGeom>
          <a:pattFill prst="ltDnDiag">
            <a:fgClr>
              <a:srgbClr val="00B0F0"/>
            </a:fgClr>
            <a:bgClr>
              <a:srgbClr val="FCFFD9"/>
            </a:bgClr>
          </a:patt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五角星 36"/>
          <p:cNvSpPr/>
          <p:nvPr/>
        </p:nvSpPr>
        <p:spPr>
          <a:xfrm rot="2755789">
            <a:off x="9870495" y="144569"/>
            <a:ext cx="286011" cy="286011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五角星 35"/>
          <p:cNvSpPr/>
          <p:nvPr/>
        </p:nvSpPr>
        <p:spPr>
          <a:xfrm rot="19384917">
            <a:off x="10646270" y="-97402"/>
            <a:ext cx="620833" cy="620833"/>
          </a:xfrm>
          <a:prstGeom prst="star5">
            <a:avLst>
              <a:gd name="adj" fmla="val 25251"/>
              <a:gd name="hf" fmla="val 105146"/>
              <a:gd name="vf" fmla="val 110557"/>
            </a:avLst>
          </a:prstGeom>
          <a:pattFill prst="ltDnDiag">
            <a:fgClr>
              <a:srgbClr val="00B050"/>
            </a:fgClr>
            <a:bgClr>
              <a:srgbClr val="FCFFD9"/>
            </a:bgClr>
          </a:patt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</a:endParaRPr>
          </a:p>
        </p:txBody>
      </p:sp>
      <p:sp>
        <p:nvSpPr>
          <p:cNvPr id="14" name="五角星 34"/>
          <p:cNvSpPr/>
          <p:nvPr/>
        </p:nvSpPr>
        <p:spPr>
          <a:xfrm rot="337835">
            <a:off x="11462370" y="-28478"/>
            <a:ext cx="632109" cy="632109"/>
          </a:xfrm>
          <a:prstGeom prst="star5">
            <a:avLst>
              <a:gd name="adj" fmla="val 30106"/>
              <a:gd name="hf" fmla="val 105146"/>
              <a:gd name="vf" fmla="val 110557"/>
            </a:avLst>
          </a:prstGeom>
          <a:pattFill prst="ltDnDiag">
            <a:fgClr>
              <a:srgbClr val="FFC000"/>
            </a:fgClr>
            <a:bgClr>
              <a:srgbClr val="FCFFD9"/>
            </a:bgClr>
          </a:patt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五角星 36"/>
          <p:cNvSpPr/>
          <p:nvPr/>
        </p:nvSpPr>
        <p:spPr>
          <a:xfrm rot="20248740">
            <a:off x="11560117" y="1651895"/>
            <a:ext cx="505484" cy="485649"/>
          </a:xfrm>
          <a:prstGeom prst="star5">
            <a:avLst>
              <a:gd name="adj" fmla="val 26277"/>
              <a:gd name="hf" fmla="val 105146"/>
              <a:gd name="vf" fmla="val 110557"/>
            </a:avLst>
          </a:prstGeom>
          <a:pattFill prst="ltDnDiag">
            <a:fgClr>
              <a:srgbClr val="EB3A03"/>
            </a:fgClr>
            <a:bgClr>
              <a:srgbClr val="FCFFD9"/>
            </a:bgClr>
          </a:pattFill>
          <a:ln>
            <a:solidFill>
              <a:srgbClr val="EB3A0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sz="24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9002" y="3649130"/>
            <a:ext cx="5894820" cy="240557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4758178" y="4297951"/>
            <a:ext cx="6643383" cy="1600374"/>
          </a:xfrm>
          <a:prstGeom prst="rect">
            <a:avLst/>
          </a:prstGeom>
          <a:noFill/>
        </p:spPr>
        <p:txBody>
          <a:bodyPr wrap="square" lIns="121855" tIns="60928" rIns="121855" bIns="60928" rtlCol="0">
            <a:spAutoFit/>
          </a:bodyPr>
          <a:lstStyle/>
          <a:p>
            <a:pPr marL="457200" indent="-457200">
              <a:buFontTx/>
              <a:buChar char="-"/>
            </a:pP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Nắng  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gh</a:t>
            </a:r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é vào cửa lớp</a:t>
            </a:r>
          </a:p>
          <a:p>
            <a:r>
              <a:rPr lang="en-US" sz="3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Xem chúng em học </a:t>
            </a:r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bài.</a:t>
            </a:r>
          </a:p>
          <a:p>
            <a:r>
              <a:rPr lang="en-US" sz="3200" b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   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i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Nguyễn Xuân Sanh)</a:t>
            </a:r>
            <a:endParaRPr lang="en-US" sz="24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6596665" y="4420635"/>
            <a:ext cx="447675" cy="431283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2264030" y="1865508"/>
            <a:ext cx="266490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2008788" y="2397091"/>
            <a:ext cx="295422" cy="370214"/>
          </a:xfrm>
          <a:prstGeom prst="roundRect">
            <a:avLst/>
          </a:prstGeom>
          <a:solidFill>
            <a:srgbClr val="FF9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4953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/>
      <p:bldP spid="11" grpId="0" animBg="1"/>
      <p:bldP spid="12" grpId="0" animBg="1"/>
      <p:bldP spid="13" grpId="0" animBg="1"/>
      <p:bldP spid="14" grpId="0" animBg="1"/>
      <p:bldP spid="15" grpId="0" animBg="1"/>
      <p:bldP spid="17" grpId="0"/>
      <p:bldP spid="19" grpId="0" animBg="1"/>
      <p:bldP spid="19" grpId="1" animBg="1"/>
      <p:bldP spid="20" grpId="0" animBg="1"/>
      <p:bldP spid="20" grpId="1" animBg="1"/>
      <p:bldP spid="21" grpId="0" animBg="1"/>
      <p:bldP spid="21" grpId="1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863</TotalTime>
  <Words>613</Words>
  <Application>Microsoft Office PowerPoint</Application>
  <PresentationFormat>Màn hình rộng</PresentationFormat>
  <Paragraphs>70</Paragraphs>
  <Slides>12</Slides>
  <Notes>4</Notes>
  <HiddenSlides>0</HiddenSlides>
  <MMClips>0</MMClips>
  <ScaleCrop>false</ScaleCrop>
  <HeadingPairs>
    <vt:vector size="6" baseType="variant">
      <vt:variant>
        <vt:lpstr>Phông được Dùng</vt:lpstr>
      </vt:variant>
      <vt:variant>
        <vt:i4>4</vt:i4>
      </vt:variant>
      <vt:variant>
        <vt:lpstr>Chủ đề</vt:lpstr>
      </vt:variant>
      <vt:variant>
        <vt:i4>1</vt:i4>
      </vt:variant>
      <vt:variant>
        <vt:lpstr>Tiêu đề Bản chiếu</vt:lpstr>
      </vt:variant>
      <vt:variant>
        <vt:i4>12</vt:i4>
      </vt:variant>
    </vt:vector>
  </HeadingPairs>
  <TitlesOfParts>
    <vt:vector size="17" baseType="lpstr">
      <vt:lpstr>Arial</vt:lpstr>
      <vt:lpstr>Calibri</vt:lpstr>
      <vt:lpstr>Calibri Light</vt:lpstr>
      <vt:lpstr>HP001 4 hàng</vt:lpstr>
      <vt:lpstr>Office Theme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  <vt:lpstr>Bản trình bày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AutoBVT</dc:creator>
  <cp:lastModifiedBy>Windows 10</cp:lastModifiedBy>
  <cp:revision>165</cp:revision>
  <dcterms:created xsi:type="dcterms:W3CDTF">2021-06-02T14:23:54Z</dcterms:created>
  <dcterms:modified xsi:type="dcterms:W3CDTF">2022-11-17T09:59:09Z</dcterms:modified>
</cp:coreProperties>
</file>