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19"/>
  </p:notesMasterIdLst>
  <p:sldIdLst>
    <p:sldId id="257" r:id="rId4"/>
    <p:sldId id="305" r:id="rId5"/>
    <p:sldId id="296" r:id="rId6"/>
    <p:sldId id="308" r:id="rId7"/>
    <p:sldId id="295" r:id="rId8"/>
    <p:sldId id="258" r:id="rId9"/>
    <p:sldId id="298" r:id="rId10"/>
    <p:sldId id="270" r:id="rId11"/>
    <p:sldId id="307" r:id="rId12"/>
    <p:sldId id="309" r:id="rId13"/>
    <p:sldId id="304" r:id="rId14"/>
    <p:sldId id="310" r:id="rId15"/>
    <p:sldId id="293" r:id="rId16"/>
    <p:sldId id="286" r:id="rId17"/>
    <p:sldId id="30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2705" autoAdjust="0"/>
  </p:normalViewPr>
  <p:slideViewPr>
    <p:cSldViewPr snapToGrid="0">
      <p:cViewPr varScale="1">
        <p:scale>
          <a:sx n="68" d="100"/>
          <a:sy n="68" d="100"/>
        </p:scale>
        <p:origin x="72" y="17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8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362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A38487-C24C-4966-9DA1-EB22F364495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291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81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5816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2770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692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08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122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864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0885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98522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8156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349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08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454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0081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4423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699"/>
            <a:ext cx="2409600" cy="16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95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A3E4AD68-C04E-4C30-9AEF-EBC652EC5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762EAA10-EE19-4B5B-B0F5-2EA96089AD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C6D016E-B230-4414-BC1E-93CEF1E33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21389369-33F7-45BB-A004-47AFB9E0AA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28F0EC4F-E403-473B-A623-C9B25F61B0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394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7E76522A-0CEA-4F62-A9BC-BC7202B1A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9E1B09F7-D3BE-465B-AE27-2605EF188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6E9F4DC-DF6F-47A6-966A-95CD44598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06874F5-BCFC-428F-8A8C-DC8BA534F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1A804177-2FFF-436A-888A-4D546CB0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56846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6BEEF1D5-9F3C-4DDF-965E-67C818FE1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785E8F8E-2007-4C75-B8CB-C953F6102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AA30F111-C46D-4D1D-B82E-BAFF7FDAF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4B59DFD7-56DF-4CFB-B5EB-8BABAE576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53446295-C256-4C80-B177-770A8B0D6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2672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31B5359B-5BE1-4D50-A95C-54B76247B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689677E2-27AE-4E95-B068-94BDBEA9BA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4C3B98E-CB48-4E0B-889F-8C32F801C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5DEAA276-0404-4188-A6EF-6F2CB70BC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BB74AE47-C66E-49BD-922A-D6E9DD16A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E409E6E5-036C-4BBA-BAD1-2181D3238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3962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CF032827-0809-4F11-8930-E2964813D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5AF85F1F-B8F1-4396-AE60-8D3B1E0309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="" xmlns:a16="http://schemas.microsoft.com/office/drawing/2014/main" id="{FDD35350-DE56-4C30-B244-9863825103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="" xmlns:a16="http://schemas.microsoft.com/office/drawing/2014/main" id="{FDDB2624-DC3F-4FCB-9DDF-40511E4C08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="" xmlns:a16="http://schemas.microsoft.com/office/drawing/2014/main" id="{7FAC6092-7BD3-4CF4-8B30-1282ACDF1C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="" xmlns:a16="http://schemas.microsoft.com/office/drawing/2014/main" id="{B759F8DE-6E51-4D55-95A9-D92129585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="" xmlns:a16="http://schemas.microsoft.com/office/drawing/2014/main" id="{8F2F7E4E-E9CB-48C9-A0A9-99D820E32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="" xmlns:a16="http://schemas.microsoft.com/office/drawing/2014/main" id="{4EE429A9-0A60-4A29-A641-5776265B6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7192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573B2B03-9DC1-4905-B166-FD47BBA2D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="" xmlns:a16="http://schemas.microsoft.com/office/drawing/2014/main" id="{A1C4F033-1B6E-4666-8EEA-F1BE8A55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="" xmlns:a16="http://schemas.microsoft.com/office/drawing/2014/main" id="{C343E278-1555-4E9A-9CD3-B82A8BF7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="" xmlns:a16="http://schemas.microsoft.com/office/drawing/2014/main" id="{71875AF9-9D07-45C3-BECA-9A8CE97AE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3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8467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="" xmlns:a16="http://schemas.microsoft.com/office/drawing/2014/main" id="{FC30AC4A-1092-4165-A117-24A86F51E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="" xmlns:a16="http://schemas.microsoft.com/office/drawing/2014/main" id="{403CCA2F-6136-4B3B-87D2-2DE91B3B4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="" xmlns:a16="http://schemas.microsoft.com/office/drawing/2014/main" id="{5AB34916-A37B-4F9C-8415-B1E99CECC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1485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61BEF7-5A07-4406-9BAC-32EDA3BD5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="" xmlns:a16="http://schemas.microsoft.com/office/drawing/2014/main" id="{3AB8829A-99FB-4294-B5E9-28BD44A2B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B29C7892-570B-4855-8D3E-EBBDEC8489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E74FE8E-328A-4C8E-82C8-89DD515A11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8D7D624D-59A9-42EB-900A-F4FDD6286F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0474E4D9-731D-4E5A-A26D-69A9C26FF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959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A892C8F-B5E3-445D-80C6-35A396C08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="" xmlns:a16="http://schemas.microsoft.com/office/drawing/2014/main" id="{874BA73E-2C5B-4633-89F6-1A5E82B719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="" xmlns:a16="http://schemas.microsoft.com/office/drawing/2014/main" id="{D8A18D08-B5E1-46AB-A2BE-D43371E4AA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="" xmlns:a16="http://schemas.microsoft.com/office/drawing/2014/main" id="{22F3CD5A-0B5B-4F1D-9D55-FDC289BD1F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="" xmlns:a16="http://schemas.microsoft.com/office/drawing/2014/main" id="{699B3651-27CC-46C8-B0C7-68E706955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="" xmlns:a16="http://schemas.microsoft.com/office/drawing/2014/main" id="{B21EA471-642E-41C2-BB26-7636A626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5370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F11B3C3D-A3F3-49B3-9FA5-99F4DB6E6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A8E89E84-9AEB-4A34-881C-9D1741511C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17BC4504-09CA-4624-8DBD-B565C3818B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57CBBAE1-F89F-436C-B91B-9D2339C67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3A4EA226-D448-42FE-A27E-D1F246FA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235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="" xmlns:a16="http://schemas.microsoft.com/office/drawing/2014/main" id="{7BEFBE8C-B3DD-47A4-919A-49A7F14197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="" xmlns:a16="http://schemas.microsoft.com/office/drawing/2014/main" id="{93E493F2-AC18-4F11-A5B5-AD8B6ADD2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83EA50CD-1590-4FE2-A9AA-42BB630656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BAE6A03B-85E7-40EF-8818-0CD5FD0CD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EA505106-4B18-4CC2-90A2-F75E1A7FA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190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417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965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42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34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4193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42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697277-7A13-41CB-BDD9-5E93DD44B65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846248-0222-4A3A-B22E-4E2A0B918D5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6400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="" xmlns:a16="http://schemas.microsoft.com/office/drawing/2014/main" id="{F8DF1DA6-26E5-4DBF-9940-E8B2CA46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="" xmlns:a16="http://schemas.microsoft.com/office/drawing/2014/main" id="{E5F4CCAC-6E0D-4C90-BC3F-CE1BCAEFC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="" xmlns:a16="http://schemas.microsoft.com/office/drawing/2014/main" id="{9E235AF1-C9E8-4BA7-A6E1-2DAAC54037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9BA2F-E6B2-4352-B18F-BC62816419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10/17/2021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="" xmlns:a16="http://schemas.microsoft.com/office/drawing/2014/main" id="{322D774A-51F5-4A45-A36A-D6F0070662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="" xmlns:a16="http://schemas.microsoft.com/office/drawing/2014/main" id="{04B02A71-0E50-413A-98AF-610EFF9AE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9BC99-F8A5-4104-A387-1B9D844201D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861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2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1.png"/><Relationship Id="rId7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2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5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microsoft.com/office/2007/relationships/hdphoto" Target="../media/hdphoto7.wdp"/><Relationship Id="rId5" Type="http://schemas.openxmlformats.org/officeDocument/2006/relationships/image" Target="../media/image1.png"/><Relationship Id="rId10" Type="http://schemas.openxmlformats.org/officeDocument/2006/relationships/image" Target="../media/image19.png"/><Relationship Id="rId4" Type="http://schemas.openxmlformats.org/officeDocument/2006/relationships/audio" Target="../media/audio2.wav"/><Relationship Id="rId9" Type="http://schemas.openxmlformats.org/officeDocument/2006/relationships/image" Target="../media/image18.png"/><Relationship Id="rId1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2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microsoft.com/office/2007/relationships/hdphoto" Target="../media/hdphoto6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7.jpe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8" y="14346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164498" y="2888423"/>
            <a:ext cx="7427301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038875" y="2828804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 smtClean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65203" y="296191"/>
            <a:ext cx="9550400" cy="1354152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Đi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học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vui</a:t>
            </a:r>
            <a:r>
              <a:rPr lang="en-US" sz="8000" b="1" dirty="0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 </a:t>
            </a:r>
            <a:r>
              <a:rPr lang="en-US" sz="8000" b="1" dirty="0" err="1" smtClean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sao</a:t>
            </a:r>
            <a:endParaRPr lang="en-US" sz="8000" b="1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997523" y="2864487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Bài</a:t>
            </a:r>
            <a:endParaRPr lang="en-US" sz="3200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267" b="1" dirty="0" smtClean="0">
                <a:solidFill>
                  <a:schemeClr val="bg1"/>
                </a:solidFill>
                <a:latin typeface="Arial" panose="020B0604020202020204" pitchFamily="34" charset="0"/>
                <a:ea typeface="Arial-Rounded" pitchFamily="34" charset="0"/>
                <a:cs typeface="Arial" panose="020B0604020202020204" pitchFamily="34" charset="0"/>
              </a:rPr>
              <a:t>14</a:t>
            </a:r>
            <a:endParaRPr lang="en-US" sz="4267" b="1" dirty="0">
              <a:solidFill>
                <a:schemeClr val="bg1"/>
              </a:solidFill>
              <a:latin typeface="Arial" panose="020B0604020202020204" pitchFamily="34" charset="0"/>
              <a:ea typeface="Arial-Rounded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4180" y="3087602"/>
            <a:ext cx="28520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iCiel Pony" panose="02000000000000000000" pitchFamily="2" charset="0"/>
              </a:defRPr>
            </a:lvl1pPr>
          </a:lstStyle>
          <a:p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endParaRPr lang="en-US" sz="4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47683" y="4365937"/>
            <a:ext cx="24384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endParaRPr lang="en-US" sz="4000" dirty="0">
              <a:solidFill>
                <a:srgbClr val="FF0000"/>
              </a:solidFill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752850" y="4117341"/>
            <a:ext cx="1276083" cy="1077700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00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F53E9E-BCC6-4B2F-8A3E-FBCDFB98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8C3CFFA-2C09-49ED-8C07-90584DE15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DE38CCF-0D04-4978-A934-0C35A03A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04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35A82BFE-8A32-4958-BD39-D75DBC1DFE2D}"/>
              </a:ext>
            </a:extLst>
          </p:cNvPr>
          <p:cNvSpPr txBox="1"/>
          <p:nvPr/>
        </p:nvSpPr>
        <p:spPr>
          <a:xfrm>
            <a:off x="1965671" y="425385"/>
            <a:ext cx="84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tháng 10 năm 2021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AA8C0E9-0A35-4197-8528-C71F3CCEAB59}"/>
              </a:ext>
            </a:extLst>
          </p:cNvPr>
          <p:cNvSpPr txBox="1"/>
          <p:nvPr/>
        </p:nvSpPr>
        <p:spPr>
          <a:xfrm>
            <a:off x="3664577" y="934778"/>
            <a:ext cx="250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3048134" y="1492247"/>
            <a:ext cx="468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14 - Luyện 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965671" y="2016263"/>
            <a:ext cx="745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Mở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vốn từ chỉ đồ dùng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tập.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965671" y="2572757"/>
            <a:ext cx="771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Dấu chấm, dấu chấm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Ĉ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. –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60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291882" y="3101403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2: Đặt 1 câu nêu công dụng của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Ŏ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đồ dùng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prstClr val="white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tập: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62029" y="182211"/>
            <a:ext cx="0" cy="65227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388010" y="3633631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M. Bút màu dùng để vẽ tranh.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5321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1169748" y="414360"/>
            <a:ext cx="998746" cy="14832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57132" y="531604"/>
            <a:ext cx="8673769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Chọn dấu chấm hoặc chấm hỏi thay cho ô vuông.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67" t="50000" r="17613" b="13462"/>
          <a:stretch/>
        </p:blipFill>
        <p:spPr bwMode="auto">
          <a:xfrm>
            <a:off x="194603" y="4562883"/>
            <a:ext cx="6881447" cy="22978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59114" y="1258027"/>
            <a:ext cx="8673769" cy="3970269"/>
            <a:chOff x="1759115" y="1256004"/>
            <a:chExt cx="8673769" cy="3970269"/>
          </a:xfrm>
        </p:grpSpPr>
        <p:sp>
          <p:nvSpPr>
            <p:cNvPr id="16" name="TextBox 15"/>
            <p:cNvSpPr txBox="1"/>
            <p:nvPr/>
          </p:nvSpPr>
          <p:spPr>
            <a:xfrm>
              <a:off x="1759115" y="1256004"/>
              <a:ext cx="8673769" cy="3970269"/>
            </a:xfrm>
            <a:prstGeom prst="rect">
              <a:avLst/>
            </a:prstGeom>
            <a:noFill/>
          </p:spPr>
          <p:txBody>
            <a:bodyPr wrap="square" lIns="91391" tIns="45696" rIns="91391" bIns="45696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không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>
                <a:lnSpc>
                  <a:spcPct val="150000"/>
                </a:lnSpc>
              </a:pP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Tẩy: 	      - Cậu muốn tớ giúp gì nào</a:t>
              </a: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muốn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xóa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vẽ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này</a:t>
              </a: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Tẩy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     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Tớ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sẽ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endParaRPr lang="en-U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Bút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chì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-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ơn</a:t>
              </a:r>
              <a:r>
                <a:rPr lang="en-US" dirty="0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dirty="0" err="1" smtClean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cậu</a:t>
              </a:r>
              <a:endParaRPr lang="en-U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Rounded Rectangle 3"/>
            <p:cNvSpPr/>
            <p:nvPr/>
          </p:nvSpPr>
          <p:spPr>
            <a:xfrm>
              <a:off x="3057931" y="2129042"/>
              <a:ext cx="501196" cy="469528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8003570" y="2708241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5753730" y="4652872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7922071" y="3341258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70416" y="3959245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53063" y="2074564"/>
            <a:ext cx="506063" cy="584775"/>
            <a:chOff x="9242474" y="1933821"/>
            <a:chExt cx="457200" cy="584775"/>
          </a:xfrm>
        </p:grpSpPr>
        <p:sp>
          <p:nvSpPr>
            <p:cNvPr id="22" name="Rounded Rectangle 21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79649" y="1933821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882910" y="2640298"/>
            <a:ext cx="552580" cy="584775"/>
            <a:chOff x="9481946" y="1928048"/>
            <a:chExt cx="552580" cy="608434"/>
          </a:xfrm>
        </p:grpSpPr>
        <p:sp>
          <p:nvSpPr>
            <p:cNvPr id="25" name="Rounded Rectangle 24"/>
            <p:cNvSpPr/>
            <p:nvPr/>
          </p:nvSpPr>
          <p:spPr>
            <a:xfrm>
              <a:off x="9577326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81946" y="1928048"/>
              <a:ext cx="536735" cy="6084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?</a:t>
              </a:r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728220" y="4360606"/>
            <a:ext cx="482710" cy="769441"/>
            <a:chOff x="9242474" y="1719761"/>
            <a:chExt cx="457200" cy="769441"/>
          </a:xfrm>
        </p:grpSpPr>
        <p:sp>
          <p:nvSpPr>
            <p:cNvPr id="28" name="Rounded Rectangle 27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46044" y="3063410"/>
            <a:ext cx="457200" cy="769441"/>
            <a:chOff x="9242474" y="1719761"/>
            <a:chExt cx="457200" cy="769441"/>
          </a:xfrm>
        </p:grpSpPr>
        <p:sp>
          <p:nvSpPr>
            <p:cNvPr id="31" name="Rounded Rectangle 30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6162899" y="3705235"/>
            <a:ext cx="457200" cy="769441"/>
            <a:chOff x="9242474" y="1719761"/>
            <a:chExt cx="457200" cy="769441"/>
          </a:xfrm>
        </p:grpSpPr>
        <p:sp>
          <p:nvSpPr>
            <p:cNvPr id="34" name="Rounded Rectangle 33"/>
            <p:cNvSpPr/>
            <p:nvPr/>
          </p:nvSpPr>
          <p:spPr>
            <a:xfrm>
              <a:off x="9242474" y="1997609"/>
              <a:ext cx="457200" cy="457200"/>
            </a:xfrm>
            <a:prstGeom prst="roundRect">
              <a:avLst/>
            </a:prstGeom>
            <a:noFill/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02258" y="1719761"/>
              <a:ext cx="341760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>
                  <a:solidFill>
                    <a:srgbClr val="FF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051" name="Group 2050"/>
          <p:cNvGrpSpPr/>
          <p:nvPr/>
        </p:nvGrpSpPr>
        <p:grpSpPr>
          <a:xfrm>
            <a:off x="9020619" y="2491944"/>
            <a:ext cx="2794416" cy="2426581"/>
            <a:chOff x="9050733" y="2581421"/>
            <a:chExt cx="2764301" cy="1838215"/>
          </a:xfrm>
        </p:grpSpPr>
        <p:sp>
          <p:nvSpPr>
            <p:cNvPr id="2048" name="Rounded Rectangular Callout 2047"/>
            <p:cNvSpPr/>
            <p:nvPr/>
          </p:nvSpPr>
          <p:spPr>
            <a:xfrm>
              <a:off x="9050733" y="2581421"/>
              <a:ext cx="2764301" cy="13856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49" name="TextBox 2048"/>
            <p:cNvSpPr txBox="1"/>
            <p:nvPr/>
          </p:nvSpPr>
          <p:spPr>
            <a:xfrm>
              <a:off x="9050733" y="2603754"/>
              <a:ext cx="276430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Trong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đoạn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thoại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này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,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7364480" y="3682425"/>
            <a:ext cx="2046757" cy="3587489"/>
          </a:xfrm>
          <a:prstGeom prst="rect">
            <a:avLst/>
          </a:prstGeom>
        </p:spPr>
      </p:pic>
      <p:grpSp>
        <p:nvGrpSpPr>
          <p:cNvPr id="48" name="Group 47"/>
          <p:cNvGrpSpPr/>
          <p:nvPr/>
        </p:nvGrpSpPr>
        <p:grpSpPr>
          <a:xfrm>
            <a:off x="9050733" y="2575605"/>
            <a:ext cx="2911187" cy="1842863"/>
            <a:chOff x="9050733" y="2609557"/>
            <a:chExt cx="2911187" cy="1842863"/>
          </a:xfrm>
        </p:grpSpPr>
        <p:sp>
          <p:nvSpPr>
            <p:cNvPr id="49" name="Rounded Rectangular Callout 48"/>
            <p:cNvSpPr/>
            <p:nvPr/>
          </p:nvSpPr>
          <p:spPr>
            <a:xfrm>
              <a:off x="9050733" y="2609557"/>
              <a:ext cx="2764301" cy="1842863"/>
            </a:xfrm>
            <a:prstGeom prst="wedgeRoundRectCallout">
              <a:avLst>
                <a:gd name="adj1" fmla="val -44752"/>
                <a:gd name="adj2" fmla="val 74683"/>
                <a:gd name="adj3" fmla="val 16667"/>
              </a:avLst>
            </a:prstGeom>
            <a:noFill/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9197619" y="2818713"/>
              <a:ext cx="276430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Sau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hỏi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dấu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câu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40" name="Straight Connector 39"/>
          <p:cNvCxnSpPr/>
          <p:nvPr/>
        </p:nvCxnSpPr>
        <p:spPr>
          <a:xfrm>
            <a:off x="1290128" y="1012572"/>
            <a:ext cx="24752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962571" y="1012572"/>
            <a:ext cx="22502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6642250" y="1012572"/>
            <a:ext cx="247523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2055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949" y="813758"/>
            <a:ext cx="601459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3710" y="2266392"/>
            <a:ext cx="780722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394663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nêu công dụng của đồ dùng học tập.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 smtClean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133" b="1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520590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41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595891" y="940641"/>
            <a:ext cx="2421798" cy="2049214"/>
          </a:xfrm>
          <a:prstGeom prst="rect">
            <a:avLst/>
          </a:prstGeom>
        </p:spPr>
      </p:pic>
      <p:pic>
        <p:nvPicPr>
          <p:cNvPr id="9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31715" y="254569"/>
            <a:ext cx="1931773" cy="2868969"/>
          </a:xfrm>
          <a:prstGeom prst="rect">
            <a:avLst/>
          </a:prstGeom>
        </p:spPr>
      </p:pic>
      <p:pic>
        <p:nvPicPr>
          <p:cNvPr id="10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5185" y="424494"/>
            <a:ext cx="2630310" cy="1315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958719" y="1795505"/>
            <a:ext cx="9814365" cy="2708422"/>
          </a:xfrm>
          <a:prstGeom prst="rect">
            <a:avLst/>
          </a:prstGeom>
          <a:noFill/>
        </p:spPr>
        <p:txBody>
          <a:bodyPr wrap="square" lIns="121907" tIns="60954" rIns="121907" bIns="60954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             </a:t>
            </a:r>
            <a:r>
              <a:rPr lang="en-US" sz="48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Định hướng tiếp theo</a:t>
            </a:r>
            <a:endParaRPr lang="en-US" sz="48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Ôn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công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dụng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của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380959" indent="-380959" algn="just">
              <a:lnSpc>
                <a:spcPct val="150000"/>
              </a:lnSpc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Xem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trước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trang</a:t>
            </a:r>
            <a:r>
              <a:rPr lang="en-US" sz="3200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200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0667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>
            <a:extLst>
              <a:ext uri="{FF2B5EF4-FFF2-40B4-BE49-F238E27FC236}">
                <a16:creationId xmlns:a16="http://schemas.microsoft.com/office/drawing/2014/main" xmlns="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>
            <a:extLst>
              <a:ext uri="{FF2B5EF4-FFF2-40B4-BE49-F238E27FC236}">
                <a16:creationId xmlns:a16="http://schemas.microsoft.com/office/drawing/2014/main" xmlns="" id="{B6A43CE9-BBC5-4E98-BF98-A297DCD679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C722568-5BEC-4CC9-9200-292359A25631}"/>
              </a:ext>
            </a:extLst>
          </p:cNvPr>
          <p:cNvSpPr txBox="1"/>
          <p:nvPr/>
        </p:nvSpPr>
        <p:spPr>
          <a:xfrm>
            <a:off x="2109456" y="2411353"/>
            <a:ext cx="88774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Tạm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hẹn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52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09387"/>
              </p:ext>
            </p:extLst>
          </p:nvPr>
        </p:nvGraphicFramePr>
        <p:xfrm>
          <a:off x="877902" y="1252807"/>
          <a:ext cx="10248900" cy="4368800"/>
        </p:xfrm>
        <a:graphic>
          <a:graphicData uri="http://schemas.openxmlformats.org/drawingml/2006/table">
            <a:tbl>
              <a:tblPr/>
              <a:tblGrid>
                <a:gridCol w="2133600"/>
                <a:gridCol w="2300225"/>
                <a:gridCol w="5815075"/>
              </a:tblGrid>
              <a:tr h="9779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Số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thứ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tự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solidFill>
                        <a:srgbClr val="0070C0"/>
                      </a:solidFill>
                      <a:prstDash val="soli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mpd="sng">
                      <a:solidFill>
                        <a:srgbClr val="0070C0"/>
                      </a:solidFill>
                      <a:prstDash val="soli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Từ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b="1" dirty="0" err="1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Câu</a:t>
                      </a:r>
                      <a:r>
                        <a:rPr lang="en-US" sz="3200" b="1" baseline="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2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mpd="sng">
                      <a:solidFill>
                        <a:srgbClr val="0070C0"/>
                      </a:solidFill>
                      <a:prstDash val="soli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màu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Bút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màu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dùng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để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vẽ</a:t>
                      </a:r>
                      <a:r>
                        <a:rPr lang="en-US" sz="3200" b="1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baseline="0" dirty="0" err="1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tranh</a:t>
                      </a:r>
                      <a:r>
                        <a:rPr lang="en-US" sz="3200" baseline="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382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32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US" sz="32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rgbClr val="0070C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dirty="0"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2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0062260" y="359413"/>
            <a:ext cx="1094699" cy="1873355"/>
          </a:xfrm>
          <a:prstGeom prst="rect">
            <a:avLst/>
          </a:prstGeom>
        </p:spPr>
      </p:pic>
      <p:pic>
        <p:nvPicPr>
          <p:cNvPr id="13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395" y="4611370"/>
            <a:ext cx="2050239" cy="2281415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268302" y="410849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1" y="500146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91203" y="999890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45493" y="999890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480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pic>
        <p:nvPicPr>
          <p:cNvPr id="7" name="图片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162" y="1272685"/>
            <a:ext cx="2248412" cy="5131969"/>
          </a:xfrm>
          <a:prstGeom prst="rect">
            <a:avLst/>
          </a:prstGeom>
        </p:spPr>
      </p:pic>
      <p:pic>
        <p:nvPicPr>
          <p:cNvPr id="8" name="图片 2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83" t="22962" r="50390" b="21927"/>
          <a:stretch/>
        </p:blipFill>
        <p:spPr>
          <a:xfrm>
            <a:off x="2884049" y="3145535"/>
            <a:ext cx="2304288" cy="2985381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5017639" y="3160077"/>
            <a:ext cx="1975104" cy="2985381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62" t="22962" b="21927"/>
          <a:stretch/>
        </p:blipFill>
        <p:spPr>
          <a:xfrm>
            <a:off x="7088380" y="3145536"/>
            <a:ext cx="2960156" cy="29853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346" y="2541605"/>
            <a:ext cx="2273818" cy="3671136"/>
          </a:xfrm>
          <a:prstGeom prst="rect">
            <a:avLst/>
          </a:prstGeom>
        </p:spPr>
      </p:pic>
      <p:grpSp>
        <p:nvGrpSpPr>
          <p:cNvPr id="12" name="组合 1"/>
          <p:cNvGrpSpPr/>
          <p:nvPr/>
        </p:nvGrpSpPr>
        <p:grpSpPr>
          <a:xfrm>
            <a:off x="-135380" y="4352545"/>
            <a:ext cx="12283440" cy="2505456"/>
            <a:chOff x="-91440" y="4352544"/>
            <a:chExt cx="12283440" cy="2505456"/>
          </a:xfrm>
        </p:grpSpPr>
        <p:pic>
          <p:nvPicPr>
            <p:cNvPr id="13" name="图片 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4" name="图片 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5" name="图片 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9" r="44063" b="10955"/>
          <a:stretch/>
        </p:blipFill>
        <p:spPr>
          <a:xfrm>
            <a:off x="2365175" y="435165"/>
            <a:ext cx="2557578" cy="3255264"/>
          </a:xfrm>
          <a:prstGeom prst="rect">
            <a:avLst/>
          </a:prstGeom>
        </p:spPr>
      </p:pic>
      <p:pic>
        <p:nvPicPr>
          <p:cNvPr id="16" name="图片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9168663" y="1385595"/>
            <a:ext cx="1536192" cy="1642172"/>
          </a:xfrm>
          <a:prstGeom prst="rect">
            <a:avLst/>
          </a:prstGeom>
        </p:spPr>
      </p:pic>
      <p:pic>
        <p:nvPicPr>
          <p:cNvPr id="17" name="图片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30487" y="29335"/>
            <a:ext cx="2731607" cy="896634"/>
          </a:xfrm>
          <a:prstGeom prst="rect">
            <a:avLst/>
          </a:prstGeom>
        </p:spPr>
      </p:pic>
      <p:pic>
        <p:nvPicPr>
          <p:cNvPr id="18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5558" y="319416"/>
            <a:ext cx="2032463" cy="72406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651156" y="1651209"/>
            <a:ext cx="752161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Khởi động – kết nối</a:t>
            </a:r>
            <a:endParaRPr lang="en-US" sz="6600" dirty="0">
              <a:solidFill>
                <a:srgbClr val="FF0000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92341" y="2880871"/>
            <a:ext cx="5965290" cy="1057129"/>
          </a:xfrm>
          <a:prstGeom prst="roundRect">
            <a:avLst/>
          </a:prstGeom>
          <a:pattFill prst="divot">
            <a:fgClr>
              <a:schemeClr val="accent1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xmlns="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92341" y="723731"/>
            <a:ext cx="6423174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 defTabSz="1219139">
              <a:lnSpc>
                <a:spcPct val="150000"/>
              </a:lnSpc>
              <a:defRPr/>
            </a:pPr>
            <a:r>
              <a:rPr lang="en-US" altLang="zh-CN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* Đặt một câu nêu đặc điểm của một đồ vật trong trường em</a:t>
            </a:r>
            <a:r>
              <a:rPr lang="en-US" altLang="zh-CN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255" y="3938000"/>
            <a:ext cx="3120876" cy="2462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048624" y="810495"/>
            <a:ext cx="3829051" cy="2823576"/>
            <a:chOff x="8048624" y="810495"/>
            <a:chExt cx="3829051" cy="2823576"/>
          </a:xfrm>
        </p:grpSpPr>
        <p:sp>
          <p:nvSpPr>
            <p:cNvPr id="10" name="Cloud Callout 9"/>
            <p:cNvSpPr/>
            <p:nvPr/>
          </p:nvSpPr>
          <p:spPr>
            <a:xfrm>
              <a:off x="8048624" y="810495"/>
              <a:ext cx="3829051" cy="2823576"/>
            </a:xfrm>
            <a:prstGeom prst="cloudCallout">
              <a:avLst>
                <a:gd name="adj1" fmla="val -44136"/>
                <a:gd name="adj2" fmla="val 56428"/>
              </a:avLst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100000" l="0" r="100000">
                          <a14:foregroundMark x1="20156" y1="7500" x2="20781" y2="9093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4900" y="910792"/>
              <a:ext cx="2622983" cy="2622983"/>
            </a:xfrm>
            <a:prstGeom prst="rect">
              <a:avLst/>
            </a:prstGeom>
          </p:spPr>
        </p:pic>
      </p:grpSp>
      <p:pic>
        <p:nvPicPr>
          <p:cNvPr id="1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800268" y="3068394"/>
            <a:ext cx="6305550" cy="64628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-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Cột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cờ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cao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chót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vót</a:t>
            </a:r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409" y="4857750"/>
            <a:ext cx="1668304" cy="198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145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="" xmlns:a16="http://schemas.microsoft.com/office/drawing/2014/main" id="{10F53E9E-BCC6-4B2F-8A3E-FBCDFB98E75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="" xmlns:a16="http://schemas.microsoft.com/office/drawing/2014/main" id="{D8C3CFFA-2C09-49ED-8C07-90584DE159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Hình ảnh 4">
            <a:extLst>
              <a:ext uri="{FF2B5EF4-FFF2-40B4-BE49-F238E27FC236}">
                <a16:creationId xmlns="" xmlns:a16="http://schemas.microsoft.com/office/drawing/2014/main" id="{FDE38CCF-0D04-4978-A934-0C35A03A12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4046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="" xmlns:a16="http://schemas.microsoft.com/office/drawing/2014/main" id="{35A82BFE-8A32-4958-BD39-D75DBC1DFE2D}"/>
              </a:ext>
            </a:extLst>
          </p:cNvPr>
          <p:cNvSpPr txBox="1"/>
          <p:nvPr/>
        </p:nvSpPr>
        <p:spPr>
          <a:xfrm>
            <a:off x="1965671" y="425385"/>
            <a:ext cx="84009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Thứ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tư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ngày 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 </a:t>
            </a:r>
            <a:r>
              <a:rPr lang="en-US" sz="3200" b="1" dirty="0">
                <a:solidFill>
                  <a:prstClr val="white"/>
                </a:solidFill>
                <a:latin typeface="HP001 4 hàng" panose="020B0603050302020204" pitchFamily="34" charset="0"/>
              </a:rPr>
              <a:t>tháng 10 năm 2021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="" xmlns:a16="http://schemas.microsoft.com/office/drawing/2014/main" id="{BAA8C0E9-0A35-4197-8528-C71F3CCEAB59}"/>
              </a:ext>
            </a:extLst>
          </p:cNvPr>
          <p:cNvSpPr txBox="1"/>
          <p:nvPr/>
        </p:nvSpPr>
        <p:spPr>
          <a:xfrm>
            <a:off x="3664577" y="934778"/>
            <a:ext cx="25015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5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3048134" y="1492247"/>
            <a:ext cx="4682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14 - Luyện tập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965671" y="2016263"/>
            <a:ext cx="74596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Mở 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ǟ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ộng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vốn từ chỉ đồ dùng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tập. 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965671" y="2572757"/>
            <a:ext cx="77129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Dấu chấm, dấu chấm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rgbClr val="FFFF00"/>
                </a:solidFill>
                <a:latin typeface="HP001 4 hàng" panose="020B0603050302020204" pitchFamily="34" charset="-93"/>
              </a:rPr>
              <a:t>Ĉ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. – </a:t>
            </a:r>
            <a:r>
              <a:rPr lang="en-US" sz="3200" b="1" dirty="0" err="1" smtClean="0">
                <a:solidFill>
                  <a:srgbClr val="FFFF00"/>
                </a:solidFill>
                <a:latin typeface="HP001 4 hàng" panose="020B0603050302020204" pitchFamily="34" charset="0"/>
              </a:rPr>
              <a:t>tr</a:t>
            </a:r>
            <a:r>
              <a:rPr lang="en-US" sz="3200" b="1" dirty="0" smtClean="0">
                <a:solidFill>
                  <a:srgbClr val="FFFF00"/>
                </a:solidFill>
                <a:latin typeface="HP001 4 hàng" panose="020B0603050302020204" pitchFamily="34" charset="0"/>
              </a:rPr>
              <a:t> 60</a:t>
            </a:r>
            <a:endParaRPr lang="en-US" sz="3200" b="1" dirty="0">
              <a:solidFill>
                <a:srgbClr val="FFFF00"/>
              </a:solidFill>
              <a:latin typeface="HP001 4 hàng" panose="020B0603050302020204" pitchFamily="34" charset="0"/>
            </a:endParaRPr>
          </a:p>
        </p:txBody>
      </p:sp>
      <p:sp>
        <p:nvSpPr>
          <p:cNvPr id="10" name="Hộp Văn bản 14">
            <a:extLst>
              <a:ext uri="{FF2B5EF4-FFF2-40B4-BE49-F238E27FC236}">
                <a16:creationId xmlns="" xmlns:a16="http://schemas.microsoft.com/office/drawing/2014/main" id="{C0CE53A3-8605-4847-B080-F3AF17A7F188}"/>
              </a:ext>
            </a:extLst>
          </p:cNvPr>
          <p:cNvSpPr txBox="1"/>
          <p:nvPr/>
        </p:nvSpPr>
        <p:spPr>
          <a:xfrm>
            <a:off x="1291882" y="3101403"/>
            <a:ext cx="10665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Bài 2: Đặt 1 câu nêu công dụng của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m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Ŏ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đồ dùng </a:t>
            </a:r>
            <a:r>
              <a:rPr lang="en-US" sz="32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</a:t>
            </a:r>
            <a:r>
              <a:rPr lang="en-US" sz="3200" b="1" dirty="0" err="1">
                <a:solidFill>
                  <a:schemeClr val="bg1"/>
                </a:solidFill>
                <a:latin typeface="HP001 4 hàng" panose="020B0603050302020204" pitchFamily="34" charset="-93"/>
              </a:rPr>
              <a:t>ǌ</a:t>
            </a:r>
            <a:r>
              <a:rPr lang="en-US" sz="32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tập:</a:t>
            </a:r>
            <a:endParaRPr lang="en-US" sz="32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62029" y="182211"/>
            <a:ext cx="0" cy="6522728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149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0" y="4724400"/>
            <a:ext cx="12181114" cy="213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0948" y="813758"/>
            <a:ext cx="612267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  <a:spcBef>
                <a:spcPts val="667"/>
              </a:spcBef>
            </a:pPr>
            <a:r>
              <a:rPr lang="en-US" sz="4400" b="1" dirty="0" smtClean="0">
                <a:solidFill>
                  <a:srgbClr val="0070C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YÊU CẦU CẦN ĐẠT:</a:t>
            </a:r>
            <a:endParaRPr lang="vi-VN" sz="4400" b="1" dirty="0">
              <a:solidFill>
                <a:srgbClr val="0070C0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804163" y="2243257"/>
            <a:ext cx="8816776" cy="1859317"/>
            <a:chOff x="2262744" y="1494923"/>
            <a:chExt cx="8016240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4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r>
                  <a:rPr lang="en-US" sz="2133" b="1" dirty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2872344" y="30189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-203852" y="2632952"/>
            <a:ext cx="3149600" cy="4086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8771256" y="284151"/>
            <a:ext cx="3331541" cy="1842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71"/>
          <p:cNvSpPr txBox="1"/>
          <p:nvPr/>
        </p:nvSpPr>
        <p:spPr>
          <a:xfrm>
            <a:off x="3813710" y="2266392"/>
            <a:ext cx="7807229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Phát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triển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vốn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sự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vật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(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từ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chỉ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đồ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)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71"/>
          <p:cNvSpPr txBox="1"/>
          <p:nvPr/>
        </p:nvSpPr>
        <p:spPr>
          <a:xfrm>
            <a:off x="3813710" y="3394663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 câu nêu công dụng của đồ dùng học tập.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804163" y="4277869"/>
            <a:ext cx="8816776" cy="782968"/>
            <a:chOff x="2262744" y="1494923"/>
            <a:chExt cx="8016240" cy="665162"/>
          </a:xfrm>
        </p:grpSpPr>
        <p:grpSp>
          <p:nvGrpSpPr>
            <p:cNvPr id="20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8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1" hangingPunct="1"/>
                <a:endParaRPr lang="vi-VN" sz="24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eaLnBrk="1" hangingPunct="1">
                  <a:defRPr/>
                </a:pPr>
                <a:r>
                  <a:rPr lang="en-US" sz="2133" b="1" dirty="0" smtClean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</a:t>
                </a:r>
                <a:endParaRPr lang="en-US" sz="2133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23" name="Line 11"/>
            <p:cNvSpPr>
              <a:spLocks noChangeShapeType="1"/>
            </p:cNvSpPr>
            <p:nvPr/>
          </p:nvSpPr>
          <p:spPr bwMode="auto">
            <a:xfrm>
              <a:off x="2872344" y="210452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4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TextBox 71"/>
          <p:cNvSpPr txBox="1"/>
          <p:nvPr/>
        </p:nvSpPr>
        <p:spPr>
          <a:xfrm>
            <a:off x="3815844" y="4520590"/>
            <a:ext cx="7463890" cy="95410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eaLnBrk="0" hangingPunct="0"/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Đặt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dấu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hoặc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chấm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ở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cuối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2800" b="1" dirty="0" smtClean="0">
                <a:solidFill>
                  <a:srgbClr val="0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2800" b="1" dirty="0">
              <a:solidFill>
                <a:srgbClr val="00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12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4" grpId="0"/>
      <p:bldP spid="35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0" y="1956682"/>
            <a:ext cx="2581275" cy="452437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47" t="39153" r="25617" b="16303"/>
          <a:stretch/>
        </p:blipFill>
        <p:spPr bwMode="auto">
          <a:xfrm>
            <a:off x="2581275" y="1359878"/>
            <a:ext cx="8876884" cy="474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350558" y="2140904"/>
            <a:ext cx="598488" cy="58462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4988748" y="3926557"/>
            <a:ext cx="598488" cy="58462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598848" y="4558098"/>
            <a:ext cx="598488" cy="5846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202392" y="4558098"/>
            <a:ext cx="598488" cy="58462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046258" y="4389539"/>
            <a:ext cx="598488" cy="58462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6800880" y="2775336"/>
            <a:ext cx="598488" cy="58462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5603904" y="3016913"/>
            <a:ext cx="598488" cy="5846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9289871" y="1956682"/>
            <a:ext cx="598488" cy="58462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3" t="20503" r="17317" b="16003"/>
          <a:stretch/>
        </p:blipFill>
        <p:spPr>
          <a:xfrm>
            <a:off x="8345502" y="2407917"/>
            <a:ext cx="598488" cy="5846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  <a14:backgroundMark x1="78115" y1="12421" x2="83227" y2="29684"/>
                        <a14:backgroundMark x1="83227" y1="18737" x2="85144" y2="30105"/>
                        <a14:backgroundMark x1="80671" y1="12000" x2="83546" y2="31789"/>
                        <a14:backgroundMark x1="82907" y1="17474" x2="84824" y2="275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7" t="12965" r="17756" b="1991"/>
          <a:stretch/>
        </p:blipFill>
        <p:spPr>
          <a:xfrm>
            <a:off x="268302" y="2537635"/>
            <a:ext cx="2170097" cy="384770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249252" y="2573393"/>
            <a:ext cx="2379648" cy="3837473"/>
          </a:xfrm>
          <a:prstGeom prst="ellipse">
            <a:avLst/>
          </a:prstGeom>
        </p:spPr>
      </p:pic>
      <p:pic>
        <p:nvPicPr>
          <p:cNvPr id="36" name="图片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11010189" y="345832"/>
            <a:ext cx="857546" cy="146751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139483" y="1048585"/>
            <a:ext cx="3211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678550" y="1039748"/>
            <a:ext cx="2653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439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Nhac-chuong-tin-nhan-1-tieng-www_nhacchuongvui_com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组合 8">
            <a:extLst>
              <a:ext uri="{FF2B5EF4-FFF2-40B4-BE49-F238E27FC236}">
                <a16:creationId xmlns="" xmlns:a16="http://schemas.microsoft.com/office/drawing/2014/main" id="{5F6D462F-AAF5-4684-8BBA-C99289825663}"/>
              </a:ext>
            </a:extLst>
          </p:cNvPr>
          <p:cNvGrpSpPr/>
          <p:nvPr/>
        </p:nvGrpSpPr>
        <p:grpSpPr>
          <a:xfrm>
            <a:off x="3328427" y="1362553"/>
            <a:ext cx="6638187" cy="4040490"/>
            <a:chOff x="4507401" y="1362553"/>
            <a:chExt cx="2416793" cy="4040490"/>
          </a:xfrm>
        </p:grpSpPr>
        <p:sp>
          <p:nvSpPr>
            <p:cNvPr id="33" name="矩形: 圆角 116">
              <a:extLst>
                <a:ext uri="{FF2B5EF4-FFF2-40B4-BE49-F238E27FC236}">
                  <a16:creationId xmlns="" xmlns:a16="http://schemas.microsoft.com/office/drawing/2014/main" id="{4B1E2A56-47BE-4A41-B08B-92BAE09C3908}"/>
                </a:ext>
              </a:extLst>
            </p:cNvPr>
            <p:cNvSpPr/>
            <p:nvPr/>
          </p:nvSpPr>
          <p:spPr>
            <a:xfrm>
              <a:off x="4670387" y="1703278"/>
              <a:ext cx="2090821" cy="3416704"/>
            </a:xfrm>
            <a:prstGeom prst="roundRect">
              <a:avLst>
                <a:gd name="adj" fmla="val 774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4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98222" y="4721593"/>
              <a:ext cx="325972" cy="681450"/>
            </a:xfrm>
            <a:prstGeom prst="rect">
              <a:avLst/>
            </a:prstGeom>
          </p:spPr>
        </p:pic>
        <p:pic>
          <p:nvPicPr>
            <p:cNvPr id="36" name="图片 117">
              <a:extLst>
                <a:ext uri="{FF2B5EF4-FFF2-40B4-BE49-F238E27FC236}">
                  <a16:creationId xmlns="" xmlns:a16="http://schemas.microsoft.com/office/drawing/2014/main" id="{17413A04-CE9A-4F24-B2BD-23548634F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07401" y="1362553"/>
              <a:ext cx="325972" cy="681450"/>
            </a:xfrm>
            <a:prstGeom prst="rect">
              <a:avLst/>
            </a:prstGeom>
          </p:spPr>
        </p:pic>
      </p:grpSp>
      <p:pic>
        <p:nvPicPr>
          <p:cNvPr id="1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5848350"/>
            <a:ext cx="12192000" cy="100506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6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9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8352">
            <a:off x="9602570" y="628585"/>
            <a:ext cx="1231638" cy="2107699"/>
          </a:xfrm>
          <a:prstGeom prst="rect">
            <a:avLst/>
          </a:prstGeom>
        </p:spPr>
      </p:pic>
      <p:pic>
        <p:nvPicPr>
          <p:cNvPr id="30" name="图片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2" y="2939516"/>
            <a:ext cx="3202999" cy="356415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070644" y="2191281"/>
            <a:ext cx="5353050" cy="2955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ghế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bàn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giá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cái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cốc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sách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kéo</a:t>
            </a:r>
            <a:r>
              <a:rPr lang="en-US" sz="3200" b="1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,…….</a:t>
            </a:r>
          </a:p>
        </p:txBody>
      </p:sp>
      <p:sp>
        <p:nvSpPr>
          <p:cNvPr id="18" name="Oval 17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4102" y="556418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góc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139483" y="1048585"/>
            <a:ext cx="32110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678550" y="1039748"/>
            <a:ext cx="265378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6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Oval 13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54101" y="556418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43131">
                        <a14:foregroundMark x1="17891" y1="38737" x2="30671" y2="32000"/>
                        <a14:foregroundMark x1="35144" y1="9263" x2="34824" y2="21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709"/>
          <a:stretch/>
        </p:blipFill>
        <p:spPr>
          <a:xfrm>
            <a:off x="322291" y="2584486"/>
            <a:ext cx="2581275" cy="452437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590800" y="1371652"/>
            <a:ext cx="3409950" cy="2362147"/>
            <a:chOff x="2597185" y="1516273"/>
            <a:chExt cx="3181350" cy="2082710"/>
          </a:xfrm>
        </p:grpSpPr>
        <p:sp>
          <p:nvSpPr>
            <p:cNvPr id="11" name="Cloud Callout 10"/>
            <p:cNvSpPr/>
            <p:nvPr/>
          </p:nvSpPr>
          <p:spPr>
            <a:xfrm>
              <a:off x="2597185" y="1516273"/>
              <a:ext cx="3181350" cy="2082710"/>
            </a:xfrm>
            <a:prstGeom prst="cloudCallout">
              <a:avLst>
                <a:gd name="adj1" fmla="val -51971"/>
                <a:gd name="adj2" fmla="val 58841"/>
              </a:avLst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03566" y="1949110"/>
              <a:ext cx="2773334" cy="12211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Đây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</a:t>
              </a:r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đồ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vật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nào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 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Nó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được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dùng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để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làm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 </a:t>
              </a:r>
              <a:r>
                <a:rPr lang="en-US" sz="2800" dirty="0" err="1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gì</a:t>
              </a:r>
              <a:r>
                <a:rPr lang="en-US" sz="2800" dirty="0" smtClean="0">
                  <a:solidFill>
                    <a:srgbClr val="C00000"/>
                  </a:solidFill>
                  <a:latin typeface="Arial" panose="020B0604020202020204" pitchFamily="34" charset="0"/>
                  <a:ea typeface="Arial-Rounded" panose="020B0500000000000000" pitchFamily="34" charset="0"/>
                  <a:cs typeface="Arial" panose="020B0604020202020204" pitchFamily="34" charset="0"/>
                </a:rPr>
                <a:t>?</a:t>
              </a:r>
              <a:endParaRPr lang="en-US" sz="2800" dirty="0">
                <a:solidFill>
                  <a:srgbClr val="C0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118257" y="1331910"/>
            <a:ext cx="4309320" cy="3676188"/>
            <a:chOff x="7667425" y="1331910"/>
            <a:chExt cx="3760145" cy="3076037"/>
          </a:xfrm>
        </p:grpSpPr>
        <p:grpSp>
          <p:nvGrpSpPr>
            <p:cNvPr id="25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667425" y="1331910"/>
              <a:ext cx="3760145" cy="3076037"/>
              <a:chOff x="-1549566" y="1228516"/>
              <a:chExt cx="3530664" cy="3330076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549566" y="1588011"/>
                <a:ext cx="3307901" cy="2970581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3091" y="1868593"/>
              <a:ext cx="3205709" cy="240428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cxnSp>
        <p:nvCxnSpPr>
          <p:cNvPr id="17" name="Straight Connector 16"/>
          <p:cNvCxnSpPr/>
          <p:nvPr/>
        </p:nvCxnSpPr>
        <p:spPr>
          <a:xfrm>
            <a:off x="991203" y="1056162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45493" y="1056162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877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1447165" y="3764745"/>
            <a:ext cx="12192000" cy="7447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9" name="Rectangle: Top Corners Rounded 17">
              <a:extLst>
                <a:ext uri="{FF2B5EF4-FFF2-40B4-BE49-F238E27FC236}">
                  <a16:creationId xmlns:a16="http://schemas.microsoft.com/office/drawing/2014/main" xmlns="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: Top Corners Rounded 18">
              <a:extLst>
                <a:ext uri="{FF2B5EF4-FFF2-40B4-BE49-F238E27FC236}">
                  <a16:creationId xmlns:a16="http://schemas.microsoft.com/office/drawing/2014/main" xmlns="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8254821" y="1662877"/>
            <a:ext cx="3479075" cy="2769258"/>
            <a:chOff x="7753350" y="1331910"/>
            <a:chExt cx="3674220" cy="3076038"/>
          </a:xfrm>
        </p:grpSpPr>
        <p:grpSp>
          <p:nvGrpSpPr>
            <p:cNvPr id="25" name="组合 7">
              <a:extLst>
                <a:ext uri="{FF2B5EF4-FFF2-40B4-BE49-F238E27FC236}">
                  <a16:creationId xmlns="" xmlns:a16="http://schemas.microsoft.com/office/drawing/2014/main" id="{D48FC3BD-A9F1-47D2-B341-C98311936E98}"/>
                </a:ext>
              </a:extLst>
            </p:cNvPr>
            <p:cNvGrpSpPr/>
            <p:nvPr/>
          </p:nvGrpSpPr>
          <p:grpSpPr>
            <a:xfrm>
              <a:off x="7753350" y="1331910"/>
              <a:ext cx="3674220" cy="3076038"/>
              <a:chOff x="-1468884" y="1228516"/>
              <a:chExt cx="3449982" cy="3330077"/>
            </a:xfrm>
          </p:grpSpPr>
          <p:sp>
            <p:nvSpPr>
              <p:cNvPr id="27" name="矩形: 圆角 6">
                <a:extLst>
                  <a:ext uri="{FF2B5EF4-FFF2-40B4-BE49-F238E27FC236}">
                    <a16:creationId xmlns="" xmlns:a16="http://schemas.microsoft.com/office/drawing/2014/main" id="{8C68671C-FC57-4881-9EDB-A080D7A59EBF}"/>
                  </a:ext>
                </a:extLst>
              </p:cNvPr>
              <p:cNvSpPr/>
              <p:nvPr/>
            </p:nvSpPr>
            <p:spPr>
              <a:xfrm>
                <a:off x="-1468884" y="1588011"/>
                <a:ext cx="3159533" cy="2970582"/>
              </a:xfrm>
              <a:prstGeom prst="roundRect">
                <a:avLst>
                  <a:gd name="adj" fmla="val 7742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28" name="图片 115">
                <a:extLst>
                  <a:ext uri="{FF2B5EF4-FFF2-40B4-BE49-F238E27FC236}">
                    <a16:creationId xmlns="" xmlns:a16="http://schemas.microsoft.com/office/drawing/2014/main" id="{0F303170-7D7E-4CCE-940F-834B60086B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0198" y="1228516"/>
                <a:ext cx="580900" cy="554007"/>
              </a:xfrm>
              <a:prstGeom prst="rect">
                <a:avLst/>
              </a:prstGeom>
            </p:spPr>
          </p:pic>
        </p:grp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36562" y="1849543"/>
              <a:ext cx="3014037" cy="226052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1560743"/>
              </p:ext>
            </p:extLst>
          </p:nvPr>
        </p:nvGraphicFramePr>
        <p:xfrm>
          <a:off x="1447166" y="1851967"/>
          <a:ext cx="6802316" cy="356616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181061"/>
                <a:gridCol w="1973419"/>
                <a:gridCol w="3647836"/>
              </a:tblGrid>
              <a:tr h="89469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STT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Từ chỉ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sự vật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Công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dụng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aseline="0" dirty="0" smtClean="0">
                          <a:solidFill>
                            <a:srgbClr val="00B0F0"/>
                          </a:solidFill>
                          <a:latin typeface="Arial" panose="020B0604020202020204" pitchFamily="34" charset="0"/>
                          <a:ea typeface="Arial-Rounded" panose="020B0500000000000000" pitchFamily="34" charset="0"/>
                          <a:cs typeface="Arial" panose="020B0604020202020204" pitchFamily="34" charset="0"/>
                        </a:rPr>
                        <a:t>(dùng để làm gì?</a:t>
                      </a:r>
                      <a:endParaRPr lang="en-US" sz="2800" dirty="0">
                        <a:solidFill>
                          <a:srgbClr val="00B0F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8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Arial-Rounded" panose="020B0500000000000000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789" l="44728" r="94728">
                        <a14:foregroundMark x1="62141" y1="34526" x2="75879" y2="35789"/>
                        <a14:foregroundMark x1="84505" y1="11789" x2="89297" y2="25684"/>
                        <a14:foregroundMark x1="79073" y1="21474" x2="91214" y2="12211"/>
                        <a14:foregroundMark x1="79393" y1="14737" x2="90256" y2="23158"/>
                        <a14:foregroundMark x1="80351" y1="25263" x2="91534" y2="16000"/>
                        <a14:foregroundMark x1="90256" y1="21474" x2="93770" y2="21053"/>
                        <a14:foregroundMark x1="89617" y1="18526" x2="93770" y2="19789"/>
                        <a14:foregroundMark x1="83227" y1="10947" x2="88658" y2="26105"/>
                        <a14:foregroundMark x1="87380" y1="8842" x2="86741" y2="248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48" t="13192" r="14242" b="1991"/>
          <a:stretch/>
        </p:blipFill>
        <p:spPr>
          <a:xfrm>
            <a:off x="51768" y="1277164"/>
            <a:ext cx="1694505" cy="2732596"/>
          </a:xfrm>
          <a:prstGeom prst="ellipse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268302" y="467121"/>
            <a:ext cx="609600" cy="609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54101" y="556418"/>
            <a:ext cx="10328188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991203" y="1056162"/>
            <a:ext cx="204564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45493" y="1056162"/>
            <a:ext cx="642011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447165" y="5361022"/>
            <a:ext cx="9535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Câu: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642865" y="3131752"/>
            <a:ext cx="20192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út 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màu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07595" y="3131753"/>
            <a:ext cx="39647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 để vẽ tranh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460080" y="3070566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460080" y="3832302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382481" y="3819316"/>
            <a:ext cx="21072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Cặp sách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264428" y="3832302"/>
            <a:ext cx="41953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</a:t>
            </a: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ùng để đựng sách vở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460080" y="4618001"/>
            <a:ext cx="9406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3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65768" y="4618001"/>
            <a:ext cx="94065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891783" y="4618001"/>
            <a:ext cx="94065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….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72495" y="5375088"/>
            <a:ext cx="1619861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Bút màu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695376" y="5367328"/>
            <a:ext cx="5023973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800" dirty="0" smtClean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dùng 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để vẽ tranh.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610274" y="5506276"/>
            <a:ext cx="253946" cy="59341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2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10" repeatCount="3000" fill="hold" grpId="1" nodeType="clickEffect">
                                  <p:stCondLst>
                                    <p:cond delay="6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cw">
                                      <p:cBhvr override="childStyle">
                                        <p:cTn id="5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4" grpId="0"/>
      <p:bldP spid="26" grpId="0"/>
      <p:bldP spid="29" grpId="0"/>
      <p:bldP spid="30" grpId="0"/>
      <p:bldP spid="32" grpId="0"/>
      <p:bldP spid="33" grpId="0"/>
      <p:bldP spid="34" grpId="0"/>
      <p:bldP spid="35" grpId="0"/>
      <p:bldP spid="35" grpId="1"/>
      <p:bldP spid="36" grpId="0"/>
      <p:bldP spid="3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2522</TotalTime>
  <Words>495</Words>
  <Application>Microsoft Office PowerPoint</Application>
  <PresentationFormat>Widescreen</PresentationFormat>
  <Paragraphs>94</Paragraphs>
  <Slides>15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Arial-Rounded</vt:lpstr>
      <vt:lpstr>Calibri</vt:lpstr>
      <vt:lpstr>Calibri Light</vt:lpstr>
      <vt:lpstr>Cambria</vt:lpstr>
      <vt:lpstr>HP001 4 hàng</vt:lpstr>
      <vt:lpstr>Times New Roman</vt:lpstr>
      <vt:lpstr>等线</vt:lpstr>
      <vt:lpstr>Office Theme</vt:lpstr>
      <vt:lpstr>1_Office Theme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My PC</cp:lastModifiedBy>
  <cp:revision>318</cp:revision>
  <dcterms:created xsi:type="dcterms:W3CDTF">2021-06-17T09:40:01Z</dcterms:created>
  <dcterms:modified xsi:type="dcterms:W3CDTF">2021-10-17T08:45:39Z</dcterms:modified>
</cp:coreProperties>
</file>