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0" r:id="rId3"/>
    <p:sldId id="314" r:id="rId4"/>
    <p:sldId id="310" r:id="rId5"/>
    <p:sldId id="312" r:id="rId6"/>
    <p:sldId id="313" r:id="rId7"/>
    <p:sldId id="306" r:id="rId8"/>
    <p:sldId id="262" r:id="rId9"/>
    <p:sldId id="263" r:id="rId10"/>
    <p:sldId id="26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71" d="100"/>
          <a:sy n="71" d="100"/>
        </p:scale>
        <p:origin x="6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27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9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4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85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96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3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1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2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06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3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12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0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5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Relationship Id="rId9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28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947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Cái trống trường em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158" y="382055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443157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776503" y="3077609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1384995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Nghe - viết đúng chính tả bài Cái trống trường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đúng khổ thơ, biết viết hoa chữ cái đầu tên bài thơ và các dòng thơ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3052865"/>
            <a:ext cx="8288195" cy="1005788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 đúng các bài tập chính tả phân biệt c/k; s/x (hoặc tiếng có dấu hỏi hoặc dấu ngã)</a:t>
            </a:r>
            <a:endParaRPr lang="vi-V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273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 năng viết chữ chuẩn mẫu, sạch sẽ.</a:t>
            </a:r>
            <a:endParaRPr lang="vi-VN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33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1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4" y="1182414"/>
            <a:ext cx="9757458" cy="4599164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00" y="295841"/>
            <a:ext cx="2001014" cy="199560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6004" y="2068435"/>
            <a:ext cx="7289989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Buồn không hả trống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Trong những ngày hè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Bọn mình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i vắng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Chỉ còn tiếng ve?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9581" y="1476888"/>
            <a:ext cx="537379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trống trường 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71356" y="2164136"/>
            <a:ext cx="6038599" cy="35701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Cái trống lặng im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Nghiêng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 trên giá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Chắc thấy chúng em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Nó vui mừng quá!</a:t>
            </a:r>
          </a:p>
          <a:p>
            <a:pPr algn="just"/>
            <a:endParaRPr lang="en-US" sz="3200" b="1" dirty="0">
              <a:latin typeface="HP001 4 hàng" pitchFamily="34" charset="0"/>
              <a:ea typeface="Dotum" pitchFamily="34" charset="-127"/>
              <a:cs typeface="Arial-Rounded" panose="020B0500000000000000" pitchFamily="34" charset="0"/>
            </a:endParaRP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Kìa trống </a:t>
            </a:r>
            <a:r>
              <a:rPr lang="vi-VN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đ</a:t>
            </a:r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ang gọi:</a:t>
            </a:r>
          </a:p>
          <a:p>
            <a:pPr algn="just"/>
            <a:r>
              <a:rPr lang="en-US" sz="3200" b="1" dirty="0">
                <a:latin typeface="HP001 4 hàng" pitchFamily="34" charset="0"/>
                <a:ea typeface="Dotum" pitchFamily="34" charset="-127"/>
                <a:cs typeface="Arial-Rounded" panose="020B0500000000000000" pitchFamily="34" charset="0"/>
              </a:rPr>
              <a:t>Tùng! Tùng! Tùng! Tùng!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348" y="1182414"/>
            <a:ext cx="9747236" cy="46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13319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trống, lặng im,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769102" cy="967261"/>
            <a:chOff x="3889236" y="207166"/>
            <a:chExt cx="3769102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333129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387632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8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9638" y="134606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Cái Ǉrūg ǇrưŊg em</a:t>
            </a:r>
            <a:endParaRPr lang="en-US" sz="34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09" y="663882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Chí</a:t>
            </a:r>
            <a:r>
              <a:rPr lang="el-GR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en-US" sz="34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Ǉả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6917" y="3137652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Bŧ jìζ đi vắng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7179" y="178385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BuŬ </a:t>
            </a:r>
            <a:r>
              <a:rPr lang="el-GR" sz="3400" b="1" dirty="0">
                <a:latin typeface="HP001 4 hàng" pitchFamily="34" charset="0"/>
              </a:rPr>
              <a:t>δ</a:t>
            </a:r>
            <a:r>
              <a:rPr lang="lt-LT" sz="3400" b="1" dirty="0">
                <a:latin typeface="HP001 4 hàng" pitchFamily="34" charset="0"/>
              </a:rPr>
              <a:t>Ūg hả Ǉrūg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3237" y="2462526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Tǟ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lt-LT" sz="3400" b="1" dirty="0">
                <a:latin typeface="HP001 4 hàng" pitchFamily="34" charset="0"/>
              </a:rPr>
              <a:t>g 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lt-LT" sz="3400" b="1" dirty="0">
                <a:latin typeface="HP001 4 hàng" pitchFamily="34" charset="0"/>
              </a:rPr>
              <a:t>ững wgày Ǘ∆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1081" y="3809890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Chỉ cŜ Ǉ</a:t>
            </a:r>
            <a:r>
              <a:rPr lang="el-GR" sz="3400" b="1" dirty="0">
                <a:latin typeface="HP001 4 hàng" pitchFamily="34" charset="0"/>
              </a:rPr>
              <a:t>Η</a:t>
            </a:r>
            <a:r>
              <a:rPr lang="vi-VN" sz="3400" b="1" dirty="0">
                <a:latin typeface="HP001 4 hàng" pitchFamily="34" charset="0"/>
              </a:rPr>
              <a:t>Ğng </a:t>
            </a:r>
            <a:r>
              <a:rPr lang="el-GR" sz="3400" b="1" dirty="0">
                <a:latin typeface="HP001 4 hàng" pitchFamily="34" charset="0"/>
              </a:rPr>
              <a:t>ωψ ?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84397" y="405696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Nó </a:t>
            </a:r>
            <a:r>
              <a:rPr lang="el-GR" sz="3400" b="1" dirty="0">
                <a:latin typeface="HP001 4 hàng" pitchFamily="34" charset="0"/>
              </a:rPr>
              <a:t>νί</a:t>
            </a:r>
            <a:r>
              <a:rPr lang="vi-VN" sz="3400" b="1" dirty="0">
                <a:latin typeface="HP001 4 hàng" pitchFamily="34" charset="0"/>
              </a:rPr>
              <a:t>i jừng Ǖ</a:t>
            </a:r>
            <a:r>
              <a:rPr lang="el-GR" sz="3400" b="1" dirty="0">
                <a:latin typeface="HP001 4 hàng" pitchFamily="34" charset="0"/>
              </a:rPr>
              <a:t>ί</a:t>
            </a:r>
            <a:r>
              <a:rPr lang="vi-VN" sz="3400" b="1" dirty="0">
                <a:latin typeface="HP001 4 hàng" pitchFamily="34" charset="0"/>
              </a:rPr>
              <a:t>á! 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5074" y="202270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Cái Ǉrūg lặng Łm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77599" y="2699817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N</a:t>
            </a:r>
            <a:r>
              <a:rPr lang="el-GR" sz="3400" b="1" dirty="0">
                <a:latin typeface="HP001 4 hàng" pitchFamily="34" charset="0"/>
              </a:rPr>
              <a:t>θΗ</a:t>
            </a:r>
            <a:r>
              <a:rPr lang="vi-VN" sz="3400" b="1" dirty="0">
                <a:latin typeface="HP001 4 hàng" pitchFamily="34" charset="0"/>
              </a:rPr>
              <a:t>łng đầu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giá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77599" y="33609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Chắc </a:t>
            </a:r>
            <a:r>
              <a:rPr lang="el-GR" sz="3400" b="1" dirty="0">
                <a:latin typeface="HP001 4 hàng" pitchFamily="34" charset="0"/>
              </a:rPr>
              <a:t>κ</a:t>
            </a:r>
            <a:r>
              <a:rPr lang="vi-VN" sz="3400" b="1" dirty="0">
                <a:latin typeface="HP001 4 hàng" pitchFamily="34" charset="0"/>
              </a:rPr>
              <a:t>ấy </a:t>
            </a:r>
            <a:r>
              <a:rPr lang="el-GR" sz="3400" b="1" dirty="0">
                <a:latin typeface="HP001 4 hàng" pitchFamily="34" charset="0"/>
              </a:rPr>
              <a:t>ε</a:t>
            </a:r>
            <a:r>
              <a:rPr lang="vi-VN" sz="3400" b="1" dirty="0">
                <a:latin typeface="HP001 4 hàng" pitchFamily="34" charset="0"/>
              </a:rPr>
              <a:t>úng 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08014" y="5455094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Kìa Ǉrūg đang gĊ:</a:t>
            </a:r>
            <a:endParaRPr lang="en-US" sz="3400" b="1" dirty="0">
              <a:latin typeface="HP001 4 hàng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25199" y="610911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Tùng! Tùng! Tùng! Tùng!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22" b="67448" l="68456" r="933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482" t="37313" r="7287" b="32836"/>
          <a:stretch/>
        </p:blipFill>
        <p:spPr bwMode="auto">
          <a:xfrm>
            <a:off x="7647480" y="1748737"/>
            <a:ext cx="3138984" cy="21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239" y="435040"/>
            <a:ext cx="10664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Dựa vào tranh, viết từ ngữ có tiếng bắt đầu bằng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hoặc </a:t>
            </a:r>
            <a:r>
              <a:rPr lang="en-US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77" b="67318" l="44559" r="62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11" t="34328" r="37373" b="32836"/>
          <a:stretch/>
        </p:blipFill>
        <p:spPr bwMode="auto">
          <a:xfrm>
            <a:off x="4669805" y="1462414"/>
            <a:ext cx="2333767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766" b="67448" l="18971" r="392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4" t="34328" r="61861" b="32836"/>
          <a:stretch/>
        </p:blipFill>
        <p:spPr bwMode="auto">
          <a:xfrm>
            <a:off x="1105469" y="1573607"/>
            <a:ext cx="2483894" cy="24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83054" y="4179882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6582" y="4180537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60411" y="4179883"/>
            <a:ext cx="207980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4981914"/>
            <a:ext cx="1352870" cy="186920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631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96" y="312478"/>
            <a:ext cx="3565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Chọn a hoặc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9596" y="1314201"/>
            <a:ext cx="6283234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Giữa đám lá mượt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Treo từng chùm chuông nhỏ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và hồng đỏ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Bừng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áng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vườn quê.</a:t>
            </a:r>
          </a:p>
          <a:p>
            <a:pPr algn="r"/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quả gì?)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0" t="59142" r="63020" b="18097"/>
          <a:stretch/>
        </p:blipFill>
        <p:spPr bwMode="auto">
          <a:xfrm rot="21438380">
            <a:off x="401063" y="3797586"/>
            <a:ext cx="3577972" cy="243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64038" y="4485267"/>
            <a:ext cx="78357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gì không bắc </a:t>
            </a:r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trèo qua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uối mà chồng lên mây?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26300" r="62689" b="47400"/>
          <a:stretch/>
        </p:blipFill>
        <p:spPr bwMode="auto">
          <a:xfrm>
            <a:off x="581096" y="1376565"/>
            <a:ext cx="3217908" cy="235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79" y="5039232"/>
            <a:ext cx="520505" cy="520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07" y="2867232"/>
            <a:ext cx="520505" cy="520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0" y="2321661"/>
            <a:ext cx="520505" cy="5205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635" y="1402639"/>
            <a:ext cx="520505" cy="5205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62" y="4568949"/>
            <a:ext cx="520505" cy="520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25887" y="3714858"/>
            <a:ext cx="151009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roi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83119" y="5708357"/>
            <a:ext cx="221662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 vồng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91098" y="5853183"/>
            <a:ext cx="18006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(Là gì?)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7654" y="808959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thay cho ô vuông rồi giải câu đố.</a:t>
            </a:r>
          </a:p>
        </p:txBody>
      </p:sp>
      <p:sp>
        <p:nvSpPr>
          <p:cNvPr id="20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38101" y="5792628"/>
            <a:ext cx="12211050" cy="1104900"/>
          </a:xfrm>
          <a:prstGeom prst="rect">
            <a:avLst/>
          </a:prstGeom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88295" y="5275421"/>
            <a:ext cx="1251895" cy="16347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6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6" grpId="0"/>
      <p:bldP spid="17" grpId="0"/>
      <p:bldP spid="18" grpId="0"/>
      <p:bldP spid="18" grpId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7654" y="586650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Chọn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hỏi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 ngã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 chữ in đậm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6658" y="2096219"/>
            <a:ext cx="10545176" cy="2092816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ngôi nhà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ô cửa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cánh khép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mơ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hai hàng mi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Môi</a:t>
            </a:r>
            <a:r>
              <a:rPr lang="en-US" sz="32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khi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đi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buồn ngủ miết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về mắt vui</a:t>
            </a:r>
          </a:p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 không biết mệt.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0995" y="4383269"/>
            <a:ext cx="49116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Đặng Vương Hùng.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39815" y="2098801"/>
            <a:ext cx="942536" cy="615489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22100" y="2575174"/>
            <a:ext cx="1554481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9848" y="3091140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73836" y="2102419"/>
            <a:ext cx="988256" cy="60779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15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710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486</Words>
  <Application>Microsoft Office PowerPoint</Application>
  <PresentationFormat>Widescreen</PresentationFormat>
  <Paragraphs>88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Dotum</vt:lpstr>
      <vt:lpstr>宋体</vt:lpstr>
      <vt:lpstr>Arial</vt:lpstr>
      <vt:lpstr>Arial-Rounded</vt:lpstr>
      <vt:lpstr>Calibri</vt:lpstr>
      <vt:lpstr>Calibri Light</vt:lpstr>
      <vt:lpstr>Cambria</vt:lpstr>
      <vt:lpstr>HP001 4 hàng</vt:lpstr>
      <vt:lpstr>iCiel Cadena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151</cp:revision>
  <dcterms:created xsi:type="dcterms:W3CDTF">2021-06-02T14:23:54Z</dcterms:created>
  <dcterms:modified xsi:type="dcterms:W3CDTF">2021-10-07T14:00:59Z</dcterms:modified>
</cp:coreProperties>
</file>