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1" r:id="rId2"/>
    <p:sldId id="311" r:id="rId3"/>
    <p:sldId id="263" r:id="rId4"/>
    <p:sldId id="312" r:id="rId5"/>
    <p:sldId id="301" r:id="rId6"/>
    <p:sldId id="303" r:id="rId7"/>
    <p:sldId id="304" r:id="rId8"/>
    <p:sldId id="310" r:id="rId9"/>
    <p:sldId id="313" r:id="rId10"/>
    <p:sldId id="30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49" autoAdjust="0"/>
    <p:restoredTop sz="97865" autoAdjust="0"/>
  </p:normalViewPr>
  <p:slideViewPr>
    <p:cSldViewPr>
      <p:cViewPr>
        <p:scale>
          <a:sx n="70" d="100"/>
          <a:sy n="70" d="100"/>
        </p:scale>
        <p:origin x="-690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59212-5575-4068-B51A-EFA71FFBB019}" type="datetimeFigureOut">
              <a:rPr lang="en-US" smtClean="0"/>
              <a:t>08/11/2020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5C9186-E12B-48F5-A70F-600FFE1AB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766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D93CB15-F654-4D46-85A8-ADCE0DC1E491}" type="slidenum">
              <a:rPr lang="en-US" smtClean="0"/>
              <a:pPr eaLnBrk="1" hangingPunct="1"/>
              <a:t>2</a:t>
            </a:fld>
            <a:endParaRPr lang="en-US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5840C-0174-4886-BDB0-58D42E788C97}" type="datetimeFigureOut">
              <a:rPr lang="en-US" smtClean="0"/>
              <a:t>08/11/2020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F131-B876-4DC1-B6B5-A32FF9927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77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5840C-0174-4886-BDB0-58D42E788C97}" type="datetimeFigureOut">
              <a:rPr lang="en-US" smtClean="0"/>
              <a:t>08/11/2020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F131-B876-4DC1-B6B5-A32FF9927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964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5840C-0174-4886-BDB0-58D42E788C97}" type="datetimeFigureOut">
              <a:rPr lang="en-US" smtClean="0"/>
              <a:t>08/11/2020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F131-B876-4DC1-B6B5-A32FF9927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360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9ED92-A4F0-48A3-8CD3-0659DB57EE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644997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5840C-0174-4886-BDB0-58D42E788C97}" type="datetimeFigureOut">
              <a:rPr lang="en-US" smtClean="0"/>
              <a:t>08/11/2020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F131-B876-4DC1-B6B5-A32FF9927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96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5840C-0174-4886-BDB0-58D42E788C97}" type="datetimeFigureOut">
              <a:rPr lang="en-US" smtClean="0"/>
              <a:t>08/11/2020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F131-B876-4DC1-B6B5-A32FF9927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607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5840C-0174-4886-BDB0-58D42E788C97}" type="datetimeFigureOut">
              <a:rPr lang="en-US" smtClean="0"/>
              <a:t>08/11/2020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F131-B876-4DC1-B6B5-A32FF9927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118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5840C-0174-4886-BDB0-58D42E788C97}" type="datetimeFigureOut">
              <a:rPr lang="en-US" smtClean="0"/>
              <a:t>08/11/2020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F131-B876-4DC1-B6B5-A32FF9927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834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5840C-0174-4886-BDB0-58D42E788C97}" type="datetimeFigureOut">
              <a:rPr lang="en-US" smtClean="0"/>
              <a:t>08/11/2020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F131-B876-4DC1-B6B5-A32FF9927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011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5840C-0174-4886-BDB0-58D42E788C97}" type="datetimeFigureOut">
              <a:rPr lang="en-US" smtClean="0"/>
              <a:t>08/11/2020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F131-B876-4DC1-B6B5-A32FF9927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798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5840C-0174-4886-BDB0-58D42E788C97}" type="datetimeFigureOut">
              <a:rPr lang="en-US" smtClean="0"/>
              <a:t>08/11/2020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F131-B876-4DC1-B6B5-A32FF9927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3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5840C-0174-4886-BDB0-58D42E788C97}" type="datetimeFigureOut">
              <a:rPr lang="en-US" smtClean="0"/>
              <a:t>08/11/2020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F131-B876-4DC1-B6B5-A32FF9927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29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5840C-0174-4886-BDB0-58D42E788C97}" type="datetimeFigureOut">
              <a:rPr lang="en-US" smtClean="0"/>
              <a:t>08/11/2020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8F131-B876-4DC1-B6B5-A32FF9927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072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ute Cartoon Kids And School Bus Frame Stock Vector - Imag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755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07129" y="4800600"/>
            <a:ext cx="7498671" cy="4038600"/>
          </a:xfrm>
          <a:prstGeom prst="rect">
            <a:avLst/>
          </a:prstGeom>
          <a:noFill/>
        </p:spPr>
        <p:txBody>
          <a:bodyPr spcFirstLastPara="1" wrap="none" lIns="91426" tIns="45712" rIns="91426" bIns="45712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8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8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358461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ổng hợp hình nền powerpoint đẹp mê ly cho máy tí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0"/>
            <a:ext cx="9137073" cy="684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657600" y="1527464"/>
            <a:ext cx="21336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 DÒ</a:t>
            </a:r>
          </a:p>
        </p:txBody>
      </p:sp>
      <p:sp>
        <p:nvSpPr>
          <p:cNvPr id="19459" name="Text Box 7"/>
          <p:cNvSpPr txBox="1">
            <a:spLocks noChangeArrowheads="1"/>
          </p:cNvSpPr>
          <p:nvPr/>
        </p:nvSpPr>
        <p:spPr bwMode="auto">
          <a:xfrm>
            <a:off x="796636" y="2514600"/>
            <a:ext cx="7890164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vi-VN" sz="3200" dirty="0" smtClean="0"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altLang="vi-VN" sz="32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altLang="vi-VN" sz="32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altLang="vi-VN" sz="3200" dirty="0" smtClean="0">
                <a:latin typeface="Times New Roman" pitchFamily="18" charset="0"/>
                <a:cs typeface="Times New Roman" pitchFamily="18" charset="0"/>
              </a:rPr>
              <a:t> 57 </a:t>
            </a:r>
            <a:r>
              <a:rPr lang="en-US" altLang="vi-VN" sz="32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vi-V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 smtClean="0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altLang="vi-VN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altLang="vi-VN" sz="32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vi-VN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vi-VN" sz="32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altLang="vi-V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altLang="vi-VN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vi-VN" sz="3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alt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vi-VN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alt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58)</a:t>
            </a:r>
            <a:endParaRPr lang="en-US" altLang="vi-V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56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79 Background Powerpoint đẹp nhất cho bài thuyết trình chuyên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22" y="-1"/>
            <a:ext cx="9180022" cy="688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4" name="AutoShape 14"/>
          <p:cNvSpPr>
            <a:spLocks noChangeAspect="1" noChangeArrowheads="1"/>
          </p:cNvSpPr>
          <p:nvPr/>
        </p:nvSpPr>
        <p:spPr bwMode="auto">
          <a:xfrm>
            <a:off x="1588" y="0"/>
            <a:ext cx="3175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934493" y="921543"/>
            <a:ext cx="31309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 BÀI CŨ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304800" y="2819400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Muốn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gấp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một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số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lên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nhiều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lần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ta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làm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thế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nào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304800" y="3886200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70C0"/>
                </a:solidFill>
                <a:latin typeface="Times New Roman" pitchFamily="18" charset="0"/>
              </a:rPr>
              <a:t>- Muốn giảm một số đi một số lần ta làm thế nào?</a:t>
            </a:r>
          </a:p>
        </p:txBody>
      </p:sp>
    </p:spTree>
    <p:extLst>
      <p:ext uri="{BB962C8B-B14F-4D97-AF65-F5344CB8AC3E}">
        <p14:creationId xmlns:p14="http://schemas.microsoft.com/office/powerpoint/2010/main" val="3731409366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ids Peeping Behind Placard,Cute Little Children On Background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2963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8944" y="4343400"/>
            <a:ext cx="8022902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 SÁNH SỐ LỚN </a:t>
            </a:r>
            <a:endParaRPr lang="en-US" sz="6000" b="1" dirty="0" smtClean="0">
              <a:ln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0" b="1" dirty="0" smtClean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GẤP </a:t>
            </a:r>
            <a:r>
              <a:rPr lang="en-US" sz="6000" b="1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MẤY LẦN SỐ BÉ</a:t>
            </a:r>
            <a:endParaRPr lang="en-US" sz="6000" b="1" cap="none" spc="0" dirty="0">
              <a:ln/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82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1066800" y="2819400"/>
            <a:ext cx="2743200" cy="152400"/>
            <a:chOff x="672" y="2640"/>
            <a:chExt cx="1728" cy="96"/>
          </a:xfrm>
        </p:grpSpPr>
        <p:grpSp>
          <p:nvGrpSpPr>
            <p:cNvPr id="3" name="Group 49"/>
            <p:cNvGrpSpPr>
              <a:grpSpLocks/>
            </p:cNvGrpSpPr>
            <p:nvPr/>
          </p:nvGrpSpPr>
          <p:grpSpPr bwMode="auto">
            <a:xfrm>
              <a:off x="672" y="2640"/>
              <a:ext cx="1728" cy="96"/>
              <a:chOff x="672" y="2640"/>
              <a:chExt cx="1728" cy="96"/>
            </a:xfrm>
          </p:grpSpPr>
          <p:sp>
            <p:nvSpPr>
              <p:cNvPr id="5" name="Line 8"/>
              <p:cNvSpPr>
                <a:spLocks noChangeShapeType="1"/>
              </p:cNvSpPr>
              <p:nvPr/>
            </p:nvSpPr>
            <p:spPr bwMode="auto">
              <a:xfrm>
                <a:off x="1248" y="2688"/>
                <a:ext cx="576" cy="0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Line 9"/>
              <p:cNvSpPr>
                <a:spLocks noChangeShapeType="1"/>
              </p:cNvSpPr>
              <p:nvPr/>
            </p:nvSpPr>
            <p:spPr bwMode="auto">
              <a:xfrm flipV="1">
                <a:off x="672" y="2640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Line 13"/>
              <p:cNvSpPr>
                <a:spLocks noChangeShapeType="1"/>
              </p:cNvSpPr>
              <p:nvPr/>
            </p:nvSpPr>
            <p:spPr bwMode="auto">
              <a:xfrm>
                <a:off x="1824" y="2688"/>
                <a:ext cx="576" cy="0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Line 15"/>
              <p:cNvSpPr>
                <a:spLocks noChangeShapeType="1"/>
              </p:cNvSpPr>
              <p:nvPr/>
            </p:nvSpPr>
            <p:spPr bwMode="auto">
              <a:xfrm flipV="1">
                <a:off x="2400" y="2640"/>
                <a:ext cx="0" cy="96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Line 17"/>
              <p:cNvSpPr>
                <a:spLocks noChangeShapeType="1"/>
              </p:cNvSpPr>
              <p:nvPr/>
            </p:nvSpPr>
            <p:spPr bwMode="auto">
              <a:xfrm>
                <a:off x="672" y="2688"/>
                <a:ext cx="576" cy="0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" name="Line 52"/>
            <p:cNvSpPr>
              <a:spLocks noChangeShapeType="1"/>
            </p:cNvSpPr>
            <p:nvPr/>
          </p:nvSpPr>
          <p:spPr bwMode="auto">
            <a:xfrm flipV="1">
              <a:off x="1248" y="2640"/>
              <a:ext cx="0" cy="96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890588" y="1752600"/>
            <a:ext cx="182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Tóm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tắt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:</a:t>
            </a:r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1600200" y="31242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/>
              <a:t>D</a:t>
            </a:r>
          </a:p>
        </p:txBody>
      </p:sp>
      <p:sp>
        <p:nvSpPr>
          <p:cNvPr id="14" name="Text Box 25"/>
          <p:cNvSpPr txBox="1">
            <a:spLocks noChangeArrowheads="1"/>
          </p:cNvSpPr>
          <p:nvPr/>
        </p:nvSpPr>
        <p:spPr bwMode="auto">
          <a:xfrm>
            <a:off x="0" y="31242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C</a:t>
            </a:r>
          </a:p>
        </p:txBody>
      </p:sp>
      <p:sp>
        <p:nvSpPr>
          <p:cNvPr id="15" name="Text Box 26"/>
          <p:cNvSpPr txBox="1">
            <a:spLocks noChangeArrowheads="1"/>
          </p:cNvSpPr>
          <p:nvPr/>
        </p:nvSpPr>
        <p:spPr bwMode="auto">
          <a:xfrm>
            <a:off x="3352800" y="23622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B</a:t>
            </a:r>
          </a:p>
        </p:txBody>
      </p:sp>
      <p:sp>
        <p:nvSpPr>
          <p:cNvPr id="16" name="Text Box 27"/>
          <p:cNvSpPr txBox="1">
            <a:spLocks noChangeArrowheads="1"/>
          </p:cNvSpPr>
          <p:nvPr/>
        </p:nvSpPr>
        <p:spPr bwMode="auto">
          <a:xfrm>
            <a:off x="52388" y="23622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A</a:t>
            </a:r>
          </a:p>
        </p:txBody>
      </p:sp>
      <p:grpSp>
        <p:nvGrpSpPr>
          <p:cNvPr id="17" name="Group 50"/>
          <p:cNvGrpSpPr>
            <a:grpSpLocks/>
          </p:cNvGrpSpPr>
          <p:nvPr/>
        </p:nvGrpSpPr>
        <p:grpSpPr bwMode="auto">
          <a:xfrm>
            <a:off x="1066800" y="3429000"/>
            <a:ext cx="914400" cy="152400"/>
            <a:chOff x="672" y="3024"/>
            <a:chExt cx="576" cy="96"/>
          </a:xfrm>
        </p:grpSpPr>
        <p:sp>
          <p:nvSpPr>
            <p:cNvPr id="18" name="Line 21"/>
            <p:cNvSpPr>
              <a:spLocks noChangeShapeType="1"/>
            </p:cNvSpPr>
            <p:nvPr/>
          </p:nvSpPr>
          <p:spPr bwMode="auto">
            <a:xfrm>
              <a:off x="672" y="3072"/>
              <a:ext cx="576" cy="0"/>
            </a:xfrm>
            <a:prstGeom prst="line">
              <a:avLst/>
            </a:prstGeom>
            <a:noFill/>
            <a:ln w="349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auto">
            <a:xfrm flipV="1">
              <a:off x="672" y="3024"/>
              <a:ext cx="0" cy="96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31"/>
            <p:cNvSpPr>
              <a:spLocks noChangeShapeType="1"/>
            </p:cNvSpPr>
            <p:nvPr/>
          </p:nvSpPr>
          <p:spPr bwMode="auto">
            <a:xfrm flipV="1">
              <a:off x="1248" y="3024"/>
              <a:ext cx="0" cy="96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36"/>
          <p:cNvGrpSpPr>
            <a:grpSpLocks/>
          </p:cNvGrpSpPr>
          <p:nvPr/>
        </p:nvGrpSpPr>
        <p:grpSpPr bwMode="auto">
          <a:xfrm>
            <a:off x="2438400" y="2819400"/>
            <a:ext cx="914400" cy="152400"/>
            <a:chOff x="1632" y="3408"/>
            <a:chExt cx="576" cy="96"/>
          </a:xfrm>
        </p:grpSpPr>
        <p:sp>
          <p:nvSpPr>
            <p:cNvPr id="22" name="Line 32"/>
            <p:cNvSpPr>
              <a:spLocks noChangeShapeType="1"/>
            </p:cNvSpPr>
            <p:nvPr/>
          </p:nvSpPr>
          <p:spPr bwMode="auto">
            <a:xfrm flipV="1">
              <a:off x="1632" y="3408"/>
              <a:ext cx="0" cy="96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33"/>
            <p:cNvSpPr>
              <a:spLocks noChangeShapeType="1"/>
            </p:cNvSpPr>
            <p:nvPr/>
          </p:nvSpPr>
          <p:spPr bwMode="auto">
            <a:xfrm flipV="1">
              <a:off x="2208" y="3408"/>
              <a:ext cx="0" cy="96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35"/>
            <p:cNvSpPr>
              <a:spLocks noChangeShapeType="1"/>
            </p:cNvSpPr>
            <p:nvPr/>
          </p:nvSpPr>
          <p:spPr bwMode="auto">
            <a:xfrm>
              <a:off x="1632" y="3456"/>
              <a:ext cx="576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37"/>
          <p:cNvGrpSpPr>
            <a:grpSpLocks/>
          </p:cNvGrpSpPr>
          <p:nvPr/>
        </p:nvGrpSpPr>
        <p:grpSpPr bwMode="auto">
          <a:xfrm>
            <a:off x="609600" y="2819400"/>
            <a:ext cx="914400" cy="152400"/>
            <a:chOff x="1632" y="3408"/>
            <a:chExt cx="576" cy="96"/>
          </a:xfrm>
        </p:grpSpPr>
        <p:sp>
          <p:nvSpPr>
            <p:cNvPr id="26" name="Line 38"/>
            <p:cNvSpPr>
              <a:spLocks noChangeShapeType="1"/>
            </p:cNvSpPr>
            <p:nvPr/>
          </p:nvSpPr>
          <p:spPr bwMode="auto">
            <a:xfrm flipV="1">
              <a:off x="1632" y="3408"/>
              <a:ext cx="0" cy="96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39"/>
            <p:cNvSpPr>
              <a:spLocks noChangeShapeType="1"/>
            </p:cNvSpPr>
            <p:nvPr/>
          </p:nvSpPr>
          <p:spPr bwMode="auto">
            <a:xfrm flipV="1">
              <a:off x="2208" y="3408"/>
              <a:ext cx="0" cy="96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40"/>
            <p:cNvSpPr>
              <a:spLocks noChangeShapeType="1"/>
            </p:cNvSpPr>
            <p:nvPr/>
          </p:nvSpPr>
          <p:spPr bwMode="auto">
            <a:xfrm>
              <a:off x="1632" y="3456"/>
              <a:ext cx="576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" name="Group 41"/>
          <p:cNvGrpSpPr>
            <a:grpSpLocks/>
          </p:cNvGrpSpPr>
          <p:nvPr/>
        </p:nvGrpSpPr>
        <p:grpSpPr bwMode="auto">
          <a:xfrm>
            <a:off x="1524000" y="2819400"/>
            <a:ext cx="914400" cy="152400"/>
            <a:chOff x="1632" y="3408"/>
            <a:chExt cx="576" cy="96"/>
          </a:xfrm>
        </p:grpSpPr>
        <p:sp>
          <p:nvSpPr>
            <p:cNvPr id="30" name="Line 42"/>
            <p:cNvSpPr>
              <a:spLocks noChangeShapeType="1"/>
            </p:cNvSpPr>
            <p:nvPr/>
          </p:nvSpPr>
          <p:spPr bwMode="auto">
            <a:xfrm flipV="1">
              <a:off x="1632" y="3408"/>
              <a:ext cx="0" cy="96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43"/>
            <p:cNvSpPr>
              <a:spLocks noChangeShapeType="1"/>
            </p:cNvSpPr>
            <p:nvPr/>
          </p:nvSpPr>
          <p:spPr bwMode="auto">
            <a:xfrm flipV="1">
              <a:off x="2208" y="3408"/>
              <a:ext cx="0" cy="96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44"/>
            <p:cNvSpPr>
              <a:spLocks noChangeShapeType="1"/>
            </p:cNvSpPr>
            <p:nvPr/>
          </p:nvSpPr>
          <p:spPr bwMode="auto">
            <a:xfrm>
              <a:off x="1632" y="3456"/>
              <a:ext cx="576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" name="Line 48"/>
          <p:cNvSpPr>
            <a:spLocks noChangeShapeType="1"/>
          </p:cNvSpPr>
          <p:nvPr/>
        </p:nvSpPr>
        <p:spPr bwMode="auto">
          <a:xfrm>
            <a:off x="600075" y="3429000"/>
            <a:ext cx="9144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AutoShape 54"/>
          <p:cNvSpPr>
            <a:spLocks/>
          </p:cNvSpPr>
          <p:nvPr/>
        </p:nvSpPr>
        <p:spPr bwMode="auto">
          <a:xfrm rot="16200000" flipV="1">
            <a:off x="1828800" y="1371600"/>
            <a:ext cx="304800" cy="2743200"/>
          </a:xfrm>
          <a:prstGeom prst="rightBracket">
            <a:avLst>
              <a:gd name="adj" fmla="val 436292"/>
            </a:avLst>
          </a:prstGeom>
          <a:noFill/>
          <a:ln w="12700">
            <a:solidFill>
              <a:srgbClr val="0000FF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/>
            <a:endParaRPr lang="en-US">
              <a:solidFill>
                <a:srgbClr val="CC0000"/>
              </a:solidFill>
            </a:endParaRPr>
          </a:p>
        </p:txBody>
      </p:sp>
      <p:sp>
        <p:nvSpPr>
          <p:cNvPr id="35" name="Line 55"/>
          <p:cNvSpPr>
            <a:spLocks noChangeShapeType="1"/>
          </p:cNvSpPr>
          <p:nvPr/>
        </p:nvSpPr>
        <p:spPr bwMode="auto">
          <a:xfrm flipV="1">
            <a:off x="1981200" y="2895600"/>
            <a:ext cx="0" cy="53340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Text Box 56"/>
          <p:cNvSpPr txBox="1">
            <a:spLocks noChangeArrowheads="1"/>
          </p:cNvSpPr>
          <p:nvPr/>
        </p:nvSpPr>
        <p:spPr bwMode="auto">
          <a:xfrm>
            <a:off x="1447800" y="22098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/>
              <a:t>6 cm</a:t>
            </a:r>
          </a:p>
        </p:txBody>
      </p:sp>
      <p:sp>
        <p:nvSpPr>
          <p:cNvPr id="37" name="Text Box 57"/>
          <p:cNvSpPr txBox="1">
            <a:spLocks noChangeArrowheads="1"/>
          </p:cNvSpPr>
          <p:nvPr/>
        </p:nvSpPr>
        <p:spPr bwMode="auto">
          <a:xfrm>
            <a:off x="609600" y="36576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/>
              <a:t>2cm</a:t>
            </a:r>
          </a:p>
        </p:txBody>
      </p:sp>
      <p:sp>
        <p:nvSpPr>
          <p:cNvPr id="38" name="Line 59"/>
          <p:cNvSpPr>
            <a:spLocks noChangeShapeType="1"/>
          </p:cNvSpPr>
          <p:nvPr/>
        </p:nvSpPr>
        <p:spPr bwMode="auto">
          <a:xfrm>
            <a:off x="3505200" y="4495800"/>
            <a:ext cx="8382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Text Box 60"/>
          <p:cNvSpPr txBox="1">
            <a:spLocks noChangeArrowheads="1"/>
          </p:cNvSpPr>
          <p:nvPr/>
        </p:nvSpPr>
        <p:spPr bwMode="auto">
          <a:xfrm>
            <a:off x="6172200" y="1828800"/>
            <a:ext cx="160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40" name="Text Box 61"/>
          <p:cNvSpPr txBox="1">
            <a:spLocks noChangeArrowheads="1"/>
          </p:cNvSpPr>
          <p:nvPr/>
        </p:nvSpPr>
        <p:spPr bwMode="auto">
          <a:xfrm>
            <a:off x="3810000" y="2438400"/>
            <a:ext cx="533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Độ dài đoạn thẳng AB gấp độ dài đoạn thẳng CD một số lần là:</a:t>
            </a:r>
          </a:p>
        </p:txBody>
      </p:sp>
      <p:sp>
        <p:nvSpPr>
          <p:cNvPr id="41" name="Text Box 62"/>
          <p:cNvSpPr txBox="1">
            <a:spLocks noChangeArrowheads="1"/>
          </p:cNvSpPr>
          <p:nvPr/>
        </p:nvSpPr>
        <p:spPr bwMode="auto">
          <a:xfrm>
            <a:off x="5486400" y="3505200"/>
            <a:ext cx="243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6 : 2 = 3 (lần)</a:t>
            </a:r>
          </a:p>
        </p:txBody>
      </p:sp>
      <p:sp>
        <p:nvSpPr>
          <p:cNvPr id="42" name="Text Box 63"/>
          <p:cNvSpPr txBox="1">
            <a:spLocks noChangeArrowheads="1"/>
          </p:cNvSpPr>
          <p:nvPr/>
        </p:nvSpPr>
        <p:spPr bwMode="auto">
          <a:xfrm>
            <a:off x="5943600" y="4114800"/>
            <a:ext cx="2819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</a:rPr>
              <a:t>Đáp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</a:rPr>
              <a:t>: </a:t>
            </a:r>
            <a:r>
              <a:rPr lang="en-US" sz="2800" b="1" dirty="0">
                <a:latin typeface="Times New Roman" pitchFamily="18" charset="0"/>
              </a:rPr>
              <a:t>3 </a:t>
            </a:r>
            <a:r>
              <a:rPr lang="en-US" sz="2800" b="1" dirty="0" err="1">
                <a:latin typeface="Times New Roman" pitchFamily="18" charset="0"/>
              </a:rPr>
              <a:t>lần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43" name="Line 68"/>
          <p:cNvSpPr>
            <a:spLocks noChangeShapeType="1"/>
          </p:cNvSpPr>
          <p:nvPr/>
        </p:nvSpPr>
        <p:spPr bwMode="auto">
          <a:xfrm>
            <a:off x="1524000" y="2819400"/>
            <a:ext cx="0" cy="152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72"/>
          <p:cNvSpPr>
            <a:spLocks noChangeShapeType="1"/>
          </p:cNvSpPr>
          <p:nvPr/>
        </p:nvSpPr>
        <p:spPr bwMode="auto">
          <a:xfrm>
            <a:off x="595313" y="2805113"/>
            <a:ext cx="0" cy="152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73"/>
          <p:cNvSpPr>
            <a:spLocks noChangeShapeType="1"/>
          </p:cNvSpPr>
          <p:nvPr/>
        </p:nvSpPr>
        <p:spPr bwMode="auto">
          <a:xfrm>
            <a:off x="2438400" y="2814638"/>
            <a:ext cx="0" cy="152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74"/>
          <p:cNvSpPr>
            <a:spLocks noChangeShapeType="1"/>
          </p:cNvSpPr>
          <p:nvPr/>
        </p:nvSpPr>
        <p:spPr bwMode="auto">
          <a:xfrm>
            <a:off x="3367088" y="2805113"/>
            <a:ext cx="0" cy="152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75"/>
          <p:cNvSpPr>
            <a:spLocks noChangeShapeType="1"/>
          </p:cNvSpPr>
          <p:nvPr/>
        </p:nvSpPr>
        <p:spPr bwMode="auto">
          <a:xfrm>
            <a:off x="590550" y="3338513"/>
            <a:ext cx="0" cy="152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76"/>
          <p:cNvSpPr>
            <a:spLocks noChangeShapeType="1"/>
          </p:cNvSpPr>
          <p:nvPr/>
        </p:nvSpPr>
        <p:spPr bwMode="auto">
          <a:xfrm>
            <a:off x="1533525" y="3343275"/>
            <a:ext cx="0" cy="152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AutoShape 78"/>
          <p:cNvSpPr>
            <a:spLocks/>
          </p:cNvSpPr>
          <p:nvPr/>
        </p:nvSpPr>
        <p:spPr bwMode="auto">
          <a:xfrm rot="16200000">
            <a:off x="976313" y="3162300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0" name="Straight Connector 49"/>
          <p:cNvCxnSpPr/>
          <p:nvPr/>
        </p:nvCxnSpPr>
        <p:spPr>
          <a:xfrm>
            <a:off x="3810000" y="2438400"/>
            <a:ext cx="0" cy="2667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AB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6 cm,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CD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2 cm.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AB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CD?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3"/>
          <p:cNvSpPr>
            <a:spLocks noChangeArrowheads="1"/>
          </p:cNvSpPr>
          <p:nvPr/>
        </p:nvSpPr>
        <p:spPr bwMode="auto">
          <a:xfrm>
            <a:off x="1128712" y="5257800"/>
            <a:ext cx="7772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1" hangingPunct="1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Muốn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so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sánh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lớn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gấp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mấy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lần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ta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như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thế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nào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</a:p>
        </p:txBody>
      </p:sp>
      <p:pic>
        <p:nvPicPr>
          <p:cNvPr id="5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295693"/>
            <a:ext cx="900112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Flowchart: Alternate Process 53"/>
          <p:cNvSpPr/>
          <p:nvPr/>
        </p:nvSpPr>
        <p:spPr>
          <a:xfrm>
            <a:off x="228600" y="5029200"/>
            <a:ext cx="8686800" cy="1600200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Muốn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so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sánh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lớn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gấp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mấy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lần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bé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ta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lấy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lớn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chia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cho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bé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01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33" grpId="0" animBg="1"/>
      <p:bldP spid="34" grpId="0" animBg="1"/>
      <p:bldP spid="36" grpId="0"/>
      <p:bldP spid="37" grpId="0"/>
      <p:bldP spid="39" grpId="0"/>
      <p:bldP spid="40" grpId="0"/>
      <p:bldP spid="41" grpId="0"/>
      <p:bldP spid="42" grpId="0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2" grpId="0"/>
      <p:bldP spid="5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ripes PowerPoint Background794132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353704" y="353704"/>
            <a:ext cx="8447088" cy="156966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Bài</a:t>
            </a:r>
            <a:r>
              <a:rPr lang="en-US" sz="32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1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: </a:t>
            </a:r>
            <a:r>
              <a:rPr lang="vi-VN" sz="3200" b="1" dirty="0">
                <a:latin typeface="+mj-lt"/>
              </a:rPr>
              <a:t>Trả lời câu hỏi : Trong mỗi hình dưới đây, số hình tròn màu xanh gấp mấy lần số hình màu tròn màu trắng?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07962" y="2057400"/>
            <a:ext cx="9921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grpSp>
        <p:nvGrpSpPr>
          <p:cNvPr id="12" name="Group 89"/>
          <p:cNvGrpSpPr>
            <a:grpSpLocks/>
          </p:cNvGrpSpPr>
          <p:nvPr/>
        </p:nvGrpSpPr>
        <p:grpSpPr bwMode="auto">
          <a:xfrm>
            <a:off x="152400" y="2836863"/>
            <a:ext cx="2765425" cy="344487"/>
            <a:chOff x="115608" y="2099441"/>
            <a:chExt cx="2765977" cy="344214"/>
          </a:xfrm>
        </p:grpSpPr>
        <p:grpSp>
          <p:nvGrpSpPr>
            <p:cNvPr id="13" name="Group 7"/>
            <p:cNvGrpSpPr>
              <a:grpSpLocks/>
            </p:cNvGrpSpPr>
            <p:nvPr/>
          </p:nvGrpSpPr>
          <p:grpSpPr bwMode="auto">
            <a:xfrm>
              <a:off x="115608" y="2099441"/>
              <a:ext cx="803166" cy="344214"/>
              <a:chOff x="762000" y="2667000"/>
              <a:chExt cx="533400" cy="228600"/>
            </a:xfrm>
          </p:grpSpPr>
          <p:sp>
            <p:nvSpPr>
              <p:cNvPr id="21" name="Oval 20"/>
              <p:cNvSpPr>
                <a:spLocks noChangeArrowheads="1"/>
              </p:cNvSpPr>
              <p:nvPr/>
            </p:nvSpPr>
            <p:spPr bwMode="auto">
              <a:xfrm>
                <a:off x="762000" y="2667000"/>
                <a:ext cx="228828" cy="228600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22" name="Oval 21"/>
              <p:cNvSpPr>
                <a:spLocks noChangeArrowheads="1"/>
              </p:cNvSpPr>
              <p:nvPr/>
            </p:nvSpPr>
            <p:spPr bwMode="auto">
              <a:xfrm>
                <a:off x="1066752" y="2667000"/>
                <a:ext cx="228827" cy="228600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</p:grpSp>
        <p:grpSp>
          <p:nvGrpSpPr>
            <p:cNvPr id="14" name="Group 8"/>
            <p:cNvGrpSpPr>
              <a:grpSpLocks/>
            </p:cNvGrpSpPr>
            <p:nvPr/>
          </p:nvGrpSpPr>
          <p:grpSpPr bwMode="auto">
            <a:xfrm>
              <a:off x="1097013" y="2099441"/>
              <a:ext cx="803166" cy="344214"/>
              <a:chOff x="762000" y="2667000"/>
              <a:chExt cx="533400" cy="228600"/>
            </a:xfrm>
          </p:grpSpPr>
          <p:sp>
            <p:nvSpPr>
              <p:cNvPr id="18" name="Oval 17"/>
              <p:cNvSpPr>
                <a:spLocks noChangeArrowheads="1"/>
              </p:cNvSpPr>
              <p:nvPr/>
            </p:nvSpPr>
            <p:spPr bwMode="auto">
              <a:xfrm>
                <a:off x="761911" y="2667000"/>
                <a:ext cx="228828" cy="228600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20" name="Oval 19"/>
              <p:cNvSpPr>
                <a:spLocks noChangeArrowheads="1"/>
              </p:cNvSpPr>
              <p:nvPr/>
            </p:nvSpPr>
            <p:spPr bwMode="auto">
              <a:xfrm>
                <a:off x="1066663" y="2667000"/>
                <a:ext cx="228827" cy="228600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</p:grpSp>
        <p:grpSp>
          <p:nvGrpSpPr>
            <p:cNvPr id="15" name="Group 11"/>
            <p:cNvGrpSpPr>
              <a:grpSpLocks/>
            </p:cNvGrpSpPr>
            <p:nvPr/>
          </p:nvGrpSpPr>
          <p:grpSpPr bwMode="auto">
            <a:xfrm>
              <a:off x="2078419" y="2099441"/>
              <a:ext cx="803166" cy="344214"/>
              <a:chOff x="762000" y="2667000"/>
              <a:chExt cx="533400" cy="228600"/>
            </a:xfrm>
          </p:grpSpPr>
          <p:sp>
            <p:nvSpPr>
              <p:cNvPr id="16" name="Oval 15"/>
              <p:cNvSpPr>
                <a:spLocks noChangeArrowheads="1"/>
              </p:cNvSpPr>
              <p:nvPr/>
            </p:nvSpPr>
            <p:spPr bwMode="auto">
              <a:xfrm>
                <a:off x="761821" y="2667000"/>
                <a:ext cx="228828" cy="228600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17" name="Oval 16"/>
              <p:cNvSpPr>
                <a:spLocks noChangeArrowheads="1"/>
              </p:cNvSpPr>
              <p:nvPr/>
            </p:nvSpPr>
            <p:spPr bwMode="auto">
              <a:xfrm>
                <a:off x="1066573" y="2667000"/>
                <a:ext cx="228827" cy="228600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</p:grpSp>
      </p:grpSp>
      <p:grpSp>
        <p:nvGrpSpPr>
          <p:cNvPr id="23" name="Group 14"/>
          <p:cNvGrpSpPr/>
          <p:nvPr/>
        </p:nvGrpSpPr>
        <p:grpSpPr>
          <a:xfrm>
            <a:off x="152400" y="3352800"/>
            <a:ext cx="803166" cy="344214"/>
            <a:chOff x="762000" y="2667000"/>
            <a:chExt cx="533400" cy="228600"/>
          </a:xfrm>
          <a:solidFill>
            <a:srgbClr val="FFFF00"/>
          </a:solidFill>
        </p:grpSpPr>
        <p:sp>
          <p:nvSpPr>
            <p:cNvPr id="24" name="Oval 23"/>
            <p:cNvSpPr/>
            <p:nvPr/>
          </p:nvSpPr>
          <p:spPr>
            <a:xfrm>
              <a:off x="762000" y="2667000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1066800" y="2667000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6200" y="4419600"/>
            <a:ext cx="27114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dirty="0" err="1">
                <a:latin typeface="VNI-Helve" pitchFamily="2" charset="0"/>
              </a:rPr>
              <a:t>Soá</a:t>
            </a:r>
            <a:r>
              <a:rPr lang="en-US" sz="2000" b="1" dirty="0">
                <a:latin typeface="VNI-Helve" pitchFamily="2" charset="0"/>
              </a:rPr>
              <a:t> </a:t>
            </a:r>
            <a:r>
              <a:rPr lang="en-US" sz="2000" b="1" dirty="0" err="1">
                <a:latin typeface="VNI-Helve" pitchFamily="2" charset="0"/>
              </a:rPr>
              <a:t>hình</a:t>
            </a:r>
            <a:r>
              <a:rPr lang="en-US" sz="2000" b="1" dirty="0">
                <a:latin typeface="VNI-Helve" pitchFamily="2" charset="0"/>
              </a:rPr>
              <a:t> </a:t>
            </a:r>
            <a:r>
              <a:rPr lang="en-US" sz="2000" b="1" dirty="0" err="1">
                <a:latin typeface="VNI-Helve" pitchFamily="2" charset="0"/>
              </a:rPr>
              <a:t>troøn</a:t>
            </a:r>
            <a:r>
              <a:rPr lang="en-US" sz="2000" b="1" dirty="0">
                <a:latin typeface="VNI-Helve" pitchFamily="2" charset="0"/>
              </a:rPr>
              <a:t> </a:t>
            </a:r>
            <a:r>
              <a:rPr lang="en-US" sz="2000" b="1" dirty="0" err="1">
                <a:latin typeface="VNI-Helve" pitchFamily="2" charset="0"/>
              </a:rPr>
              <a:t>maøu</a:t>
            </a:r>
            <a:r>
              <a:rPr lang="en-US" sz="2000" b="1" dirty="0">
                <a:latin typeface="VNI-Helve" pitchFamily="2" charset="0"/>
              </a:rPr>
              <a:t> </a:t>
            </a:r>
            <a:r>
              <a:rPr lang="en-US" sz="2000" b="1" dirty="0" err="1">
                <a:latin typeface="VNI-Helve" pitchFamily="2" charset="0"/>
              </a:rPr>
              <a:t>xanh</a:t>
            </a:r>
            <a:r>
              <a:rPr lang="en-US" sz="2000" b="1" dirty="0">
                <a:latin typeface="VNI-Helve" pitchFamily="2" charset="0"/>
              </a:rPr>
              <a:t> </a:t>
            </a:r>
            <a:r>
              <a:rPr lang="en-US" sz="2000" b="1" dirty="0" err="1">
                <a:latin typeface="VNI-Helve" pitchFamily="2" charset="0"/>
              </a:rPr>
              <a:t>gaáp</a:t>
            </a:r>
            <a:r>
              <a:rPr lang="en-US" sz="2000" b="1" dirty="0">
                <a:latin typeface="VNI-Helve" pitchFamily="2" charset="0"/>
              </a:rPr>
              <a:t> …… </a:t>
            </a:r>
            <a:r>
              <a:rPr lang="en-US" sz="2000" b="1" dirty="0" err="1">
                <a:latin typeface="VNI-Helve" pitchFamily="2" charset="0"/>
              </a:rPr>
              <a:t>laàn</a:t>
            </a:r>
            <a:r>
              <a:rPr lang="en-US" sz="2000" b="1" dirty="0">
                <a:latin typeface="VNI-Helve" pitchFamily="2" charset="0"/>
              </a:rPr>
              <a:t> </a:t>
            </a:r>
            <a:r>
              <a:rPr lang="en-US" sz="2000" b="1" dirty="0" err="1">
                <a:latin typeface="VNI-Helve" pitchFamily="2" charset="0"/>
              </a:rPr>
              <a:t>soá</a:t>
            </a:r>
            <a:r>
              <a:rPr lang="en-US" sz="2000" b="1" dirty="0">
                <a:latin typeface="VNI-Helve" pitchFamily="2" charset="0"/>
              </a:rPr>
              <a:t> </a:t>
            </a:r>
            <a:r>
              <a:rPr lang="en-US" sz="2000" b="1" dirty="0" err="1">
                <a:latin typeface="VNI-Helve" pitchFamily="2" charset="0"/>
              </a:rPr>
              <a:t>hình</a:t>
            </a:r>
            <a:r>
              <a:rPr lang="en-US" sz="2000" b="1" dirty="0">
                <a:latin typeface="VNI-Helve" pitchFamily="2" charset="0"/>
              </a:rPr>
              <a:t> </a:t>
            </a:r>
            <a:r>
              <a:rPr lang="en-US" sz="2000" b="1" dirty="0" err="1">
                <a:latin typeface="VNI-Helve" pitchFamily="2" charset="0"/>
              </a:rPr>
              <a:t>troøn</a:t>
            </a:r>
            <a:r>
              <a:rPr lang="en-US" sz="2000" b="1" dirty="0">
                <a:latin typeface="VNI-Helve" pitchFamily="2" charset="0"/>
              </a:rPr>
              <a:t> </a:t>
            </a:r>
            <a:r>
              <a:rPr lang="en-US" sz="2000" b="1" dirty="0" err="1">
                <a:latin typeface="VNI-Helve" pitchFamily="2" charset="0"/>
              </a:rPr>
              <a:t>maøu</a:t>
            </a:r>
            <a:r>
              <a:rPr lang="en-US" sz="2000" b="1" dirty="0">
                <a:latin typeface="VNI-Helve" pitchFamily="2" charset="0"/>
              </a:rPr>
              <a:t> </a:t>
            </a:r>
            <a:r>
              <a:rPr lang="en-US" sz="2000" b="1" dirty="0" err="1">
                <a:latin typeface="VNI-Helve" pitchFamily="2" charset="0"/>
              </a:rPr>
              <a:t>traéng</a:t>
            </a:r>
            <a:r>
              <a:rPr lang="en-US" sz="2000" b="1" dirty="0">
                <a:latin typeface="VNI-Helve" pitchFamily="2" charset="0"/>
              </a:rPr>
              <a:t>.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282950" y="2057400"/>
            <a:ext cx="9889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151188" y="4419600"/>
            <a:ext cx="27114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>
                <a:latin typeface="VNI-Helve" pitchFamily="2" charset="0"/>
              </a:rPr>
              <a:t>Soá hình troøn maøu xanh gaáp …… laàn soá hình troøn maøu traéng.</a:t>
            </a:r>
          </a:p>
        </p:txBody>
      </p:sp>
      <p:grpSp>
        <p:nvGrpSpPr>
          <p:cNvPr id="29" name="Group 90"/>
          <p:cNvGrpSpPr>
            <a:grpSpLocks/>
          </p:cNvGrpSpPr>
          <p:nvPr/>
        </p:nvGrpSpPr>
        <p:grpSpPr bwMode="auto">
          <a:xfrm>
            <a:off x="3286125" y="2744788"/>
            <a:ext cx="1670050" cy="674687"/>
            <a:chOff x="3209593" y="2067910"/>
            <a:chExt cx="1670267" cy="675288"/>
          </a:xfrm>
        </p:grpSpPr>
        <p:grpSp>
          <p:nvGrpSpPr>
            <p:cNvPr id="30" name="Group 36"/>
            <p:cNvGrpSpPr>
              <a:grpSpLocks/>
            </p:cNvGrpSpPr>
            <p:nvPr/>
          </p:nvGrpSpPr>
          <p:grpSpPr bwMode="auto">
            <a:xfrm>
              <a:off x="3209593" y="2067910"/>
              <a:ext cx="724336" cy="675288"/>
              <a:chOff x="4045165" y="2099441"/>
              <a:chExt cx="724336" cy="675288"/>
            </a:xfrm>
          </p:grpSpPr>
          <p:sp>
            <p:nvSpPr>
              <p:cNvPr id="35" name="Oval 34"/>
              <p:cNvSpPr>
                <a:spLocks noChangeArrowheads="1"/>
              </p:cNvSpPr>
              <p:nvPr/>
            </p:nvSpPr>
            <p:spPr bwMode="auto">
              <a:xfrm>
                <a:off x="4248391" y="2429935"/>
                <a:ext cx="342945" cy="344794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36" name="Oval 35"/>
              <p:cNvSpPr>
                <a:spLocks noChangeArrowheads="1"/>
              </p:cNvSpPr>
              <p:nvPr/>
            </p:nvSpPr>
            <p:spPr bwMode="auto">
              <a:xfrm>
                <a:off x="4045165" y="2099441"/>
                <a:ext cx="344533" cy="344794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37" name="Oval 36"/>
              <p:cNvSpPr>
                <a:spLocks noChangeArrowheads="1"/>
              </p:cNvSpPr>
              <p:nvPr/>
            </p:nvSpPr>
            <p:spPr bwMode="auto">
              <a:xfrm>
                <a:off x="4424627" y="2099441"/>
                <a:ext cx="344532" cy="344794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</p:grpSp>
        <p:grpSp>
          <p:nvGrpSpPr>
            <p:cNvPr id="31" name="Group 37"/>
            <p:cNvGrpSpPr>
              <a:grpSpLocks/>
            </p:cNvGrpSpPr>
            <p:nvPr/>
          </p:nvGrpSpPr>
          <p:grpSpPr bwMode="auto">
            <a:xfrm>
              <a:off x="4155524" y="2067910"/>
              <a:ext cx="724336" cy="675288"/>
              <a:chOff x="4045165" y="2099441"/>
              <a:chExt cx="724336" cy="675288"/>
            </a:xfrm>
          </p:grpSpPr>
          <p:sp>
            <p:nvSpPr>
              <p:cNvPr id="32" name="Oval 31"/>
              <p:cNvSpPr>
                <a:spLocks noChangeArrowheads="1"/>
              </p:cNvSpPr>
              <p:nvPr/>
            </p:nvSpPr>
            <p:spPr bwMode="auto">
              <a:xfrm>
                <a:off x="4248733" y="2429935"/>
                <a:ext cx="342945" cy="344794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33" name="Oval 32"/>
              <p:cNvSpPr>
                <a:spLocks noChangeArrowheads="1"/>
              </p:cNvSpPr>
              <p:nvPr/>
            </p:nvSpPr>
            <p:spPr bwMode="auto">
              <a:xfrm>
                <a:off x="4045507" y="2099441"/>
                <a:ext cx="344533" cy="344794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34" name="Oval 33"/>
              <p:cNvSpPr>
                <a:spLocks noChangeArrowheads="1"/>
              </p:cNvSpPr>
              <p:nvPr/>
            </p:nvSpPr>
            <p:spPr bwMode="auto">
              <a:xfrm>
                <a:off x="4424969" y="2099441"/>
                <a:ext cx="344532" cy="344794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</p:grpSp>
      </p:grpSp>
      <p:grpSp>
        <p:nvGrpSpPr>
          <p:cNvPr id="38" name="Group 45"/>
          <p:cNvGrpSpPr/>
          <p:nvPr/>
        </p:nvGrpSpPr>
        <p:grpSpPr>
          <a:xfrm>
            <a:off x="3285793" y="3674351"/>
            <a:ext cx="724336" cy="675288"/>
            <a:chOff x="4045165" y="2099441"/>
            <a:chExt cx="724336" cy="675288"/>
          </a:xfrm>
          <a:solidFill>
            <a:srgbClr val="FFFF00"/>
          </a:solidFill>
        </p:grpSpPr>
        <p:sp>
          <p:nvSpPr>
            <p:cNvPr id="39" name="Oval 38"/>
            <p:cNvSpPr/>
            <p:nvPr/>
          </p:nvSpPr>
          <p:spPr>
            <a:xfrm>
              <a:off x="4247926" y="2430515"/>
              <a:ext cx="344214" cy="34421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4045165" y="2099441"/>
              <a:ext cx="344214" cy="34421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4425287" y="2099441"/>
              <a:ext cx="344214" cy="34421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6072187" y="2057400"/>
            <a:ext cx="9921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c)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6096000" y="4435475"/>
            <a:ext cx="27114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>
                <a:latin typeface="VNI-Helve" pitchFamily="2" charset="0"/>
              </a:rPr>
              <a:t>Soá hình troøn maøu xanh gaáp …… laàn soá hình troøn maøu traéng.</a:t>
            </a:r>
          </a:p>
        </p:txBody>
      </p:sp>
      <p:grpSp>
        <p:nvGrpSpPr>
          <p:cNvPr id="44" name="Group 91"/>
          <p:cNvGrpSpPr>
            <a:grpSpLocks/>
          </p:cNvGrpSpPr>
          <p:nvPr/>
        </p:nvGrpSpPr>
        <p:grpSpPr bwMode="auto">
          <a:xfrm>
            <a:off x="5856288" y="2743200"/>
            <a:ext cx="3316287" cy="722313"/>
            <a:chOff x="5779373" y="2067910"/>
            <a:chExt cx="3317329" cy="722586"/>
          </a:xfrm>
        </p:grpSpPr>
        <p:grpSp>
          <p:nvGrpSpPr>
            <p:cNvPr id="45" name="Group 65"/>
            <p:cNvGrpSpPr>
              <a:grpSpLocks/>
            </p:cNvGrpSpPr>
            <p:nvPr/>
          </p:nvGrpSpPr>
          <p:grpSpPr bwMode="auto">
            <a:xfrm>
              <a:off x="5779373" y="2067910"/>
              <a:ext cx="724336" cy="722586"/>
              <a:chOff x="6189276" y="2067910"/>
              <a:chExt cx="724336" cy="722586"/>
            </a:xfrm>
          </p:grpSpPr>
          <p:sp>
            <p:nvSpPr>
              <p:cNvPr id="61" name="Oval 60"/>
              <p:cNvSpPr>
                <a:spLocks noChangeArrowheads="1"/>
              </p:cNvSpPr>
              <p:nvPr/>
            </p:nvSpPr>
            <p:spPr bwMode="auto">
              <a:xfrm>
                <a:off x="6189276" y="2067910"/>
                <a:ext cx="344595" cy="344618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62" name="Oval 61"/>
              <p:cNvSpPr>
                <a:spLocks noChangeArrowheads="1"/>
              </p:cNvSpPr>
              <p:nvPr/>
            </p:nvSpPr>
            <p:spPr bwMode="auto">
              <a:xfrm>
                <a:off x="6568807" y="2067910"/>
                <a:ext cx="344596" cy="344618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63" name="Oval 62"/>
              <p:cNvSpPr>
                <a:spLocks noChangeArrowheads="1"/>
              </p:cNvSpPr>
              <p:nvPr/>
            </p:nvSpPr>
            <p:spPr bwMode="auto">
              <a:xfrm>
                <a:off x="6189276" y="2445878"/>
                <a:ext cx="344595" cy="344618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64" name="Oval 63"/>
              <p:cNvSpPr>
                <a:spLocks noChangeArrowheads="1"/>
              </p:cNvSpPr>
              <p:nvPr/>
            </p:nvSpPr>
            <p:spPr bwMode="auto">
              <a:xfrm>
                <a:off x="6568807" y="2445878"/>
                <a:ext cx="344596" cy="344618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</p:grpSp>
        <p:grpSp>
          <p:nvGrpSpPr>
            <p:cNvPr id="46" name="Group 66"/>
            <p:cNvGrpSpPr>
              <a:grpSpLocks/>
            </p:cNvGrpSpPr>
            <p:nvPr/>
          </p:nvGrpSpPr>
          <p:grpSpPr bwMode="auto">
            <a:xfrm>
              <a:off x="6643704" y="2067910"/>
              <a:ext cx="724336" cy="722586"/>
              <a:chOff x="6189276" y="2067910"/>
              <a:chExt cx="724336" cy="722586"/>
            </a:xfrm>
          </p:grpSpPr>
          <p:sp>
            <p:nvSpPr>
              <p:cNvPr id="57" name="Oval 56"/>
              <p:cNvSpPr>
                <a:spLocks noChangeArrowheads="1"/>
              </p:cNvSpPr>
              <p:nvPr/>
            </p:nvSpPr>
            <p:spPr bwMode="auto">
              <a:xfrm>
                <a:off x="6188816" y="2067910"/>
                <a:ext cx="344595" cy="344618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58" name="Oval 57"/>
              <p:cNvSpPr>
                <a:spLocks noChangeArrowheads="1"/>
              </p:cNvSpPr>
              <p:nvPr/>
            </p:nvSpPr>
            <p:spPr bwMode="auto">
              <a:xfrm>
                <a:off x="6568347" y="2067910"/>
                <a:ext cx="344596" cy="344618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59" name="Oval 58"/>
              <p:cNvSpPr>
                <a:spLocks noChangeArrowheads="1"/>
              </p:cNvSpPr>
              <p:nvPr/>
            </p:nvSpPr>
            <p:spPr bwMode="auto">
              <a:xfrm>
                <a:off x="6188816" y="2445878"/>
                <a:ext cx="344595" cy="344618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60" name="Oval 59"/>
              <p:cNvSpPr>
                <a:spLocks noChangeArrowheads="1"/>
              </p:cNvSpPr>
              <p:nvPr/>
            </p:nvSpPr>
            <p:spPr bwMode="auto">
              <a:xfrm>
                <a:off x="6568347" y="2445878"/>
                <a:ext cx="344596" cy="344618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</p:grpSp>
        <p:grpSp>
          <p:nvGrpSpPr>
            <p:cNvPr id="47" name="Group 71"/>
            <p:cNvGrpSpPr>
              <a:grpSpLocks/>
            </p:cNvGrpSpPr>
            <p:nvPr/>
          </p:nvGrpSpPr>
          <p:grpSpPr bwMode="auto">
            <a:xfrm>
              <a:off x="7508035" y="2067910"/>
              <a:ext cx="724336" cy="722586"/>
              <a:chOff x="6189276" y="2067910"/>
              <a:chExt cx="724336" cy="722586"/>
            </a:xfrm>
          </p:grpSpPr>
          <p:sp>
            <p:nvSpPr>
              <p:cNvPr id="53" name="Oval 52"/>
              <p:cNvSpPr>
                <a:spLocks noChangeArrowheads="1"/>
              </p:cNvSpPr>
              <p:nvPr/>
            </p:nvSpPr>
            <p:spPr bwMode="auto">
              <a:xfrm>
                <a:off x="6189944" y="2067910"/>
                <a:ext cx="344596" cy="344618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54" name="Oval 53"/>
              <p:cNvSpPr>
                <a:spLocks noChangeArrowheads="1"/>
              </p:cNvSpPr>
              <p:nvPr/>
            </p:nvSpPr>
            <p:spPr bwMode="auto">
              <a:xfrm>
                <a:off x="6569477" y="2067910"/>
                <a:ext cx="344595" cy="344618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55" name="Oval 54"/>
              <p:cNvSpPr>
                <a:spLocks noChangeArrowheads="1"/>
              </p:cNvSpPr>
              <p:nvPr/>
            </p:nvSpPr>
            <p:spPr bwMode="auto">
              <a:xfrm>
                <a:off x="6189944" y="2445878"/>
                <a:ext cx="344596" cy="344618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56" name="Oval 55"/>
              <p:cNvSpPr>
                <a:spLocks noChangeArrowheads="1"/>
              </p:cNvSpPr>
              <p:nvPr/>
            </p:nvSpPr>
            <p:spPr bwMode="auto">
              <a:xfrm>
                <a:off x="6569477" y="2445878"/>
                <a:ext cx="344595" cy="344618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</p:grpSp>
        <p:grpSp>
          <p:nvGrpSpPr>
            <p:cNvPr id="48" name="Group 76"/>
            <p:cNvGrpSpPr>
              <a:grpSpLocks/>
            </p:cNvGrpSpPr>
            <p:nvPr/>
          </p:nvGrpSpPr>
          <p:grpSpPr bwMode="auto">
            <a:xfrm>
              <a:off x="8372366" y="2067910"/>
              <a:ext cx="724336" cy="722586"/>
              <a:chOff x="6189276" y="2067910"/>
              <a:chExt cx="724336" cy="722586"/>
            </a:xfrm>
          </p:grpSpPr>
          <p:sp>
            <p:nvSpPr>
              <p:cNvPr id="49" name="Oval 48"/>
              <p:cNvSpPr>
                <a:spLocks noChangeArrowheads="1"/>
              </p:cNvSpPr>
              <p:nvPr/>
            </p:nvSpPr>
            <p:spPr bwMode="auto">
              <a:xfrm>
                <a:off x="6189484" y="2067910"/>
                <a:ext cx="344596" cy="344618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50" name="Oval 49"/>
              <p:cNvSpPr>
                <a:spLocks noChangeArrowheads="1"/>
              </p:cNvSpPr>
              <p:nvPr/>
            </p:nvSpPr>
            <p:spPr bwMode="auto">
              <a:xfrm>
                <a:off x="6569017" y="2067910"/>
                <a:ext cx="344595" cy="344618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51" name="Oval 50"/>
              <p:cNvSpPr>
                <a:spLocks noChangeArrowheads="1"/>
              </p:cNvSpPr>
              <p:nvPr/>
            </p:nvSpPr>
            <p:spPr bwMode="auto">
              <a:xfrm>
                <a:off x="6189484" y="2445878"/>
                <a:ext cx="344596" cy="344618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  <p:sp>
            <p:nvSpPr>
              <p:cNvPr id="52" name="Oval 51"/>
              <p:cNvSpPr>
                <a:spLocks noChangeArrowheads="1"/>
              </p:cNvSpPr>
              <p:nvPr/>
            </p:nvSpPr>
            <p:spPr bwMode="auto">
              <a:xfrm>
                <a:off x="6569017" y="2445878"/>
                <a:ext cx="344595" cy="344618"/>
              </a:xfrm>
              <a:prstGeom prst="ellipse">
                <a:avLst/>
              </a:prstGeom>
              <a:solidFill>
                <a:srgbClr val="0000FF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lt1"/>
                  </a:solidFill>
                  <a:latin typeface="+mn-lt"/>
                </a:endParaRPr>
              </a:p>
            </p:txBody>
          </p:sp>
        </p:grpSp>
      </p:grpSp>
      <p:grpSp>
        <p:nvGrpSpPr>
          <p:cNvPr id="65" name="Group 81"/>
          <p:cNvGrpSpPr/>
          <p:nvPr/>
        </p:nvGrpSpPr>
        <p:grpSpPr>
          <a:xfrm>
            <a:off x="5855573" y="3688528"/>
            <a:ext cx="724336" cy="722586"/>
            <a:chOff x="6189276" y="2067910"/>
            <a:chExt cx="724336" cy="722586"/>
          </a:xfrm>
          <a:solidFill>
            <a:srgbClr val="FFFF00"/>
          </a:solidFill>
        </p:grpSpPr>
        <p:sp>
          <p:nvSpPr>
            <p:cNvPr id="66" name="Oval 65"/>
            <p:cNvSpPr/>
            <p:nvPr/>
          </p:nvSpPr>
          <p:spPr>
            <a:xfrm>
              <a:off x="6189276" y="2067910"/>
              <a:ext cx="344214" cy="34421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6569398" y="2067910"/>
              <a:ext cx="344214" cy="34421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6189276" y="2446282"/>
              <a:ext cx="344214" cy="34421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6569398" y="2446282"/>
              <a:ext cx="344214" cy="34421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1371600" y="4724400"/>
            <a:ext cx="481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FF0000"/>
                </a:solidFill>
                <a:latin typeface="VNI-Helve" pitchFamily="2" charset="0"/>
              </a:rPr>
              <a:t>3</a:t>
            </a:r>
          </a:p>
        </p:txBody>
      </p: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4419600" y="4724400"/>
            <a:ext cx="481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FF0000"/>
                </a:solidFill>
                <a:latin typeface="VNI-Helve" pitchFamily="2" charset="0"/>
              </a:rPr>
              <a:t>2</a:t>
            </a:r>
          </a:p>
        </p:txBody>
      </p: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7391400" y="4724400"/>
            <a:ext cx="2905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FF0000"/>
                </a:solidFill>
                <a:latin typeface="VNI-Helve" pitchFamily="2" charset="0"/>
              </a:rPr>
              <a:t>4</a:t>
            </a:r>
          </a:p>
        </p:txBody>
      </p:sp>
      <p:sp>
        <p:nvSpPr>
          <p:cNvPr id="79" name="Text Box 63"/>
          <p:cNvSpPr txBox="1">
            <a:spLocks noChangeArrowheads="1"/>
          </p:cNvSpPr>
          <p:nvPr/>
        </p:nvSpPr>
        <p:spPr bwMode="auto">
          <a:xfrm>
            <a:off x="76200" y="5715000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Vì: 6 : 2 = 3(lần)</a:t>
            </a:r>
          </a:p>
        </p:txBody>
      </p:sp>
      <p:sp>
        <p:nvSpPr>
          <p:cNvPr id="80" name="Text Box 64"/>
          <p:cNvSpPr txBox="1">
            <a:spLocks noChangeArrowheads="1"/>
          </p:cNvSpPr>
          <p:nvPr/>
        </p:nvSpPr>
        <p:spPr bwMode="auto">
          <a:xfrm>
            <a:off x="6248400" y="5791200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Vì: 16 : 4 = 4(lần)</a:t>
            </a:r>
          </a:p>
        </p:txBody>
      </p:sp>
      <p:sp>
        <p:nvSpPr>
          <p:cNvPr id="81" name="Text Box 65"/>
          <p:cNvSpPr txBox="1">
            <a:spLocks noChangeArrowheads="1"/>
          </p:cNvSpPr>
          <p:nvPr/>
        </p:nvSpPr>
        <p:spPr bwMode="auto">
          <a:xfrm>
            <a:off x="3048000" y="5715000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Vì: 6 : 3 = 2(lần)</a:t>
            </a:r>
          </a:p>
        </p:txBody>
      </p:sp>
    </p:spTree>
    <p:extLst>
      <p:ext uri="{BB962C8B-B14F-4D97-AF65-F5344CB8AC3E}">
        <p14:creationId xmlns:p14="http://schemas.microsoft.com/office/powerpoint/2010/main" val="203389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6" grpId="0"/>
      <p:bldP spid="27" grpId="0"/>
      <p:bldP spid="28" grpId="0"/>
      <p:bldP spid="42" grpId="0"/>
      <p:bldP spid="43" grpId="0"/>
      <p:bldP spid="70" grpId="0"/>
      <p:bldP spid="71" grpId="0"/>
      <p:bldP spid="72" grpId="0"/>
      <p:bldP spid="79" grpId="0"/>
      <p:bldP spid="80" grpId="0"/>
      <p:bldP spid="8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arket Research PowerPoint Templ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81000" y="381000"/>
            <a:ext cx="8382000" cy="107721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u="sng" dirty="0" err="1">
                <a:latin typeface="Times New Roman" pitchFamily="18" charset="0"/>
              </a:rPr>
              <a:t>Bài</a:t>
            </a:r>
            <a:r>
              <a:rPr lang="en-US" sz="3200" b="1" u="sng" dirty="0">
                <a:latin typeface="Times New Roman" pitchFamily="18" charset="0"/>
              </a:rPr>
              <a:t> 2: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Trong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vườn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</a:rPr>
              <a:t> 5 </a:t>
            </a:r>
            <a:r>
              <a:rPr lang="en-US" sz="3200" b="1" dirty="0" err="1">
                <a:latin typeface="Times New Roman" pitchFamily="18" charset="0"/>
              </a:rPr>
              <a:t>cây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cau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</a:rPr>
              <a:t> 20 </a:t>
            </a:r>
            <a:r>
              <a:rPr lang="en-US" sz="3200" b="1" dirty="0" err="1">
                <a:latin typeface="Times New Roman" pitchFamily="18" charset="0"/>
              </a:rPr>
              <a:t>cây</a:t>
            </a:r>
            <a:r>
              <a:rPr lang="en-US" sz="3200" b="1" dirty="0">
                <a:latin typeface="Times New Roman" pitchFamily="18" charset="0"/>
              </a:rPr>
              <a:t> cam. </a:t>
            </a:r>
            <a:r>
              <a:rPr lang="en-US" sz="3200" b="1" dirty="0" err="1">
                <a:latin typeface="Times New Roman" pitchFamily="18" charset="0"/>
              </a:rPr>
              <a:t>Hỏi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cây</a:t>
            </a:r>
            <a:r>
              <a:rPr lang="en-US" sz="3200" b="1" dirty="0">
                <a:latin typeface="Times New Roman" pitchFamily="18" charset="0"/>
              </a:rPr>
              <a:t> cam </a:t>
            </a:r>
            <a:r>
              <a:rPr lang="en-US" sz="3200" b="1" dirty="0" err="1">
                <a:latin typeface="Times New Roman" pitchFamily="18" charset="0"/>
              </a:rPr>
              <a:t>gấp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mấy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lần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cây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cau</a:t>
            </a:r>
            <a:r>
              <a:rPr lang="en-US" sz="3200" b="1" dirty="0">
                <a:latin typeface="Times New Roman" pitchFamily="18" charset="0"/>
              </a:rPr>
              <a:t>?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371600" y="1600200"/>
            <a:ext cx="1676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Tóm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tắt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</p:txBody>
      </p:sp>
      <p:grpSp>
        <p:nvGrpSpPr>
          <p:cNvPr id="13" name="Group 76"/>
          <p:cNvGrpSpPr>
            <a:grpSpLocks/>
          </p:cNvGrpSpPr>
          <p:nvPr/>
        </p:nvGrpSpPr>
        <p:grpSpPr bwMode="auto">
          <a:xfrm>
            <a:off x="1752600" y="2819400"/>
            <a:ext cx="2743200" cy="152400"/>
            <a:chOff x="768" y="2832"/>
            <a:chExt cx="1728" cy="96"/>
          </a:xfrm>
        </p:grpSpPr>
        <p:sp>
          <p:nvSpPr>
            <p:cNvPr id="14" name="Line 8"/>
            <p:cNvSpPr>
              <a:spLocks noChangeShapeType="1"/>
            </p:cNvSpPr>
            <p:nvPr/>
          </p:nvSpPr>
          <p:spPr bwMode="auto">
            <a:xfrm>
              <a:off x="1200" y="2880"/>
              <a:ext cx="432" cy="0"/>
            </a:xfrm>
            <a:prstGeom prst="line">
              <a:avLst/>
            </a:prstGeom>
            <a:noFill/>
            <a:ln w="349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768" y="2880"/>
              <a:ext cx="432" cy="0"/>
            </a:xfrm>
            <a:prstGeom prst="line">
              <a:avLst/>
            </a:prstGeom>
            <a:noFill/>
            <a:ln w="349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 flipV="1">
              <a:off x="768" y="2832"/>
              <a:ext cx="0" cy="9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2"/>
            <p:cNvSpPr>
              <a:spLocks noChangeShapeType="1"/>
            </p:cNvSpPr>
            <p:nvPr/>
          </p:nvSpPr>
          <p:spPr bwMode="auto">
            <a:xfrm>
              <a:off x="1632" y="2880"/>
              <a:ext cx="432" cy="0"/>
            </a:xfrm>
            <a:prstGeom prst="line">
              <a:avLst/>
            </a:prstGeom>
            <a:noFill/>
            <a:ln w="349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6"/>
            <p:cNvSpPr>
              <a:spLocks noChangeShapeType="1"/>
            </p:cNvSpPr>
            <p:nvPr/>
          </p:nvSpPr>
          <p:spPr bwMode="auto">
            <a:xfrm>
              <a:off x="2064" y="2880"/>
              <a:ext cx="432" cy="0"/>
            </a:xfrm>
            <a:prstGeom prst="line">
              <a:avLst/>
            </a:prstGeom>
            <a:noFill/>
            <a:ln w="349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27"/>
            <p:cNvSpPr>
              <a:spLocks noChangeShapeType="1"/>
            </p:cNvSpPr>
            <p:nvPr/>
          </p:nvSpPr>
          <p:spPr bwMode="auto">
            <a:xfrm flipV="1">
              <a:off x="2496" y="2832"/>
              <a:ext cx="0" cy="9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" name="Text Box 38"/>
          <p:cNvSpPr txBox="1">
            <a:spLocks noChangeArrowheads="1"/>
          </p:cNvSpPr>
          <p:nvPr/>
        </p:nvSpPr>
        <p:spPr bwMode="auto">
          <a:xfrm>
            <a:off x="609600" y="2590800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Cam</a:t>
            </a:r>
          </a:p>
        </p:txBody>
      </p:sp>
      <p:sp>
        <p:nvSpPr>
          <p:cNvPr id="29" name="Text Box 39"/>
          <p:cNvSpPr txBox="1">
            <a:spLocks noChangeArrowheads="1"/>
          </p:cNvSpPr>
          <p:nvPr/>
        </p:nvSpPr>
        <p:spPr bwMode="auto">
          <a:xfrm>
            <a:off x="609600" y="3200400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Cau</a:t>
            </a:r>
          </a:p>
        </p:txBody>
      </p:sp>
      <p:sp>
        <p:nvSpPr>
          <p:cNvPr id="30" name="Text Box 43"/>
          <p:cNvSpPr txBox="1">
            <a:spLocks noChangeArrowheads="1"/>
          </p:cNvSpPr>
          <p:nvPr/>
        </p:nvSpPr>
        <p:spPr bwMode="auto">
          <a:xfrm>
            <a:off x="2895600" y="20574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Times New Roman" pitchFamily="18" charset="0"/>
              </a:rPr>
              <a:t>20 cây</a:t>
            </a:r>
          </a:p>
        </p:txBody>
      </p:sp>
      <p:sp>
        <p:nvSpPr>
          <p:cNvPr id="31" name="Text Box 44"/>
          <p:cNvSpPr txBox="1">
            <a:spLocks noChangeArrowheads="1"/>
          </p:cNvSpPr>
          <p:nvPr/>
        </p:nvSpPr>
        <p:spPr bwMode="auto">
          <a:xfrm>
            <a:off x="1609725" y="363855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Times New Roman" pitchFamily="18" charset="0"/>
              </a:rPr>
              <a:t>5 cây</a:t>
            </a:r>
          </a:p>
        </p:txBody>
      </p:sp>
      <p:grpSp>
        <p:nvGrpSpPr>
          <p:cNvPr id="32" name="Group 45"/>
          <p:cNvGrpSpPr>
            <a:grpSpLocks/>
          </p:cNvGrpSpPr>
          <p:nvPr/>
        </p:nvGrpSpPr>
        <p:grpSpPr bwMode="auto">
          <a:xfrm>
            <a:off x="1695450" y="3505200"/>
            <a:ext cx="685800" cy="152400"/>
            <a:chOff x="720" y="2880"/>
            <a:chExt cx="432" cy="96"/>
          </a:xfrm>
        </p:grpSpPr>
        <p:sp>
          <p:nvSpPr>
            <p:cNvPr id="33" name="Line 46"/>
            <p:cNvSpPr>
              <a:spLocks noChangeShapeType="1"/>
            </p:cNvSpPr>
            <p:nvPr/>
          </p:nvSpPr>
          <p:spPr bwMode="auto">
            <a:xfrm>
              <a:off x="720" y="2928"/>
              <a:ext cx="432" cy="0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47"/>
            <p:cNvSpPr>
              <a:spLocks noChangeShapeType="1"/>
            </p:cNvSpPr>
            <p:nvPr/>
          </p:nvSpPr>
          <p:spPr bwMode="auto">
            <a:xfrm flipV="1">
              <a:off x="1152" y="2880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48"/>
            <p:cNvSpPr>
              <a:spLocks noChangeShapeType="1"/>
            </p:cNvSpPr>
            <p:nvPr/>
          </p:nvSpPr>
          <p:spPr bwMode="auto">
            <a:xfrm flipV="1">
              <a:off x="720" y="2880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" name="Group 49"/>
          <p:cNvGrpSpPr>
            <a:grpSpLocks/>
          </p:cNvGrpSpPr>
          <p:nvPr/>
        </p:nvGrpSpPr>
        <p:grpSpPr bwMode="auto">
          <a:xfrm>
            <a:off x="1752600" y="2824163"/>
            <a:ext cx="685800" cy="152400"/>
            <a:chOff x="720" y="2880"/>
            <a:chExt cx="432" cy="96"/>
          </a:xfrm>
        </p:grpSpPr>
        <p:sp>
          <p:nvSpPr>
            <p:cNvPr id="37" name="Line 50"/>
            <p:cNvSpPr>
              <a:spLocks noChangeShapeType="1"/>
            </p:cNvSpPr>
            <p:nvPr/>
          </p:nvSpPr>
          <p:spPr bwMode="auto">
            <a:xfrm>
              <a:off x="720" y="2928"/>
              <a:ext cx="432" cy="0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51"/>
            <p:cNvSpPr>
              <a:spLocks noChangeShapeType="1"/>
            </p:cNvSpPr>
            <p:nvPr/>
          </p:nvSpPr>
          <p:spPr bwMode="auto">
            <a:xfrm flipV="1">
              <a:off x="1152" y="2880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52"/>
            <p:cNvSpPr>
              <a:spLocks noChangeShapeType="1"/>
            </p:cNvSpPr>
            <p:nvPr/>
          </p:nvSpPr>
          <p:spPr bwMode="auto">
            <a:xfrm flipV="1">
              <a:off x="720" y="2880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" name="Group 53"/>
          <p:cNvGrpSpPr>
            <a:grpSpLocks/>
          </p:cNvGrpSpPr>
          <p:nvPr/>
        </p:nvGrpSpPr>
        <p:grpSpPr bwMode="auto">
          <a:xfrm>
            <a:off x="2438400" y="2819400"/>
            <a:ext cx="685800" cy="152400"/>
            <a:chOff x="720" y="2880"/>
            <a:chExt cx="432" cy="96"/>
          </a:xfrm>
        </p:grpSpPr>
        <p:sp>
          <p:nvSpPr>
            <p:cNvPr id="41" name="Line 54"/>
            <p:cNvSpPr>
              <a:spLocks noChangeShapeType="1"/>
            </p:cNvSpPr>
            <p:nvPr/>
          </p:nvSpPr>
          <p:spPr bwMode="auto">
            <a:xfrm>
              <a:off x="720" y="2928"/>
              <a:ext cx="432" cy="0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55"/>
            <p:cNvSpPr>
              <a:spLocks noChangeShapeType="1"/>
            </p:cNvSpPr>
            <p:nvPr/>
          </p:nvSpPr>
          <p:spPr bwMode="auto">
            <a:xfrm flipV="1">
              <a:off x="1152" y="2880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56"/>
            <p:cNvSpPr>
              <a:spLocks noChangeShapeType="1"/>
            </p:cNvSpPr>
            <p:nvPr/>
          </p:nvSpPr>
          <p:spPr bwMode="auto">
            <a:xfrm flipV="1">
              <a:off x="720" y="2880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" name="Group 57"/>
          <p:cNvGrpSpPr>
            <a:grpSpLocks/>
          </p:cNvGrpSpPr>
          <p:nvPr/>
        </p:nvGrpSpPr>
        <p:grpSpPr bwMode="auto">
          <a:xfrm>
            <a:off x="3124200" y="2814638"/>
            <a:ext cx="685800" cy="152400"/>
            <a:chOff x="720" y="2880"/>
            <a:chExt cx="432" cy="96"/>
          </a:xfrm>
        </p:grpSpPr>
        <p:sp>
          <p:nvSpPr>
            <p:cNvPr id="45" name="Line 58"/>
            <p:cNvSpPr>
              <a:spLocks noChangeShapeType="1"/>
            </p:cNvSpPr>
            <p:nvPr/>
          </p:nvSpPr>
          <p:spPr bwMode="auto">
            <a:xfrm>
              <a:off x="720" y="2928"/>
              <a:ext cx="432" cy="0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59"/>
            <p:cNvSpPr>
              <a:spLocks noChangeShapeType="1"/>
            </p:cNvSpPr>
            <p:nvPr/>
          </p:nvSpPr>
          <p:spPr bwMode="auto">
            <a:xfrm flipV="1">
              <a:off x="1152" y="2880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60"/>
            <p:cNvSpPr>
              <a:spLocks noChangeShapeType="1"/>
            </p:cNvSpPr>
            <p:nvPr/>
          </p:nvSpPr>
          <p:spPr bwMode="auto">
            <a:xfrm flipV="1">
              <a:off x="720" y="2880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8" name="Group 61"/>
          <p:cNvGrpSpPr>
            <a:grpSpLocks/>
          </p:cNvGrpSpPr>
          <p:nvPr/>
        </p:nvGrpSpPr>
        <p:grpSpPr bwMode="auto">
          <a:xfrm>
            <a:off x="3810000" y="2814638"/>
            <a:ext cx="685800" cy="152400"/>
            <a:chOff x="720" y="2880"/>
            <a:chExt cx="432" cy="96"/>
          </a:xfrm>
        </p:grpSpPr>
        <p:sp>
          <p:nvSpPr>
            <p:cNvPr id="49" name="Line 62"/>
            <p:cNvSpPr>
              <a:spLocks noChangeShapeType="1"/>
            </p:cNvSpPr>
            <p:nvPr/>
          </p:nvSpPr>
          <p:spPr bwMode="auto">
            <a:xfrm>
              <a:off x="720" y="2928"/>
              <a:ext cx="432" cy="0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63"/>
            <p:cNvSpPr>
              <a:spLocks noChangeShapeType="1"/>
            </p:cNvSpPr>
            <p:nvPr/>
          </p:nvSpPr>
          <p:spPr bwMode="auto">
            <a:xfrm flipV="1">
              <a:off x="1152" y="2880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64"/>
            <p:cNvSpPr>
              <a:spLocks noChangeShapeType="1"/>
            </p:cNvSpPr>
            <p:nvPr/>
          </p:nvSpPr>
          <p:spPr bwMode="auto">
            <a:xfrm flipV="1">
              <a:off x="720" y="2880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" name="Text Box 71"/>
          <p:cNvSpPr txBox="1">
            <a:spLocks noChangeArrowheads="1"/>
          </p:cNvSpPr>
          <p:nvPr/>
        </p:nvSpPr>
        <p:spPr bwMode="auto">
          <a:xfrm>
            <a:off x="4648200" y="4267200"/>
            <a:ext cx="16002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giải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54" name="Text Box 72"/>
          <p:cNvSpPr txBox="1">
            <a:spLocks noChangeArrowheads="1"/>
          </p:cNvSpPr>
          <p:nvPr/>
        </p:nvSpPr>
        <p:spPr bwMode="auto">
          <a:xfrm>
            <a:off x="2438400" y="4734580"/>
            <a:ext cx="6934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cây</a:t>
            </a:r>
            <a:r>
              <a:rPr lang="en-US" sz="2800" b="1" dirty="0">
                <a:latin typeface="Times New Roman" pitchFamily="18" charset="0"/>
              </a:rPr>
              <a:t> cam </a:t>
            </a:r>
            <a:r>
              <a:rPr lang="en-US" sz="2800" b="1" dirty="0" err="1">
                <a:latin typeface="Times New Roman" pitchFamily="18" charset="0"/>
              </a:rPr>
              <a:t>gấp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cây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cau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lần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</a:rPr>
              <a:t> :</a:t>
            </a:r>
          </a:p>
        </p:txBody>
      </p:sp>
      <p:sp>
        <p:nvSpPr>
          <p:cNvPr id="55" name="Text Box 75"/>
          <p:cNvSpPr txBox="1">
            <a:spLocks noChangeArrowheads="1"/>
          </p:cNvSpPr>
          <p:nvPr/>
        </p:nvSpPr>
        <p:spPr bwMode="auto">
          <a:xfrm>
            <a:off x="4648200" y="5791200"/>
            <a:ext cx="2667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</a:rPr>
              <a:t>Đáp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</a:rPr>
              <a:t> : 4 </a:t>
            </a:r>
            <a:r>
              <a:rPr lang="en-US" sz="2800" b="1" dirty="0" err="1">
                <a:latin typeface="Times New Roman" pitchFamily="18" charset="0"/>
              </a:rPr>
              <a:t>lần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56" name="AutoShape 77"/>
          <p:cNvSpPr>
            <a:spLocks/>
          </p:cNvSpPr>
          <p:nvPr/>
        </p:nvSpPr>
        <p:spPr bwMode="auto">
          <a:xfrm rot="5400000">
            <a:off x="3028950" y="1323975"/>
            <a:ext cx="190500" cy="2667000"/>
          </a:xfrm>
          <a:prstGeom prst="leftBrace">
            <a:avLst>
              <a:gd name="adj1" fmla="val 116667"/>
              <a:gd name="adj2" fmla="val 50000"/>
            </a:avLst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79"/>
          <p:cNvSpPr>
            <a:spLocks noChangeShapeType="1"/>
          </p:cNvSpPr>
          <p:nvPr/>
        </p:nvSpPr>
        <p:spPr bwMode="auto">
          <a:xfrm>
            <a:off x="1690688" y="3581400"/>
            <a:ext cx="671512" cy="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Text Box 82"/>
          <p:cNvSpPr txBox="1">
            <a:spLocks noChangeArrowheads="1"/>
          </p:cNvSpPr>
          <p:nvPr/>
        </p:nvSpPr>
        <p:spPr bwMode="auto">
          <a:xfrm>
            <a:off x="3810000" y="5334000"/>
            <a:ext cx="33528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20 : 5 = 4 (lần)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388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3" dur="8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4" dur="80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80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0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1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6" grpId="0"/>
      <p:bldP spid="29" grpId="0"/>
      <p:bldP spid="30" grpId="0"/>
      <p:bldP spid="31" grpId="0"/>
      <p:bldP spid="53" grpId="0"/>
      <p:bldP spid="54" grpId="0"/>
      <p:bldP spid="55" grpId="0"/>
      <p:bldP spid="56" grpId="0" animBg="1"/>
      <p:bldP spid="57" grpId="0" animBg="1"/>
      <p:bldP spid="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ngaging Powerpoint Templ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6158"/>
            <a:ext cx="9205103" cy="688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381000" y="304800"/>
            <a:ext cx="8485188" cy="156966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b="1" u="sng" dirty="0" err="1">
                <a:latin typeface="Times New Roman" pitchFamily="18" charset="0"/>
              </a:rPr>
              <a:t>Bài</a:t>
            </a:r>
            <a:r>
              <a:rPr lang="en-US" sz="3200" b="1" u="sng" dirty="0">
                <a:latin typeface="Times New Roman" pitchFamily="18" charset="0"/>
              </a:rPr>
              <a:t> 3: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</a:rPr>
              <a:t> con </a:t>
            </a:r>
            <a:r>
              <a:rPr lang="en-US" sz="3200" b="1" dirty="0" err="1">
                <a:latin typeface="Times New Roman" pitchFamily="18" charset="0"/>
              </a:rPr>
              <a:t>lợn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cân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nặng</a:t>
            </a:r>
            <a:r>
              <a:rPr lang="en-US" sz="3200" b="1" dirty="0">
                <a:latin typeface="Times New Roman" pitchFamily="18" charset="0"/>
              </a:rPr>
              <a:t> 42 kg, </a:t>
            </a:r>
            <a:r>
              <a:rPr lang="en-US" sz="3200" b="1" dirty="0" err="1">
                <a:latin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</a:rPr>
              <a:t> con </a:t>
            </a:r>
            <a:r>
              <a:rPr lang="en-US" sz="3200" b="1" dirty="0" err="1">
                <a:latin typeface="Times New Roman" pitchFamily="18" charset="0"/>
              </a:rPr>
              <a:t>ngỗng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cân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nặng</a:t>
            </a:r>
            <a:r>
              <a:rPr lang="en-US" sz="3200" b="1" dirty="0">
                <a:latin typeface="Times New Roman" pitchFamily="18" charset="0"/>
              </a:rPr>
              <a:t> 6 kg. </a:t>
            </a:r>
            <a:r>
              <a:rPr lang="en-US" sz="3200" b="1" dirty="0" err="1">
                <a:latin typeface="Times New Roman" pitchFamily="18" charset="0"/>
              </a:rPr>
              <a:t>Hỏi</a:t>
            </a:r>
            <a:r>
              <a:rPr lang="en-US" sz="3200" b="1" dirty="0">
                <a:latin typeface="Times New Roman" pitchFamily="18" charset="0"/>
              </a:rPr>
              <a:t> con </a:t>
            </a:r>
            <a:r>
              <a:rPr lang="en-US" sz="3200" b="1" dirty="0" err="1">
                <a:latin typeface="Times New Roman" pitchFamily="18" charset="0"/>
              </a:rPr>
              <a:t>lợn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cân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nặng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gấp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mấy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lần</a:t>
            </a:r>
            <a:r>
              <a:rPr lang="en-US" sz="3200" b="1" dirty="0">
                <a:latin typeface="Times New Roman" pitchFamily="18" charset="0"/>
              </a:rPr>
              <a:t> con </a:t>
            </a:r>
            <a:r>
              <a:rPr lang="en-US" sz="3200" b="1" dirty="0" err="1">
                <a:latin typeface="Times New Roman" pitchFamily="18" charset="0"/>
              </a:rPr>
              <a:t>ngỗng</a:t>
            </a:r>
            <a:r>
              <a:rPr lang="en-US" sz="3200" b="1" dirty="0">
                <a:latin typeface="Times New Roman" pitchFamily="18" charset="0"/>
              </a:rPr>
              <a:t>?</a:t>
            </a: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5027612" y="4191000"/>
            <a:ext cx="17541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giải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2895600" y="4724400"/>
            <a:ext cx="6096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Con </a:t>
            </a:r>
            <a:r>
              <a:rPr lang="en-US" sz="2800" b="1" dirty="0" err="1" smtClean="0">
                <a:latin typeface="Times New Roman" pitchFamily="18" charset="0"/>
              </a:rPr>
              <a:t>lợn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nặng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gấp</a:t>
            </a:r>
            <a:r>
              <a:rPr lang="en-US" sz="2800" b="1" dirty="0">
                <a:latin typeface="Times New Roman" pitchFamily="18" charset="0"/>
              </a:rPr>
              <a:t> con </a:t>
            </a:r>
            <a:r>
              <a:rPr lang="en-US" sz="2800" b="1" dirty="0" err="1">
                <a:latin typeface="Times New Roman" pitchFamily="18" charset="0"/>
              </a:rPr>
              <a:t>ngỗng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số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lần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</a:rPr>
              <a:t> :</a:t>
            </a: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4419600" y="5257800"/>
            <a:ext cx="29225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42 : 6 = 7 (</a:t>
            </a:r>
            <a:r>
              <a:rPr lang="en-US" sz="2800" b="1" dirty="0" err="1">
                <a:latin typeface="Times New Roman" pitchFamily="18" charset="0"/>
              </a:rPr>
              <a:t>lần</a:t>
            </a:r>
            <a:r>
              <a:rPr lang="en-US" sz="2800" b="1" dirty="0">
                <a:latin typeface="Times New Roman" pitchFamily="18" charset="0"/>
              </a:rPr>
              <a:t>)</a:t>
            </a: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5334000" y="5715000"/>
            <a:ext cx="29225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</a:rPr>
              <a:t>Đáp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</a:rPr>
              <a:t> : 7 </a:t>
            </a:r>
            <a:r>
              <a:rPr lang="en-US" sz="2800" b="1" dirty="0" err="1">
                <a:latin typeface="Times New Roman" pitchFamily="18" charset="0"/>
              </a:rPr>
              <a:t>lần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1143000" y="1981200"/>
            <a:ext cx="1676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Tóm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tắt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27" name="Line 18"/>
          <p:cNvSpPr>
            <a:spLocks noChangeShapeType="1"/>
          </p:cNvSpPr>
          <p:nvPr/>
        </p:nvSpPr>
        <p:spPr bwMode="auto">
          <a:xfrm>
            <a:off x="1905000" y="2971800"/>
            <a:ext cx="63246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19"/>
          <p:cNvSpPr>
            <a:spLocks noChangeShapeType="1"/>
          </p:cNvSpPr>
          <p:nvPr/>
        </p:nvSpPr>
        <p:spPr bwMode="auto">
          <a:xfrm>
            <a:off x="1905000" y="3886200"/>
            <a:ext cx="914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21"/>
          <p:cNvSpPr>
            <a:spLocks noChangeShapeType="1"/>
          </p:cNvSpPr>
          <p:nvPr/>
        </p:nvSpPr>
        <p:spPr bwMode="auto">
          <a:xfrm>
            <a:off x="1905000" y="2895600"/>
            <a:ext cx="0" cy="152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22"/>
          <p:cNvSpPr>
            <a:spLocks noChangeShapeType="1"/>
          </p:cNvSpPr>
          <p:nvPr/>
        </p:nvSpPr>
        <p:spPr bwMode="auto">
          <a:xfrm>
            <a:off x="2971800" y="2895600"/>
            <a:ext cx="0" cy="152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23"/>
          <p:cNvSpPr>
            <a:spLocks noChangeShapeType="1"/>
          </p:cNvSpPr>
          <p:nvPr/>
        </p:nvSpPr>
        <p:spPr bwMode="auto">
          <a:xfrm>
            <a:off x="3886200" y="2895600"/>
            <a:ext cx="0" cy="152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24"/>
          <p:cNvSpPr>
            <a:spLocks noChangeShapeType="1"/>
          </p:cNvSpPr>
          <p:nvPr/>
        </p:nvSpPr>
        <p:spPr bwMode="auto">
          <a:xfrm>
            <a:off x="4800600" y="2895600"/>
            <a:ext cx="0" cy="152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25"/>
          <p:cNvSpPr>
            <a:spLocks noChangeShapeType="1"/>
          </p:cNvSpPr>
          <p:nvPr/>
        </p:nvSpPr>
        <p:spPr bwMode="auto">
          <a:xfrm>
            <a:off x="5715000" y="2895600"/>
            <a:ext cx="0" cy="152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26"/>
          <p:cNvSpPr>
            <a:spLocks noChangeShapeType="1"/>
          </p:cNvSpPr>
          <p:nvPr/>
        </p:nvSpPr>
        <p:spPr bwMode="auto">
          <a:xfrm>
            <a:off x="6477000" y="2895600"/>
            <a:ext cx="0" cy="152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28"/>
          <p:cNvSpPr>
            <a:spLocks noChangeShapeType="1"/>
          </p:cNvSpPr>
          <p:nvPr/>
        </p:nvSpPr>
        <p:spPr bwMode="auto">
          <a:xfrm>
            <a:off x="7391400" y="2895600"/>
            <a:ext cx="0" cy="152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29"/>
          <p:cNvSpPr>
            <a:spLocks noChangeShapeType="1"/>
          </p:cNvSpPr>
          <p:nvPr/>
        </p:nvSpPr>
        <p:spPr bwMode="auto">
          <a:xfrm>
            <a:off x="8229600" y="2895600"/>
            <a:ext cx="0" cy="152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30"/>
          <p:cNvSpPr>
            <a:spLocks noChangeShapeType="1"/>
          </p:cNvSpPr>
          <p:nvPr/>
        </p:nvSpPr>
        <p:spPr bwMode="auto">
          <a:xfrm>
            <a:off x="1905000" y="3810000"/>
            <a:ext cx="0" cy="152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31"/>
          <p:cNvSpPr>
            <a:spLocks noChangeShapeType="1"/>
          </p:cNvSpPr>
          <p:nvPr/>
        </p:nvSpPr>
        <p:spPr bwMode="auto">
          <a:xfrm>
            <a:off x="2819400" y="3810000"/>
            <a:ext cx="0" cy="152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Text Box 32"/>
          <p:cNvSpPr txBox="1">
            <a:spLocks noChangeArrowheads="1"/>
          </p:cNvSpPr>
          <p:nvPr/>
        </p:nvSpPr>
        <p:spPr bwMode="auto">
          <a:xfrm>
            <a:off x="381000" y="2743200"/>
            <a:ext cx="9144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Lợn</a:t>
            </a:r>
          </a:p>
        </p:txBody>
      </p:sp>
      <p:sp>
        <p:nvSpPr>
          <p:cNvPr id="40" name="Text Box 33"/>
          <p:cNvSpPr txBox="1">
            <a:spLocks noChangeArrowheads="1"/>
          </p:cNvSpPr>
          <p:nvPr/>
        </p:nvSpPr>
        <p:spPr bwMode="auto">
          <a:xfrm>
            <a:off x="228600" y="3733800"/>
            <a:ext cx="1371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Ngỗng</a:t>
            </a:r>
          </a:p>
        </p:txBody>
      </p:sp>
      <p:sp>
        <p:nvSpPr>
          <p:cNvPr id="41" name="AutoShape 34"/>
          <p:cNvSpPr>
            <a:spLocks/>
          </p:cNvSpPr>
          <p:nvPr/>
        </p:nvSpPr>
        <p:spPr bwMode="auto">
          <a:xfrm rot="5400000">
            <a:off x="2286000" y="3657601"/>
            <a:ext cx="76200" cy="990600"/>
          </a:xfrm>
          <a:prstGeom prst="rightBrace">
            <a:avLst>
              <a:gd name="adj1" fmla="val 108333"/>
              <a:gd name="adj2" fmla="val 4891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Text Box 35"/>
          <p:cNvSpPr txBox="1">
            <a:spLocks noChangeArrowheads="1"/>
          </p:cNvSpPr>
          <p:nvPr/>
        </p:nvSpPr>
        <p:spPr bwMode="auto">
          <a:xfrm>
            <a:off x="1905000" y="4114800"/>
            <a:ext cx="990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6 kg</a:t>
            </a:r>
          </a:p>
        </p:txBody>
      </p:sp>
      <p:sp>
        <p:nvSpPr>
          <p:cNvPr id="43" name="AutoShape 36"/>
          <p:cNvSpPr>
            <a:spLocks/>
          </p:cNvSpPr>
          <p:nvPr/>
        </p:nvSpPr>
        <p:spPr bwMode="auto">
          <a:xfrm rot="16200000">
            <a:off x="5029200" y="-381001"/>
            <a:ext cx="76200" cy="6324600"/>
          </a:xfrm>
          <a:prstGeom prst="rightBrace">
            <a:avLst>
              <a:gd name="adj1" fmla="val 691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Text Box 37"/>
          <p:cNvSpPr txBox="1">
            <a:spLocks noChangeArrowheads="1"/>
          </p:cNvSpPr>
          <p:nvPr/>
        </p:nvSpPr>
        <p:spPr bwMode="auto">
          <a:xfrm>
            <a:off x="4114800" y="2147887"/>
            <a:ext cx="190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42 kg</a:t>
            </a:r>
          </a:p>
        </p:txBody>
      </p:sp>
    </p:spTree>
    <p:extLst>
      <p:ext uri="{BB962C8B-B14F-4D97-AF65-F5344CB8AC3E}">
        <p14:creationId xmlns:p14="http://schemas.microsoft.com/office/powerpoint/2010/main" val="10862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7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8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/>
      <p:bldP spid="40" grpId="0"/>
      <p:bldP spid="41" grpId="0" animBg="1"/>
      <p:bldP spid="42" grpId="0"/>
      <p:bldP spid="43" grpId="0" animBg="1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Dễ Thương Kute đẹp Nhất Full Hd | CLOUDY GIRL P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033" y="0"/>
            <a:ext cx="9195033" cy="696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228600" y="390525"/>
            <a:ext cx="4419600" cy="58477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u="sng" dirty="0" err="1">
                <a:latin typeface="Times New Roman" pitchFamily="18" charset="0"/>
              </a:rPr>
              <a:t>Bài</a:t>
            </a:r>
            <a:r>
              <a:rPr lang="en-US" sz="3200" b="1" u="sng" dirty="0">
                <a:latin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</a:rPr>
              <a:t>4: </a:t>
            </a:r>
            <a:r>
              <a:rPr lang="en-US" sz="3200" b="1" dirty="0" err="1">
                <a:latin typeface="Times New Roman" pitchFamily="18" charset="0"/>
              </a:rPr>
              <a:t>Tính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chu</a:t>
            </a:r>
            <a:r>
              <a:rPr lang="en-US" sz="3200" b="1" dirty="0">
                <a:latin typeface="Times New Roman" pitchFamily="18" charset="0"/>
              </a:rPr>
              <a:t> vi :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228600" y="1381125"/>
            <a:ext cx="3810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a) </a:t>
            </a:r>
            <a:r>
              <a:rPr lang="en-US" sz="2800" b="1" dirty="0" err="1">
                <a:latin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vuông</a:t>
            </a:r>
            <a:r>
              <a:rPr lang="en-US" sz="2800" b="1" dirty="0">
                <a:latin typeface="Times New Roman" pitchFamily="18" charset="0"/>
              </a:rPr>
              <a:t> MNPQ :</a:t>
            </a:r>
          </a:p>
        </p:txBody>
      </p:sp>
      <p:sp>
        <p:nvSpPr>
          <p:cNvPr id="15" name="Rectangle 9" descr="Bouquet"/>
          <p:cNvSpPr>
            <a:spLocks noChangeArrowheads="1"/>
          </p:cNvSpPr>
          <p:nvPr/>
        </p:nvSpPr>
        <p:spPr bwMode="auto">
          <a:xfrm>
            <a:off x="1066800" y="2728912"/>
            <a:ext cx="1905000" cy="1752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 rot="5400000">
            <a:off x="2781300" y="3681412"/>
            <a:ext cx="28194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762000" y="2347912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FF3300"/>
                </a:solidFill>
              </a:rPr>
              <a:t>M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2895600" y="2347912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FF3300"/>
                </a:solidFill>
              </a:rPr>
              <a:t>N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2895600" y="4481512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FF3300"/>
                </a:solidFill>
              </a:rPr>
              <a:t>P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838200" y="4481512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FF3300"/>
                </a:solidFill>
              </a:rPr>
              <a:t>Q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1524000" y="2219325"/>
            <a:ext cx="990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/>
              <a:t>3 cm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1600200" y="4481512"/>
            <a:ext cx="990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/>
              <a:t>3 cm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76200" y="3338512"/>
            <a:ext cx="990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/>
              <a:t>3 cm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2971800" y="3338512"/>
            <a:ext cx="990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/>
              <a:t>3 cm</a:t>
            </a:r>
          </a:p>
        </p:txBody>
      </p:sp>
      <p:sp>
        <p:nvSpPr>
          <p:cNvPr id="25" name="Text Box 35"/>
          <p:cNvSpPr txBox="1">
            <a:spLocks noChangeArrowheads="1"/>
          </p:cNvSpPr>
          <p:nvPr/>
        </p:nvSpPr>
        <p:spPr bwMode="auto">
          <a:xfrm>
            <a:off x="5486400" y="2043112"/>
            <a:ext cx="1600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u="sng">
                <a:solidFill>
                  <a:srgbClr val="FF0000"/>
                </a:solidFill>
                <a:latin typeface="Times New Roman" pitchFamily="18" charset="0"/>
              </a:rPr>
              <a:t>Bài giải </a:t>
            </a:r>
          </a:p>
        </p:txBody>
      </p:sp>
      <p:sp>
        <p:nvSpPr>
          <p:cNvPr id="26" name="Text Box 36"/>
          <p:cNvSpPr txBox="1">
            <a:spLocks noChangeArrowheads="1"/>
          </p:cNvSpPr>
          <p:nvPr/>
        </p:nvSpPr>
        <p:spPr bwMode="auto">
          <a:xfrm>
            <a:off x="4419600" y="2627312"/>
            <a:ext cx="4648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Chu vi hình vuông MNPQ là:</a:t>
            </a:r>
          </a:p>
        </p:txBody>
      </p:sp>
      <p:sp>
        <p:nvSpPr>
          <p:cNvPr id="27" name="Text Box 37"/>
          <p:cNvSpPr txBox="1">
            <a:spLocks noChangeArrowheads="1"/>
          </p:cNvSpPr>
          <p:nvPr/>
        </p:nvSpPr>
        <p:spPr bwMode="auto">
          <a:xfrm>
            <a:off x="5105400" y="3236912"/>
            <a:ext cx="2667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3 x 4 = 12 ( cm )</a:t>
            </a:r>
          </a:p>
        </p:txBody>
      </p:sp>
      <p:sp>
        <p:nvSpPr>
          <p:cNvPr id="28" name="Text Box 38"/>
          <p:cNvSpPr txBox="1">
            <a:spLocks noChangeArrowheads="1"/>
          </p:cNvSpPr>
          <p:nvPr/>
        </p:nvSpPr>
        <p:spPr bwMode="auto">
          <a:xfrm>
            <a:off x="5410200" y="3795712"/>
            <a:ext cx="2667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Đáp số: 12 cm</a:t>
            </a:r>
          </a:p>
        </p:txBody>
      </p:sp>
    </p:spTree>
    <p:extLst>
      <p:ext uri="{BB962C8B-B14F-4D97-AF65-F5344CB8AC3E}">
        <p14:creationId xmlns:p14="http://schemas.microsoft.com/office/powerpoint/2010/main" val="187548566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0"/>
      <p:bldP spid="26" grpId="0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Dễ Thương Kute đẹp Nhất Full Hd | CLOUDY GIRL P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033" y="0"/>
            <a:ext cx="9195033" cy="696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228600" y="390525"/>
            <a:ext cx="4419600" cy="58477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u="sng" dirty="0" err="1">
                <a:latin typeface="Times New Roman" pitchFamily="18" charset="0"/>
              </a:rPr>
              <a:t>Bài</a:t>
            </a:r>
            <a:r>
              <a:rPr lang="en-US" sz="3200" b="1" u="sng" dirty="0">
                <a:latin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</a:rPr>
              <a:t>4: </a:t>
            </a:r>
            <a:r>
              <a:rPr lang="en-US" sz="3200" b="1" dirty="0" err="1">
                <a:latin typeface="Times New Roman" pitchFamily="18" charset="0"/>
              </a:rPr>
              <a:t>Tính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chu</a:t>
            </a:r>
            <a:r>
              <a:rPr lang="en-US" sz="3200" b="1" dirty="0">
                <a:latin typeface="Times New Roman" pitchFamily="18" charset="0"/>
              </a:rPr>
              <a:t> vi :</a:t>
            </a:r>
          </a:p>
        </p:txBody>
      </p:sp>
      <p:sp>
        <p:nvSpPr>
          <p:cNvPr id="29" name="Text Box 21"/>
          <p:cNvSpPr txBox="1">
            <a:spLocks noChangeArrowheads="1"/>
          </p:cNvSpPr>
          <p:nvPr/>
        </p:nvSpPr>
        <p:spPr bwMode="auto">
          <a:xfrm>
            <a:off x="914400" y="25908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3429000" y="22098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31" name="Text Box 23"/>
          <p:cNvSpPr txBox="1">
            <a:spLocks noChangeArrowheads="1"/>
          </p:cNvSpPr>
          <p:nvPr/>
        </p:nvSpPr>
        <p:spPr bwMode="auto">
          <a:xfrm>
            <a:off x="3810000" y="4953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C</a:t>
            </a:r>
          </a:p>
        </p:txBody>
      </p:sp>
      <p:sp>
        <p:nvSpPr>
          <p:cNvPr id="32" name="Text Box 24"/>
          <p:cNvSpPr txBox="1">
            <a:spLocks noChangeArrowheads="1"/>
          </p:cNvSpPr>
          <p:nvPr/>
        </p:nvSpPr>
        <p:spPr bwMode="auto">
          <a:xfrm>
            <a:off x="0" y="44958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D</a:t>
            </a:r>
          </a:p>
        </p:txBody>
      </p:sp>
      <p:sp>
        <p:nvSpPr>
          <p:cNvPr id="33" name="Text Box 25"/>
          <p:cNvSpPr txBox="1">
            <a:spLocks noChangeArrowheads="1"/>
          </p:cNvSpPr>
          <p:nvPr/>
        </p:nvSpPr>
        <p:spPr bwMode="auto">
          <a:xfrm>
            <a:off x="1676400" y="2286000"/>
            <a:ext cx="990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/>
              <a:t>4 cm</a:t>
            </a:r>
          </a:p>
        </p:txBody>
      </p:sp>
      <p:sp>
        <p:nvSpPr>
          <p:cNvPr id="34" name="Text Box 26"/>
          <p:cNvSpPr txBox="1">
            <a:spLocks noChangeArrowheads="1"/>
          </p:cNvSpPr>
          <p:nvPr/>
        </p:nvSpPr>
        <p:spPr bwMode="auto">
          <a:xfrm>
            <a:off x="3657600" y="3352800"/>
            <a:ext cx="990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/>
              <a:t>5 cm</a:t>
            </a:r>
          </a:p>
        </p:txBody>
      </p:sp>
      <p:sp>
        <p:nvSpPr>
          <p:cNvPr id="35" name="Text Box 27"/>
          <p:cNvSpPr txBox="1">
            <a:spLocks noChangeArrowheads="1"/>
          </p:cNvSpPr>
          <p:nvPr/>
        </p:nvSpPr>
        <p:spPr bwMode="auto">
          <a:xfrm>
            <a:off x="1371600" y="4800600"/>
            <a:ext cx="990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/>
              <a:t>6 cm</a:t>
            </a:r>
          </a:p>
        </p:txBody>
      </p:sp>
      <p:sp>
        <p:nvSpPr>
          <p:cNvPr id="36" name="Text Box 28"/>
          <p:cNvSpPr txBox="1">
            <a:spLocks noChangeArrowheads="1"/>
          </p:cNvSpPr>
          <p:nvPr/>
        </p:nvSpPr>
        <p:spPr bwMode="auto">
          <a:xfrm>
            <a:off x="0" y="3276600"/>
            <a:ext cx="990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/>
              <a:t>3 cm</a:t>
            </a:r>
          </a:p>
        </p:txBody>
      </p:sp>
      <p:sp>
        <p:nvSpPr>
          <p:cNvPr id="37" name="Line 29"/>
          <p:cNvSpPr>
            <a:spLocks noChangeShapeType="1"/>
          </p:cNvSpPr>
          <p:nvPr/>
        </p:nvSpPr>
        <p:spPr bwMode="auto">
          <a:xfrm rot="5400000">
            <a:off x="3009900" y="4000500"/>
            <a:ext cx="3124200" cy="0"/>
          </a:xfrm>
          <a:prstGeom prst="line">
            <a:avLst/>
          </a:prstGeom>
          <a:noFill/>
          <a:ln w="1905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Text Box 30"/>
          <p:cNvSpPr txBox="1">
            <a:spLocks noChangeArrowheads="1"/>
          </p:cNvSpPr>
          <p:nvPr/>
        </p:nvSpPr>
        <p:spPr bwMode="auto">
          <a:xfrm>
            <a:off x="6019800" y="2286000"/>
            <a:ext cx="160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giải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9" name="Text Box 31"/>
          <p:cNvSpPr txBox="1">
            <a:spLocks noChangeArrowheads="1"/>
          </p:cNvSpPr>
          <p:nvPr/>
        </p:nvSpPr>
        <p:spPr bwMode="auto">
          <a:xfrm>
            <a:off x="4648200" y="2757488"/>
            <a:ext cx="4495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Chu vi hình tứ giác MNPQ là:</a:t>
            </a:r>
          </a:p>
        </p:txBody>
      </p:sp>
      <p:sp>
        <p:nvSpPr>
          <p:cNvPr id="40" name="Text Box 32"/>
          <p:cNvSpPr txBox="1">
            <a:spLocks noChangeArrowheads="1"/>
          </p:cNvSpPr>
          <p:nvPr/>
        </p:nvSpPr>
        <p:spPr bwMode="auto">
          <a:xfrm>
            <a:off x="5029200" y="3429000"/>
            <a:ext cx="411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3 + 4  + 5 + 6 = 18  (cm)</a:t>
            </a:r>
          </a:p>
        </p:txBody>
      </p:sp>
      <p:sp>
        <p:nvSpPr>
          <p:cNvPr id="41" name="Text Box 33"/>
          <p:cNvSpPr txBox="1">
            <a:spLocks noChangeArrowheads="1"/>
          </p:cNvSpPr>
          <p:nvPr/>
        </p:nvSpPr>
        <p:spPr bwMode="auto">
          <a:xfrm>
            <a:off x="6400800" y="4052887"/>
            <a:ext cx="2895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>
                <a:latin typeface="Times New Roman" pitchFamily="18" charset="0"/>
              </a:rPr>
              <a:t>Đáp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</a:rPr>
              <a:t>:  18 cm</a:t>
            </a:r>
          </a:p>
        </p:txBody>
      </p:sp>
      <p:sp>
        <p:nvSpPr>
          <p:cNvPr id="42" name="Text Box 34"/>
          <p:cNvSpPr txBox="1">
            <a:spLocks noChangeArrowheads="1"/>
          </p:cNvSpPr>
          <p:nvPr/>
        </p:nvSpPr>
        <p:spPr bwMode="auto">
          <a:xfrm>
            <a:off x="304800" y="1447800"/>
            <a:ext cx="3810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b) </a:t>
            </a:r>
            <a:r>
              <a:rPr lang="en-US" sz="2800" b="1" dirty="0" err="1">
                <a:latin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tứ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giác</a:t>
            </a:r>
            <a:r>
              <a:rPr lang="en-US" sz="2800" b="1" dirty="0">
                <a:latin typeface="Times New Roman" pitchFamily="18" charset="0"/>
              </a:rPr>
              <a:t> ABCD :</a:t>
            </a:r>
          </a:p>
        </p:txBody>
      </p:sp>
      <p:grpSp>
        <p:nvGrpSpPr>
          <p:cNvPr id="43" name="Group 37"/>
          <p:cNvGrpSpPr>
            <a:grpSpLocks/>
          </p:cNvGrpSpPr>
          <p:nvPr/>
        </p:nvGrpSpPr>
        <p:grpSpPr bwMode="auto">
          <a:xfrm>
            <a:off x="457200" y="2667000"/>
            <a:ext cx="3429000" cy="2286000"/>
            <a:chOff x="3024" y="2016"/>
            <a:chExt cx="2160" cy="1440"/>
          </a:xfrm>
        </p:grpSpPr>
        <p:sp>
          <p:nvSpPr>
            <p:cNvPr id="44" name="Line 38"/>
            <p:cNvSpPr>
              <a:spLocks noChangeShapeType="1"/>
            </p:cNvSpPr>
            <p:nvPr/>
          </p:nvSpPr>
          <p:spPr bwMode="auto">
            <a:xfrm>
              <a:off x="3024" y="3168"/>
              <a:ext cx="2160" cy="288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39"/>
            <p:cNvSpPr>
              <a:spLocks noChangeShapeType="1"/>
            </p:cNvSpPr>
            <p:nvPr/>
          </p:nvSpPr>
          <p:spPr bwMode="auto">
            <a:xfrm flipV="1">
              <a:off x="3024" y="2208"/>
              <a:ext cx="528" cy="960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40"/>
            <p:cNvSpPr>
              <a:spLocks noChangeShapeType="1"/>
            </p:cNvSpPr>
            <p:nvPr/>
          </p:nvSpPr>
          <p:spPr bwMode="auto">
            <a:xfrm flipV="1">
              <a:off x="3552" y="2016"/>
              <a:ext cx="1392" cy="192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41"/>
            <p:cNvSpPr>
              <a:spLocks noChangeShapeType="1"/>
            </p:cNvSpPr>
            <p:nvPr/>
          </p:nvSpPr>
          <p:spPr bwMode="auto">
            <a:xfrm>
              <a:off x="4944" y="2016"/>
              <a:ext cx="240" cy="1440"/>
            </a:xfrm>
            <a:prstGeom prst="line">
              <a:avLst/>
            </a:prstGeom>
            <a:noFill/>
            <a:ln w="28575">
              <a:solidFill>
                <a:srgbClr val="FF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5208646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  <p:bldP spid="39" grpId="0"/>
      <p:bldP spid="40" grpId="0"/>
      <p:bldP spid="4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4218</TotalTime>
  <Words>503</Words>
  <Application>Microsoft Office PowerPoint</Application>
  <PresentationFormat>On-screen Show (4:3)</PresentationFormat>
  <Paragraphs>87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121</cp:revision>
  <dcterms:created xsi:type="dcterms:W3CDTF">2020-05-07T03:43:01Z</dcterms:created>
  <dcterms:modified xsi:type="dcterms:W3CDTF">2020-11-08T09:39:32Z</dcterms:modified>
</cp:coreProperties>
</file>