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99" r:id="rId6"/>
    <p:sldId id="258" r:id="rId7"/>
    <p:sldId id="275" r:id="rId8"/>
    <p:sldId id="288" r:id="rId9"/>
    <p:sldId id="290" r:id="rId10"/>
    <p:sldId id="291" r:id="rId11"/>
    <p:sldId id="292" r:id="rId12"/>
    <p:sldId id="266" r:id="rId13"/>
    <p:sldId id="293" r:id="rId14"/>
    <p:sldId id="305" r:id="rId15"/>
    <p:sldId id="297" r:id="rId16"/>
    <p:sldId id="277" r:id="rId17"/>
    <p:sldId id="306" r:id="rId18"/>
    <p:sldId id="307" r:id="rId19"/>
    <p:sldId id="295" r:id="rId20"/>
    <p:sldId id="311" r:id="rId21"/>
    <p:sldId id="298" r:id="rId22"/>
    <p:sldId id="296" r:id="rId23"/>
    <p:sldId id="300" r:id="rId24"/>
    <p:sldId id="267" r:id="rId25"/>
    <p:sldId id="279" r:id="rId26"/>
    <p:sldId id="310" r:id="rId27"/>
    <p:sldId id="268" r:id="rId28"/>
    <p:sldId id="308" r:id="rId29"/>
    <p:sldId id="309" r:id="rId30"/>
  </p:sldIdLst>
  <p:sldSz cx="9144000" cy="5143500" type="screen16x9"/>
  <p:notesSz cx="6858000" cy="9144000"/>
  <p:embeddedFontLst>
    <p:embeddedFont>
      <p:font typeface="DFPOP1-W9" panose="020B0604020202020204" charset="-128"/>
      <p:regular r:id="rId32"/>
    </p:embeddedFont>
    <p:embeddedFont>
      <p:font typeface="宋体" panose="02010600030101010101" pitchFamily="2" charset="-122"/>
      <p:regular r:id="rId33"/>
    </p:embeddedFont>
    <p:embeddedFont>
      <p:font typeface="Arial-Rounded" panose="020B0500000000000000" charset="0"/>
      <p:regular r:id="rId34"/>
    </p:embeddedFont>
    <p:embeddedFont>
      <p:font typeface="Arial-SGK-TV" pitchFamily="2" charset="0"/>
      <p:regular r:id="rId35"/>
      <p:bold r:id="rId36"/>
      <p:italic r:id="rId37"/>
    </p:embeddedFont>
    <p:embeddedFont>
      <p:font typeface="Calibri" panose="020F0502020204030204" pitchFamily="34" charset="0"/>
      <p:regular r:id="rId38"/>
      <p:bold r:id="rId39"/>
      <p:italic r:id="rId40"/>
      <p:boldItalic r:id="rId41"/>
    </p:embeddedFont>
  </p:embeddedFontLst>
  <p:custDataLst>
    <p:tags r:id="rId4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3399"/>
    <a:srgbClr val="4CA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3" d="100"/>
          <a:sy n="93" d="100"/>
        </p:scale>
        <p:origin x="162"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ags" Target="tags/tag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a:t>
            </a:fld>
            <a:endParaRPr lang="zh-CN" altLang="en-US"/>
          </a:p>
        </p:txBody>
      </p:sp>
    </p:spTree>
    <p:extLst>
      <p:ext uri="{BB962C8B-B14F-4D97-AF65-F5344CB8AC3E}">
        <p14:creationId xmlns:p14="http://schemas.microsoft.com/office/powerpoint/2010/main" val="210863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AFF47F6-D8A5-40FE-87C1-D178FDD67C27}" type="slidenum">
              <a:rPr lang="zh-CN" altLang="en-US" smtClean="0"/>
              <a:pPr/>
              <a:t>20</a:t>
            </a:fld>
            <a:endParaRPr lang="zh-CN" altLang="en-US"/>
          </a:p>
        </p:txBody>
      </p:sp>
    </p:spTree>
    <p:extLst>
      <p:ext uri="{BB962C8B-B14F-4D97-AF65-F5344CB8AC3E}">
        <p14:creationId xmlns:p14="http://schemas.microsoft.com/office/powerpoint/2010/main" val="30757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23712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2021/2/25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2021/2/25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emf"/></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slide" Target="slide7.xml"/><Relationship Id="rId5" Type="http://schemas.openxmlformats.org/officeDocument/2006/relationships/slide" Target="slide8.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60145" y="2966987"/>
            <a:ext cx="4881017" cy="700236"/>
            <a:chOff x="2273176" y="2714626"/>
            <a:chExt cx="4881017" cy="700236"/>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vi-VN"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5" name="文本框 94"/>
            <p:cNvSpPr txBox="1"/>
            <p:nvPr/>
          </p:nvSpPr>
          <p:spPr>
            <a:xfrm>
              <a:off x="2273176" y="2714626"/>
              <a:ext cx="4872801" cy="687339"/>
            </a:xfrm>
            <a:prstGeom prst="rect">
              <a:avLst/>
            </a:prstGeom>
            <a:noFill/>
          </p:spPr>
          <p:txBody>
            <a:bodyPr wrap="none" rtlCol="0">
              <a:prstTxWarp prst="textDoubleWave1">
                <a:avLst/>
              </a:prstTxWarp>
              <a:spAutoFit/>
            </a:bodyPr>
            <a:lstStyle/>
            <a:p>
              <a:r>
                <a:rPr lang="vi-VN" altLang="zh-CN"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74670" y="2724545"/>
              <a:ext cx="4872801" cy="687339"/>
            </a:xfrm>
            <a:prstGeom prst="rect">
              <a:avLst/>
            </a:prstGeom>
            <a:noFill/>
          </p:spPr>
          <p:txBody>
            <a:bodyPr wrap="none" rtlCol="0">
              <a:prstTxWarp prst="textDoubleWave1">
                <a:avLst/>
              </a:prstTxWarp>
              <a:spAutoFit/>
            </a:bodyPr>
            <a:lstStyle/>
            <a:p>
              <a:r>
                <a:rPr lang="vi-VN" altLang="zh-CN"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5687" y="1605763"/>
            <a:ext cx="1787669" cy="927718"/>
            <a:chOff x="3278238" y="1810677"/>
            <a:chExt cx="1787669" cy="927718"/>
          </a:xfrm>
        </p:grpSpPr>
        <p:sp>
          <p:nvSpPr>
            <p:cNvPr id="94" name="矩形 93"/>
            <p:cNvSpPr/>
            <p:nvPr/>
          </p:nvSpPr>
          <p:spPr>
            <a:xfrm>
              <a:off x="3295926" y="1815065"/>
              <a:ext cx="1620957"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10677"/>
              <a:ext cx="1620957"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78238" y="1810677"/>
              <a:ext cx="1787669"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3</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TextBox 1"/>
          <p:cNvSpPr txBox="1"/>
          <p:nvPr/>
        </p:nvSpPr>
        <p:spPr>
          <a:xfrm>
            <a:off x="1434052" y="715486"/>
            <a:ext cx="5858933" cy="692187"/>
          </a:xfrm>
          <a:prstGeom prst="rect">
            <a:avLst/>
          </a:prstGeom>
          <a:noFill/>
        </p:spPr>
        <p:txBody>
          <a:bodyPr wrap="square" numCol="1" rtlCol="0">
            <a:prstTxWarp prst="textInflateTop">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spc="5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87659" y="0"/>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treo bức tranh</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ở góc sáng tạo của lớp.</a:t>
            </a:r>
          </a:p>
        </p:txBody>
      </p:sp>
      <p:sp>
        <p:nvSpPr>
          <p:cNvPr id="3" name="Rectangle 2"/>
          <p:cNvSpPr/>
          <p:nvPr/>
        </p:nvSpPr>
        <p:spPr>
          <a:xfrm>
            <a:off x="293413" y="4511378"/>
            <a:ext cx="4147078" cy="584775"/>
          </a:xfrm>
          <a:prstGeom prst="rect">
            <a:avLst/>
          </a:prstGeom>
        </p:spPr>
        <p:txBody>
          <a:bodyPr wrap="square">
            <a:spAutoFit/>
          </a:bodyPr>
          <a:lstStyle/>
          <a:p>
            <a:r>
              <a:rPr lang="vi-VN" altLang="zh-CN" sz="3200" b="1" dirty="0">
                <a:solidFill>
                  <a:srgbClr val="FF3399"/>
                </a:solidFill>
                <a:latin typeface="Arial-Rounded" panose="020B0500000000000000" pitchFamily="34" charset="-93"/>
                <a:ea typeface="Arial-Rounded" panose="020B0500000000000000" pitchFamily="34" charset="-93"/>
                <a:cs typeface="Arial-Rounded" panose="020B0500000000000000" pitchFamily="34" charset="-93"/>
                <a:sym typeface="+mn-lt"/>
              </a:rPr>
              <a:t>Vần: oay</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21" name="Picture 20"/>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cxnSp>
        <p:nvCxnSpPr>
          <p:cNvPr id="6" name="Straight Connector 5">
            <a:extLst>
              <a:ext uri="{FF2B5EF4-FFF2-40B4-BE49-F238E27FC236}">
                <a16:creationId xmlns:a16="http://schemas.microsoft.com/office/drawing/2014/main" id="{66B534AF-EC5A-4728-923D-3C992BC5868A}"/>
              </a:ext>
            </a:extLst>
          </p:cNvPr>
          <p:cNvCxnSpPr>
            <a:cxnSpLocks/>
          </p:cNvCxnSpPr>
          <p:nvPr/>
        </p:nvCxnSpPr>
        <p:spPr>
          <a:xfrm>
            <a:off x="1275223" y="1601986"/>
            <a:ext cx="10038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705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AE129A-2210-4E81-B001-6EF199B08D67}"/>
              </a:ext>
            </a:extLst>
          </p:cNvPr>
          <p:cNvSpPr txBox="1"/>
          <p:nvPr/>
        </p:nvSpPr>
        <p:spPr>
          <a:xfrm>
            <a:off x="884582" y="795131"/>
            <a:ext cx="1997765" cy="707886"/>
          </a:xfrm>
          <a:prstGeom prst="rect">
            <a:avLst/>
          </a:prstGeom>
          <a:noFill/>
        </p:spPr>
        <p:txBody>
          <a:bodyPr wrap="square" rtlCol="0">
            <a:spAutoFit/>
          </a:bodyPr>
          <a:lstStyle/>
          <a:p>
            <a:r>
              <a:rPr lang="en-US" sz="4000" dirty="0" err="1">
                <a:solidFill>
                  <a:schemeClr val="accent1">
                    <a:lumMod val="50000"/>
                  </a:schemeClr>
                </a:solidFill>
                <a:latin typeface="Arial-SGK-TV" pitchFamily="2" charset="0"/>
                <a:cs typeface="Arial-SGK-TV" pitchFamily="2" charset="0"/>
              </a:rPr>
              <a:t>hí</a:t>
            </a:r>
            <a:r>
              <a:rPr lang="en-US" sz="4000" dirty="0">
                <a:solidFill>
                  <a:schemeClr val="accent1">
                    <a:lumMod val="50000"/>
                  </a:schemeClr>
                </a:solidFill>
                <a:latin typeface="Arial-SGK-TV" pitchFamily="2" charset="0"/>
                <a:cs typeface="Arial-SGK-TV" pitchFamily="2" charset="0"/>
              </a:rPr>
              <a:t> </a:t>
            </a:r>
            <a:r>
              <a:rPr lang="en-US" sz="4000" dirty="0" err="1">
                <a:solidFill>
                  <a:schemeClr val="accent1">
                    <a:lumMod val="50000"/>
                  </a:schemeClr>
                </a:solidFill>
                <a:latin typeface="Arial-SGK-TV" pitchFamily="2" charset="0"/>
                <a:cs typeface="Arial-SGK-TV" pitchFamily="2" charset="0"/>
              </a:rPr>
              <a:t>hoáy</a:t>
            </a:r>
            <a:r>
              <a:rPr lang="en-US" sz="4000" dirty="0">
                <a:solidFill>
                  <a:schemeClr val="accent1">
                    <a:lumMod val="50000"/>
                  </a:schemeClr>
                </a:solidFill>
                <a:latin typeface="Arial-SGK-TV" pitchFamily="2" charset="0"/>
                <a:cs typeface="Arial-SGK-TV" pitchFamily="2" charset="0"/>
              </a:rPr>
              <a:t> </a:t>
            </a:r>
            <a:endParaRPr lang="vi-VN" sz="4000" dirty="0">
              <a:solidFill>
                <a:schemeClr val="accent1">
                  <a:lumMod val="50000"/>
                </a:schemeClr>
              </a:solidFill>
              <a:latin typeface="Arial-SGK-TV" pitchFamily="2" charset="0"/>
              <a:cs typeface="Arial-SGK-TV" pitchFamily="2" charset="0"/>
            </a:endParaRPr>
          </a:p>
        </p:txBody>
      </p:sp>
      <p:sp>
        <p:nvSpPr>
          <p:cNvPr id="3" name="TextBox 2">
            <a:extLst>
              <a:ext uri="{FF2B5EF4-FFF2-40B4-BE49-F238E27FC236}">
                <a16:creationId xmlns:a16="http://schemas.microsoft.com/office/drawing/2014/main" id="{F7B7C9CF-9837-4047-B17C-ECEDF9E8288A}"/>
              </a:ext>
            </a:extLst>
          </p:cNvPr>
          <p:cNvSpPr txBox="1"/>
          <p:nvPr/>
        </p:nvSpPr>
        <p:spPr>
          <a:xfrm>
            <a:off x="5509591" y="834888"/>
            <a:ext cx="1997765" cy="707886"/>
          </a:xfrm>
          <a:prstGeom prst="rect">
            <a:avLst/>
          </a:prstGeom>
          <a:noFill/>
        </p:spPr>
        <p:txBody>
          <a:bodyPr wrap="square" rtlCol="0">
            <a:spAutoFit/>
          </a:bodyPr>
          <a:lstStyle/>
          <a:p>
            <a:r>
              <a:rPr lang="en-US" sz="4000" dirty="0" err="1">
                <a:solidFill>
                  <a:schemeClr val="accent1">
                    <a:lumMod val="50000"/>
                  </a:schemeClr>
                </a:solidFill>
                <a:latin typeface="Arial-SGK-TV" pitchFamily="2" charset="0"/>
                <a:cs typeface="Arial-SGK-TV" pitchFamily="2" charset="0"/>
              </a:rPr>
              <a:t>tỉ</a:t>
            </a:r>
            <a:r>
              <a:rPr lang="en-US" sz="4000" dirty="0">
                <a:solidFill>
                  <a:schemeClr val="accent1">
                    <a:lumMod val="50000"/>
                  </a:schemeClr>
                </a:solidFill>
                <a:latin typeface="Arial-SGK-TV" pitchFamily="2" charset="0"/>
                <a:cs typeface="Arial-SGK-TV" pitchFamily="2" charset="0"/>
              </a:rPr>
              <a:t> </a:t>
            </a:r>
            <a:r>
              <a:rPr lang="en-US" sz="4000" dirty="0" err="1">
                <a:solidFill>
                  <a:schemeClr val="accent1">
                    <a:lumMod val="50000"/>
                  </a:schemeClr>
                </a:solidFill>
                <a:latin typeface="Arial-SGK-TV" pitchFamily="2" charset="0"/>
                <a:cs typeface="Arial-SGK-TV" pitchFamily="2" charset="0"/>
              </a:rPr>
              <a:t>mỉ</a:t>
            </a:r>
            <a:endParaRPr lang="vi-VN" sz="4000" dirty="0">
              <a:solidFill>
                <a:schemeClr val="accent1">
                  <a:lumMod val="50000"/>
                </a:schemeClr>
              </a:solidFill>
              <a:latin typeface="Arial-SGK-TV" pitchFamily="2" charset="0"/>
              <a:cs typeface="Arial-SGK-TV" pitchFamily="2" charset="0"/>
            </a:endParaRPr>
          </a:p>
        </p:txBody>
      </p:sp>
      <p:sp>
        <p:nvSpPr>
          <p:cNvPr id="4" name="TextBox 3">
            <a:extLst>
              <a:ext uri="{FF2B5EF4-FFF2-40B4-BE49-F238E27FC236}">
                <a16:creationId xmlns:a16="http://schemas.microsoft.com/office/drawing/2014/main" id="{0883C7E6-23C3-4ACD-9E28-8C025C437BFE}"/>
              </a:ext>
            </a:extLst>
          </p:cNvPr>
          <p:cNvSpPr txBox="1"/>
          <p:nvPr/>
        </p:nvSpPr>
        <p:spPr>
          <a:xfrm>
            <a:off x="884582" y="2171124"/>
            <a:ext cx="2574235" cy="707886"/>
          </a:xfrm>
          <a:prstGeom prst="rect">
            <a:avLst/>
          </a:prstGeom>
          <a:noFill/>
        </p:spPr>
        <p:txBody>
          <a:bodyPr wrap="square" rtlCol="0">
            <a:spAutoFit/>
          </a:bodyPr>
          <a:lstStyle/>
          <a:p>
            <a:r>
              <a:rPr lang="en-US" sz="4000" dirty="0" err="1">
                <a:solidFill>
                  <a:schemeClr val="accent1">
                    <a:lumMod val="50000"/>
                  </a:schemeClr>
                </a:solidFill>
                <a:latin typeface="Arial-SGK-TV" pitchFamily="2" charset="0"/>
                <a:cs typeface="Arial-SGK-TV" pitchFamily="2" charset="0"/>
              </a:rPr>
              <a:t>nhụy</a:t>
            </a:r>
            <a:r>
              <a:rPr lang="en-US" sz="4000" dirty="0">
                <a:solidFill>
                  <a:schemeClr val="accent1">
                    <a:lumMod val="50000"/>
                  </a:schemeClr>
                </a:solidFill>
                <a:latin typeface="Arial-SGK-TV" pitchFamily="2" charset="0"/>
                <a:cs typeface="Arial-SGK-TV" pitchFamily="2" charset="0"/>
              </a:rPr>
              <a:t> </a:t>
            </a:r>
            <a:r>
              <a:rPr lang="en-US" sz="4000" dirty="0" err="1">
                <a:solidFill>
                  <a:schemeClr val="accent1">
                    <a:lumMod val="50000"/>
                  </a:schemeClr>
                </a:solidFill>
                <a:latin typeface="Arial-SGK-TV" pitchFamily="2" charset="0"/>
                <a:cs typeface="Arial-SGK-TV" pitchFamily="2" charset="0"/>
              </a:rPr>
              <a:t>hoa</a:t>
            </a:r>
            <a:endParaRPr lang="vi-VN" sz="4000" dirty="0">
              <a:solidFill>
                <a:schemeClr val="accent1">
                  <a:lumMod val="50000"/>
                </a:schemeClr>
              </a:solidFill>
              <a:latin typeface="Arial-SGK-TV" pitchFamily="2" charset="0"/>
              <a:cs typeface="Arial-SGK-TV" pitchFamily="2" charset="0"/>
            </a:endParaRPr>
          </a:p>
        </p:txBody>
      </p:sp>
      <p:sp>
        <p:nvSpPr>
          <p:cNvPr id="5" name="TextBox 4">
            <a:extLst>
              <a:ext uri="{FF2B5EF4-FFF2-40B4-BE49-F238E27FC236}">
                <a16:creationId xmlns:a16="http://schemas.microsoft.com/office/drawing/2014/main" id="{9BC94994-FA66-4918-8109-C68138E1E90A}"/>
              </a:ext>
            </a:extLst>
          </p:cNvPr>
          <p:cNvSpPr txBox="1"/>
          <p:nvPr/>
        </p:nvSpPr>
        <p:spPr>
          <a:xfrm>
            <a:off x="5264425" y="2217807"/>
            <a:ext cx="2242931" cy="707886"/>
          </a:xfrm>
          <a:prstGeom prst="rect">
            <a:avLst/>
          </a:prstGeom>
          <a:noFill/>
        </p:spPr>
        <p:txBody>
          <a:bodyPr wrap="square" rtlCol="0">
            <a:spAutoFit/>
          </a:bodyPr>
          <a:lstStyle/>
          <a:p>
            <a:r>
              <a:rPr lang="en-US" sz="4000" dirty="0" err="1">
                <a:solidFill>
                  <a:schemeClr val="accent1">
                    <a:lumMod val="50000"/>
                  </a:schemeClr>
                </a:solidFill>
                <a:latin typeface="Arial-SGK-TV" pitchFamily="2" charset="0"/>
                <a:cs typeface="Arial-SGK-TV" pitchFamily="2" charset="0"/>
              </a:rPr>
              <a:t>nắn</a:t>
            </a:r>
            <a:r>
              <a:rPr lang="en-US" sz="4000" dirty="0">
                <a:solidFill>
                  <a:schemeClr val="accent1">
                    <a:lumMod val="50000"/>
                  </a:schemeClr>
                </a:solidFill>
                <a:latin typeface="Arial-SGK-TV" pitchFamily="2" charset="0"/>
                <a:cs typeface="Arial-SGK-TV" pitchFamily="2" charset="0"/>
              </a:rPr>
              <a:t> </a:t>
            </a:r>
            <a:r>
              <a:rPr lang="en-US" sz="4000" dirty="0" err="1">
                <a:solidFill>
                  <a:schemeClr val="accent1">
                    <a:lumMod val="50000"/>
                  </a:schemeClr>
                </a:solidFill>
                <a:latin typeface="Arial-SGK-TV" pitchFamily="2" charset="0"/>
                <a:cs typeface="Arial-SGK-TV" pitchFamily="2" charset="0"/>
              </a:rPr>
              <a:t>nót</a:t>
            </a:r>
            <a:endParaRPr lang="vi-VN" sz="4000" dirty="0">
              <a:solidFill>
                <a:schemeClr val="accent1">
                  <a:lumMod val="50000"/>
                </a:schemeClr>
              </a:solidFill>
              <a:latin typeface="Arial-SGK-TV" pitchFamily="2" charset="0"/>
              <a:cs typeface="Arial-SGK-TV" pitchFamily="2" charset="0"/>
            </a:endParaRPr>
          </a:p>
        </p:txBody>
      </p:sp>
      <p:sp>
        <p:nvSpPr>
          <p:cNvPr id="6" name="TextBox 5">
            <a:extLst>
              <a:ext uri="{FF2B5EF4-FFF2-40B4-BE49-F238E27FC236}">
                <a16:creationId xmlns:a16="http://schemas.microsoft.com/office/drawing/2014/main" id="{A28794D1-E10A-4EF1-A131-BC7171F1331B}"/>
              </a:ext>
            </a:extLst>
          </p:cNvPr>
          <p:cNvSpPr txBox="1"/>
          <p:nvPr/>
        </p:nvSpPr>
        <p:spPr>
          <a:xfrm>
            <a:off x="2882347" y="3378871"/>
            <a:ext cx="2242931" cy="707886"/>
          </a:xfrm>
          <a:prstGeom prst="rect">
            <a:avLst/>
          </a:prstGeom>
          <a:noFill/>
        </p:spPr>
        <p:txBody>
          <a:bodyPr wrap="square" rtlCol="0">
            <a:spAutoFit/>
          </a:bodyPr>
          <a:lstStyle/>
          <a:p>
            <a:r>
              <a:rPr lang="en-US" sz="4000" dirty="0" err="1">
                <a:solidFill>
                  <a:schemeClr val="accent1">
                    <a:lumMod val="50000"/>
                  </a:schemeClr>
                </a:solidFill>
                <a:latin typeface="Arial-SGK-TV" pitchFamily="2" charset="0"/>
                <a:cs typeface="Arial-SGK-TV" pitchFamily="2" charset="0"/>
              </a:rPr>
              <a:t>sáng</a:t>
            </a:r>
            <a:r>
              <a:rPr lang="en-US" sz="4000" dirty="0">
                <a:solidFill>
                  <a:schemeClr val="accent1">
                    <a:lumMod val="50000"/>
                  </a:schemeClr>
                </a:solidFill>
                <a:latin typeface="Arial-SGK-TV" pitchFamily="2" charset="0"/>
                <a:cs typeface="Arial-SGK-TV" pitchFamily="2" charset="0"/>
              </a:rPr>
              <a:t> </a:t>
            </a:r>
            <a:r>
              <a:rPr lang="en-US" sz="4000" dirty="0" err="1">
                <a:solidFill>
                  <a:schemeClr val="accent1">
                    <a:lumMod val="50000"/>
                  </a:schemeClr>
                </a:solidFill>
                <a:latin typeface="Arial-SGK-TV" pitchFamily="2" charset="0"/>
                <a:cs typeface="Arial-SGK-TV" pitchFamily="2" charset="0"/>
              </a:rPr>
              <a:t>tạo</a:t>
            </a:r>
            <a:endParaRPr lang="vi-VN" sz="4000" dirty="0">
              <a:solidFill>
                <a:schemeClr val="accent1">
                  <a:lumMod val="50000"/>
                </a:schemeClr>
              </a:solidFill>
              <a:latin typeface="Arial-SGK-TV" pitchFamily="2" charset="0"/>
              <a:cs typeface="Arial-SGK-TV" pitchFamily="2" charset="0"/>
            </a:endParaRPr>
          </a:p>
        </p:txBody>
      </p:sp>
    </p:spTree>
    <p:extLst>
      <p:ext uri="{BB962C8B-B14F-4D97-AF65-F5344CB8AC3E}">
        <p14:creationId xmlns:p14="http://schemas.microsoft.com/office/powerpoint/2010/main" val="266334893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700" y="70339"/>
            <a:ext cx="5255288" cy="4038809"/>
          </a:xfrm>
          <a:prstGeom prst="rect">
            <a:avLst/>
          </a:prstGeom>
          <a:ln>
            <a:noFill/>
          </a:ln>
          <a:effectLst>
            <a:softEdge rad="112500"/>
          </a:effectLst>
        </p:spPr>
      </p:pic>
      <p:sp>
        <p:nvSpPr>
          <p:cNvPr id="3" name="Rectangle 2"/>
          <p:cNvSpPr/>
          <p:nvPr/>
        </p:nvSpPr>
        <p:spPr>
          <a:xfrm>
            <a:off x="341644" y="4109150"/>
            <a:ext cx="8802356" cy="830997"/>
          </a:xfrm>
          <a:prstGeom prst="rect">
            <a:avLst/>
          </a:prstGeom>
        </p:spPr>
        <p:txBody>
          <a:bodyPr wrap="square">
            <a:spAutoFit/>
          </a:bodyPr>
          <a:lstStyle/>
          <a:p>
            <a:r>
              <a:rPr lang="vi-VN" altLang="zh-CN" sz="24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Nhụy hoa </a:t>
            </a:r>
            <a:r>
              <a:rPr lang="vi-VN" altLang="zh-CN" sz="2400" b="1" dirty="0">
                <a:solidFill>
                  <a:schemeClr val="accent6"/>
                </a:solidFill>
                <a:latin typeface="Arial-Rounded" panose="020B0500000000000000" pitchFamily="34" charset="-93"/>
                <a:ea typeface="Arial-Rounded" panose="020B0500000000000000" pitchFamily="34" charset="-93"/>
                <a:cs typeface="Arial-Rounded" panose="020B0500000000000000" pitchFamily="34" charset="-93"/>
                <a:sym typeface="+mn-lt"/>
              </a:rPr>
              <a:t>là bộ phận của hoa sau này sẽ phát triển thành quả và hạt </a:t>
            </a:r>
            <a:endParaRPr lang="en-US" sz="2000" dirty="0">
              <a:solidFill>
                <a:schemeClr val="accent6"/>
              </a:solidFill>
            </a:endParaRPr>
          </a:p>
        </p:txBody>
      </p:sp>
      <p:cxnSp>
        <p:nvCxnSpPr>
          <p:cNvPr id="4" name="Straight Connector 3"/>
          <p:cNvCxnSpPr/>
          <p:nvPr/>
        </p:nvCxnSpPr>
        <p:spPr>
          <a:xfrm flipV="1">
            <a:off x="1115367" y="2170444"/>
            <a:ext cx="3748035" cy="2019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3226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38816" y="185385"/>
            <a:ext cx="9435402" cy="432458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Mọi ánh mắt đều hướng về bức tranh bông hoa bốn cánh của Hà.</a:t>
            </a:r>
          </a:p>
          <a:p>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449644" y="55776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a16="http://schemas.microsoft.com/office/drawing/2014/main" id="{C74DFE52-BB91-47E6-AC07-F1FB590B50DF}"/>
              </a:ext>
            </a:extLst>
          </p:cNvPr>
          <p:cNvSpPr/>
          <p:nvPr/>
        </p:nvSpPr>
        <p:spPr>
          <a:xfrm>
            <a:off x="6459262" y="733206"/>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a16="http://schemas.microsoft.com/office/drawing/2014/main" id="{69969A4C-D57A-4C7D-B73C-3C48FA316729}"/>
              </a:ext>
            </a:extLst>
          </p:cNvPr>
          <p:cNvSpPr/>
          <p:nvPr/>
        </p:nvSpPr>
        <p:spPr>
          <a:xfrm>
            <a:off x="4210493" y="12338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a16="http://schemas.microsoft.com/office/drawing/2014/main" id="{8D1E81D9-390E-4725-8248-2F04F6E94D2A}"/>
              </a:ext>
            </a:extLst>
          </p:cNvPr>
          <p:cNvSpPr/>
          <p:nvPr/>
        </p:nvSpPr>
        <p:spPr>
          <a:xfrm>
            <a:off x="268890" y="1974752"/>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a16="http://schemas.microsoft.com/office/drawing/2014/main" id="{0D0C2A7E-B1FD-4517-8C36-147B5A25E009}"/>
              </a:ext>
            </a:extLst>
          </p:cNvPr>
          <p:cNvSpPr/>
          <p:nvPr/>
        </p:nvSpPr>
        <p:spPr>
          <a:xfrm>
            <a:off x="6319854" y="190485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a16="http://schemas.microsoft.com/office/drawing/2014/main" id="{1F044D47-2CF2-4C74-BFC9-F1F6021FA1A7}"/>
              </a:ext>
            </a:extLst>
          </p:cNvPr>
          <p:cNvSpPr/>
          <p:nvPr/>
        </p:nvSpPr>
        <p:spPr>
          <a:xfrm>
            <a:off x="-32003" y="2642438"/>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a16="http://schemas.microsoft.com/office/drawing/2014/main" id="{47C08B50-8E4E-4C6C-9850-333F77FE0ED1}"/>
              </a:ext>
            </a:extLst>
          </p:cNvPr>
          <p:cNvSpPr/>
          <p:nvPr/>
        </p:nvSpPr>
        <p:spPr>
          <a:xfrm>
            <a:off x="6064789" y="2666113"/>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
        <p:nvSpPr>
          <p:cNvPr id="10" name="Lưu đồ: Đường kết nối 15">
            <a:extLst>
              <a:ext uri="{FF2B5EF4-FFF2-40B4-BE49-F238E27FC236}">
                <a16:creationId xmlns:a16="http://schemas.microsoft.com/office/drawing/2014/main" id="{47C08B50-8E4E-4C6C-9850-333F77FE0ED1}"/>
              </a:ext>
            </a:extLst>
          </p:cNvPr>
          <p:cNvSpPr/>
          <p:nvPr/>
        </p:nvSpPr>
        <p:spPr>
          <a:xfrm>
            <a:off x="2407682" y="3065057"/>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8</a:t>
            </a:r>
          </a:p>
        </p:txBody>
      </p:sp>
      <p:sp>
        <p:nvSpPr>
          <p:cNvPr id="17" name="Lưu đồ: Đường kết nối 15">
            <a:extLst>
              <a:ext uri="{FF2B5EF4-FFF2-40B4-BE49-F238E27FC236}">
                <a16:creationId xmlns:a16="http://schemas.microsoft.com/office/drawing/2014/main" id="{47C08B50-8E4E-4C6C-9850-333F77FE0ED1}"/>
              </a:ext>
            </a:extLst>
          </p:cNvPr>
          <p:cNvSpPr/>
          <p:nvPr/>
        </p:nvSpPr>
        <p:spPr>
          <a:xfrm>
            <a:off x="-66329" y="3383325"/>
            <a:ext cx="430160" cy="35087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Times New Roman" panose="02020603050405020304" pitchFamily="18" charset="0"/>
                <a:cs typeface="Times New Roman" panose="02020603050405020304" pitchFamily="18" charset="0"/>
              </a:rPr>
              <a:t>9</a:t>
            </a:r>
          </a:p>
        </p:txBody>
      </p:sp>
      <p:sp>
        <p:nvSpPr>
          <p:cNvPr id="18" name="Lưu đồ: Đường kết nối 15">
            <a:extLst>
              <a:ext uri="{FF2B5EF4-FFF2-40B4-BE49-F238E27FC236}">
                <a16:creationId xmlns:a16="http://schemas.microsoft.com/office/drawing/2014/main" id="{47C08B50-8E4E-4C6C-9850-333F77FE0ED1}"/>
              </a:ext>
            </a:extLst>
          </p:cNvPr>
          <p:cNvSpPr/>
          <p:nvPr/>
        </p:nvSpPr>
        <p:spPr>
          <a:xfrm>
            <a:off x="4276073" y="3383326"/>
            <a:ext cx="605625" cy="35087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1600" b="1" dirty="0">
                <a:latin typeface="Times New Roman" panose="02020603050405020304" pitchFamily="18" charset="0"/>
                <a:cs typeface="Times New Roman" panose="02020603050405020304" pitchFamily="18" charset="0"/>
              </a:rPr>
              <a:t>10</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par>
                          <p:cTn id="37" fill="hold">
                            <p:stCondLst>
                              <p:cond delay="5250"/>
                            </p:stCondLst>
                            <p:childTnLst>
                              <p:par>
                                <p:cTn id="38" presetID="6" presetClass="entr" presetSubtype="16"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750"/>
                                        <p:tgtEl>
                                          <p:spTgt spid="10"/>
                                        </p:tgtEl>
                                      </p:cBhvr>
                                    </p:animEffect>
                                  </p:childTnLst>
                                </p:cTn>
                              </p:par>
                            </p:childTnLst>
                          </p:cTn>
                        </p:par>
                        <p:par>
                          <p:cTn id="41" fill="hold">
                            <p:stCondLst>
                              <p:cond delay="6000"/>
                            </p:stCondLst>
                            <p:childTnLst>
                              <p:par>
                                <p:cTn id="42" presetID="6" presetClass="entr" presetSubtype="1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750"/>
                                        <p:tgtEl>
                                          <p:spTgt spid="17"/>
                                        </p:tgtEl>
                                      </p:cBhvr>
                                    </p:animEffect>
                                  </p:childTnLst>
                                </p:cTn>
                              </p:par>
                            </p:childTnLst>
                          </p:cTn>
                        </p:par>
                        <p:par>
                          <p:cTn id="45" fill="hold">
                            <p:stCondLst>
                              <p:cond delay="6750"/>
                            </p:stCondLst>
                            <p:childTnLst>
                              <p:par>
                                <p:cTn id="46" presetID="6" presetClass="entr" presetSubtype="16"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circle(in)">
                                      <p:cBhvr>
                                        <p:cTn id="48" dur="750"/>
                                        <p:tgtEl>
                                          <p:spTgt spid="1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P spid="10" grpId="0" animBg="1"/>
      <p:bldP spid="17" grpId="0" animBg="1"/>
      <p:bldP spid="18"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B27C4-BAD0-409C-A97F-640AAA1BE2D0}"/>
              </a:ext>
            </a:extLst>
          </p:cNvPr>
          <p:cNvSpPr txBox="1"/>
          <p:nvPr/>
        </p:nvSpPr>
        <p:spPr>
          <a:xfrm>
            <a:off x="178904" y="1689653"/>
            <a:ext cx="8965096" cy="792525"/>
          </a:xfrm>
          <a:prstGeom prst="rect">
            <a:avLst/>
          </a:prstGeom>
          <a:noFill/>
        </p:spPr>
        <p:txBody>
          <a:bodyPr wrap="square" rtlCol="0">
            <a:spAutoFit/>
          </a:bodyPr>
          <a:lstStyle/>
          <a:p>
            <a:r>
              <a:rPr lang="vi-VN" sz="3200" dirty="0">
                <a:latin typeface="Arial-SGK-TV" pitchFamily="2" charset="0"/>
                <a:cs typeface="Arial-SGK-TV" pitchFamily="2" charset="0"/>
              </a:rPr>
              <a:t>Chúng tôi treo bức tranh ở góc sáng tạo của lớp. </a:t>
            </a:r>
            <a:r>
              <a:rPr lang="vi-VN" dirty="0">
                <a:latin typeface="Arial-SGK-TV" pitchFamily="2" charset="0"/>
                <a:cs typeface="Arial-SGK-TV" pitchFamily="2" charset="0"/>
              </a:rPr>
              <a:t>.</a:t>
            </a:r>
          </a:p>
        </p:txBody>
      </p:sp>
      <p:cxnSp>
        <p:nvCxnSpPr>
          <p:cNvPr id="6" name="Straight Connector 5">
            <a:extLst>
              <a:ext uri="{FF2B5EF4-FFF2-40B4-BE49-F238E27FC236}">
                <a16:creationId xmlns:a16="http://schemas.microsoft.com/office/drawing/2014/main" id="{E8A1D752-A63B-447E-936D-9783DD4332E9}"/>
              </a:ext>
            </a:extLst>
          </p:cNvPr>
          <p:cNvCxnSpPr/>
          <p:nvPr/>
        </p:nvCxnSpPr>
        <p:spPr>
          <a:xfrm flipH="1">
            <a:off x="2017645" y="1704562"/>
            <a:ext cx="129209" cy="4870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000EAA-467C-460B-965E-27592C5BFA24}"/>
              </a:ext>
            </a:extLst>
          </p:cNvPr>
          <p:cNvCxnSpPr/>
          <p:nvPr/>
        </p:nvCxnSpPr>
        <p:spPr>
          <a:xfrm flipH="1">
            <a:off x="4631635" y="1764197"/>
            <a:ext cx="129209" cy="4870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0446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38816" y="185385"/>
            <a:ext cx="9435402" cy="432458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Gia Huy say sưa vẽ mèo máy, tỉ mỉ tô cái ria cong cong.</a:t>
            </a: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Cuối giờ, chúng tôi mang tranh đính lên bảng</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Mọi ánh mắt đều hướng về bức tranh bông hoa bốn cánh của Hà.</a:t>
            </a:r>
          </a:p>
          <a:p>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Giữa nhụy hoa là cô giáo cười rất tươi.   </a:t>
            </a: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Bên dưới có dòng chữ nắn nót “Hoa yêu thương”</a:t>
            </a:r>
            <a:r>
              <a:rPr lang="vi-VN"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    Ai cũng thấy có mình trong tranh.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Chúng tôi </a:t>
            </a:r>
            <a:r>
              <a:rPr lang="en-US"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treo bức tranh </a:t>
            </a:r>
            <a:r>
              <a:rPr lang="en-US"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4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ở góc sáng tạo của lớp.</a:t>
            </a:r>
          </a:p>
        </p:txBody>
      </p:sp>
      <p:sp>
        <p:nvSpPr>
          <p:cNvPr id="19" name="Rectangle 18"/>
          <p:cNvSpPr/>
          <p:nvPr/>
        </p:nvSpPr>
        <p:spPr>
          <a:xfrm>
            <a:off x="7093916" y="4737206"/>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spTree>
    <p:extLst>
      <p:ext uri="{BB962C8B-B14F-4D97-AF65-F5344CB8AC3E}">
        <p14:creationId xmlns:p14="http://schemas.microsoft.com/office/powerpoint/2010/main" val="364227033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0" y="-12471"/>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698901" y="4703058"/>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
        <p:nvSpPr>
          <p:cNvPr id="7" name="Lưu đồ: Đường kết nối 8">
            <a:extLst>
              <a:ext uri="{FF2B5EF4-FFF2-40B4-BE49-F238E27FC236}">
                <a16:creationId xmlns:a16="http://schemas.microsoft.com/office/drawing/2014/main" id="{A3F0B0FD-818E-4BBD-B401-3895387E3487}"/>
              </a:ext>
            </a:extLst>
          </p:cNvPr>
          <p:cNvSpPr/>
          <p:nvPr/>
        </p:nvSpPr>
        <p:spPr>
          <a:xfrm>
            <a:off x="405784" y="422044"/>
            <a:ext cx="361507" cy="31415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8" name="Lưu đồ: Đường kết nối 5">
            <a:extLst>
              <a:ext uri="{FF2B5EF4-FFF2-40B4-BE49-F238E27FC236}">
                <a16:creationId xmlns:a16="http://schemas.microsoft.com/office/drawing/2014/main" id="{BB31C7CE-3A00-464D-89B3-1755B3BAA779}"/>
              </a:ext>
            </a:extLst>
          </p:cNvPr>
          <p:cNvSpPr/>
          <p:nvPr/>
        </p:nvSpPr>
        <p:spPr>
          <a:xfrm>
            <a:off x="405783" y="1905946"/>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908543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75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5" grpId="0"/>
      <p:bldP spid="20" grpId="0"/>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4584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a:extLst>
              <a:ext uri="{FF2B5EF4-FFF2-40B4-BE49-F238E27FC236}">
                <a16:creationId xmlns:a16="http://schemas.microsoft.com/office/drawing/2014/main" id="{97CDA310-DDA7-47C0-8950-DB78C5D823B7}"/>
              </a:ext>
            </a:extLst>
          </p:cNvPr>
          <p:cNvSpPr/>
          <p:nvPr/>
        </p:nvSpPr>
        <p:spPr>
          <a:xfrm>
            <a:off x="-10160" y="153885"/>
            <a:ext cx="9154160"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 nay cô giáo cho lớp vẽ những gì yêu thích.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 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3" name="Cloud Callout 2"/>
          <p:cNvSpPr/>
          <p:nvPr/>
        </p:nvSpPr>
        <p:spPr>
          <a:xfrm>
            <a:off x="7254240" y="0"/>
            <a:ext cx="1889760" cy="732009"/>
          </a:xfrm>
          <a:prstGeom prst="cloudCallout">
            <a:avLst>
              <a:gd name="adj1" fmla="val -35349"/>
              <a:gd name="adj2" fmla="val 95811"/>
            </a:avLst>
          </a:prstGeom>
          <a:solidFill>
            <a:srgbClr val="04D3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latin typeface="Times New Roman" panose="02020603050405020304" pitchFamily="18" charset="0"/>
                <a:cs typeface="Times New Roman" panose="02020603050405020304" pitchFamily="18" charset="0"/>
              </a:rPr>
              <a:t>Luyện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nhóm</a:t>
            </a:r>
            <a:r>
              <a:rPr lang="en-US"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4270057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91440" y="-204151"/>
            <a:ext cx="9699562" cy="4869418"/>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vi-VN"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Hoa yêu thương</a:t>
            </a:r>
            <a:endParaRPr lang="vi-VN" altLang="zh-CN" sz="2800" b="1" dirty="0">
              <a:solidFill>
                <a:srgbClr val="FF0000"/>
              </a:solidFill>
              <a:sym typeface="+mn-lt"/>
            </a:endParaRP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Hôm nay cô giáo cho lớp vẽ những gì yêu thích.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Tuệ An hí hoáy vẽ siêu nhân áo đỏ, thắt lưng vàng.  </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Gia Huy say sưa vẽ mèo máy, tỉ mỉ tô cái ria cong cong.</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Cuối giờ, chúng tôi mang tranh đính lên bảng. Mọi ánh mắt đều hướng về bức tranh bông hoa bốn cánh của Hà.</a:t>
            </a:r>
          </a:p>
          <a:p>
            <a:r>
              <a:rPr lang="vi-VN"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Trên mỗi cánh hoa ghi tên một tổ trong lớp.  Giữa nhụy hoa là cô giáo cười rất tươi. Bên dưới có dòng chữ nắn nót “Hoa yêu thương”.  Ai cũng thấy có mình trong tranh.   Chúng tôi treo bức tranh ở góc sáng tạo của lớp.</a:t>
            </a:r>
          </a:p>
        </p:txBody>
      </p:sp>
      <p:sp>
        <p:nvSpPr>
          <p:cNvPr id="20" name="Rectangle 19"/>
          <p:cNvSpPr/>
          <p:nvPr/>
        </p:nvSpPr>
        <p:spPr>
          <a:xfrm>
            <a:off x="6553200" y="4357490"/>
            <a:ext cx="1270000" cy="307777"/>
          </a:xfrm>
          <a:prstGeom prst="rect">
            <a:avLst/>
          </a:prstGeom>
        </p:spPr>
        <p:txBody>
          <a:bodyPr wrap="square">
            <a:spAutoFit/>
          </a:bodyPr>
          <a:lstStyle/>
          <a:p>
            <a:r>
              <a:rPr lang="vi-VN" altLang="zh-CN" sz="1400" b="1" dirty="0">
                <a:latin typeface="Arial-Rounded" panose="020B0500000000000000" pitchFamily="34" charset="-93"/>
                <a:ea typeface="Arial-Rounded" panose="020B0500000000000000" pitchFamily="34" charset="-93"/>
                <a:cs typeface="Arial-Rounded" panose="020B0500000000000000" pitchFamily="34" charset="-93"/>
                <a:sym typeface="+mn-lt"/>
              </a:rPr>
              <a:t>( Phạm Thủy )</a:t>
            </a:r>
            <a:endParaRPr lang="vi-VN" altLang="zh-CN" sz="1400" b="1" dirty="0">
              <a:sym typeface="+mn-lt"/>
            </a:endParaRPr>
          </a:p>
        </p:txBody>
      </p:sp>
      <p:pic>
        <p:nvPicPr>
          <p:cNvPr id="4" name="410_20200508102124_hoa-yeu-thu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59301" y="5010835"/>
            <a:ext cx="609600" cy="609600"/>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990" b="90315" l="59683" r="94451"/>
                    </a14:imgEffect>
                  </a14:imgLayer>
                </a14:imgProps>
              </a:ext>
              <a:ext uri="{28A0092B-C50C-407E-A947-70E740481C1C}">
                <a14:useLocalDpi xmlns:a14="http://schemas.microsoft.com/office/drawing/2010/main" val="0"/>
              </a:ext>
            </a:extLst>
          </a:blip>
          <a:srcRect l="59310" t="67559" r="6735" b="9848"/>
          <a:stretch/>
        </p:blipFill>
        <p:spPr>
          <a:xfrm>
            <a:off x="7733843" y="0"/>
            <a:ext cx="1410157" cy="1158240"/>
          </a:xfrm>
          <a:prstGeom prst="rect">
            <a:avLst/>
          </a:prstGeom>
        </p:spPr>
      </p:pic>
    </p:spTree>
    <p:extLst>
      <p:ext uri="{BB962C8B-B14F-4D97-AF65-F5344CB8AC3E}">
        <p14:creationId xmlns:p14="http://schemas.microsoft.com/office/powerpoint/2010/main" val="202693686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bldLst>
      <p:bldP spid="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1</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3195949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C2D3647-B4A8-4223-98C7-FAF6AAB6156A}"/>
              </a:ext>
            </a:extLst>
          </p:cNvPr>
          <p:cNvPicPr>
            <a:picLocks noChangeAspect="1"/>
          </p:cNvPicPr>
          <p:nvPr/>
        </p:nvPicPr>
        <p:blipFill>
          <a:blip r:embed="rId3"/>
          <a:stretch>
            <a:fillRect/>
          </a:stretch>
        </p:blipFill>
        <p:spPr>
          <a:xfrm>
            <a:off x="2817406" y="342341"/>
            <a:ext cx="3505200" cy="3366814"/>
          </a:xfrm>
          <a:prstGeom prst="rect">
            <a:avLst/>
          </a:prstGeom>
        </p:spPr>
      </p:pic>
      <p:sp>
        <p:nvSpPr>
          <p:cNvPr id="4" name="文本框 3">
            <a:extLst>
              <a:ext uri="{FF2B5EF4-FFF2-40B4-BE49-F238E27FC236}">
                <a16:creationId xmlns:a16="http://schemas.microsoft.com/office/drawing/2014/main" id="{92AD1C1A-755B-40E8-83FF-B0D421B01833}"/>
              </a:ext>
            </a:extLst>
          </p:cNvPr>
          <p:cNvSpPr txBox="1"/>
          <p:nvPr/>
        </p:nvSpPr>
        <p:spPr>
          <a:xfrm>
            <a:off x="3562397" y="1442185"/>
            <a:ext cx="2015218" cy="1015663"/>
          </a:xfrm>
          <a:prstGeom prst="rect">
            <a:avLst/>
          </a:prstGeom>
          <a:noFill/>
        </p:spPr>
        <p:txBody>
          <a:bodyPr wrap="square" rtlCol="0">
            <a:spAutoFit/>
          </a:bodyPr>
          <a:lstStyle/>
          <a:p>
            <a:pPr algn="ctr"/>
            <a:r>
              <a:rPr lang="en-US" altLang="zh-CN" sz="6000" dirty="0" err="1">
                <a:solidFill>
                  <a:srgbClr val="9CBE5B"/>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6000" dirty="0">
              <a:solidFill>
                <a:srgbClr val="9CBE5B"/>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8" name="图片 7">
            <a:extLst>
              <a:ext uri="{FF2B5EF4-FFF2-40B4-BE49-F238E27FC236}">
                <a16:creationId xmlns:a16="http://schemas.microsoft.com/office/drawing/2014/main" id="{7C54DA5F-A229-41CC-92BA-7D38A00E8BDC}"/>
              </a:ext>
            </a:extLst>
          </p:cNvPr>
          <p:cNvPicPr preferRelativeResize="0">
            <a:picLocks/>
          </p:cNvPicPr>
          <p:nvPr/>
        </p:nvPicPr>
        <p:blipFill rotWithShape="1">
          <a:blip r:embed="rId4"/>
          <a:srcRect l="32794" r="16079" b="94184"/>
          <a:stretch/>
        </p:blipFill>
        <p:spPr>
          <a:xfrm flipH="1">
            <a:off x="3273615" y="1351232"/>
            <a:ext cx="2304000" cy="36000"/>
          </a:xfrm>
          <a:prstGeom prst="rect">
            <a:avLst/>
          </a:prstGeom>
        </p:spPr>
      </p:pic>
      <p:pic>
        <p:nvPicPr>
          <p:cNvPr id="9" name="图片 8">
            <a:extLst>
              <a:ext uri="{FF2B5EF4-FFF2-40B4-BE49-F238E27FC236}">
                <a16:creationId xmlns:a16="http://schemas.microsoft.com/office/drawing/2014/main" id="{F04E01A1-76CE-4498-8BF7-8DF675BBEC69}"/>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221065" y="2280080"/>
            <a:ext cx="1371913" cy="2858151"/>
          </a:xfrm>
          <a:prstGeom prst="rect">
            <a:avLst/>
          </a:prstGeom>
        </p:spPr>
      </p:pic>
      <p:pic>
        <p:nvPicPr>
          <p:cNvPr id="10" name="图片 9">
            <a:extLst>
              <a:ext uri="{FF2B5EF4-FFF2-40B4-BE49-F238E27FC236}">
                <a16:creationId xmlns:a16="http://schemas.microsoft.com/office/drawing/2014/main" id="{E215F3FE-BEF2-4F53-BF30-EA6185713F11}"/>
              </a:ext>
            </a:extLst>
          </p:cNvPr>
          <p:cNvPicPr>
            <a:picLocks noChangeAspect="1"/>
          </p:cNvPicPr>
          <p:nvPr/>
        </p:nvPicPr>
        <p:blipFill>
          <a:blip r:embed="rId5">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flipH="1">
            <a:off x="7547035" y="2285349"/>
            <a:ext cx="1371913" cy="2858151"/>
          </a:xfrm>
          <a:prstGeom prst="rect">
            <a:avLst/>
          </a:prstGeom>
        </p:spPr>
      </p:pic>
      <p:pic>
        <p:nvPicPr>
          <p:cNvPr id="12" name="图片 11">
            <a:extLst>
              <a:ext uri="{FF2B5EF4-FFF2-40B4-BE49-F238E27FC236}">
                <a16:creationId xmlns:a16="http://schemas.microsoft.com/office/drawing/2014/main" id="{9D369A16-B1AD-448B-8F65-F2FCB61E3875}"/>
              </a:ext>
            </a:extLst>
          </p:cNvPr>
          <p:cNvPicPr preferRelativeResize="0">
            <a:picLocks/>
          </p:cNvPicPr>
          <p:nvPr/>
        </p:nvPicPr>
        <p:blipFill rotWithShape="1">
          <a:blip r:embed="rId4"/>
          <a:srcRect l="32794" r="16079" b="94184"/>
          <a:stretch/>
        </p:blipFill>
        <p:spPr>
          <a:xfrm>
            <a:off x="3449882" y="2685653"/>
            <a:ext cx="2304000" cy="36000"/>
          </a:xfrm>
          <a:prstGeom prst="rect">
            <a:avLst/>
          </a:prstGeom>
        </p:spPr>
      </p:pic>
    </p:spTree>
    <p:extLst>
      <p:ext uri="{BB962C8B-B14F-4D97-AF65-F5344CB8AC3E}">
        <p14:creationId xmlns:p14="http://schemas.microsoft.com/office/powerpoint/2010/main" val="1443337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4251372" y="1039213"/>
            <a:ext cx="4892628" cy="3637701"/>
          </a:xfrm>
          <a:prstGeom prst="rect">
            <a:avLst/>
          </a:prstGeom>
        </p:spPr>
      </p:pic>
      <p:sp>
        <p:nvSpPr>
          <p:cNvPr id="3" name="Thought Bubble: Cloud 2">
            <a:extLst>
              <a:ext uri="{FF2B5EF4-FFF2-40B4-BE49-F238E27FC236}">
                <a16:creationId xmlns:a16="http://schemas.microsoft.com/office/drawing/2014/main" id="{355AD555-E608-45D7-9FAC-0A8017D59E0D}"/>
              </a:ext>
            </a:extLst>
          </p:cNvPr>
          <p:cNvSpPr/>
          <p:nvPr/>
        </p:nvSpPr>
        <p:spPr>
          <a:xfrm>
            <a:off x="208721" y="85056"/>
            <a:ext cx="3518452" cy="95415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err="1">
                <a:latin typeface="Arial-SGK-TV" pitchFamily="2" charset="0"/>
                <a:cs typeface="Arial-SGK-TV" pitchFamily="2" charset="0"/>
              </a:rPr>
              <a:t>Đọc</a:t>
            </a:r>
            <a:r>
              <a:rPr lang="en-US" sz="1400" dirty="0">
                <a:latin typeface="Arial-SGK-TV" pitchFamily="2" charset="0"/>
                <a:cs typeface="Arial-SGK-TV" pitchFamily="2" charset="0"/>
              </a:rPr>
              <a:t> </a:t>
            </a:r>
            <a:r>
              <a:rPr lang="en-US" sz="1400" dirty="0" err="1">
                <a:latin typeface="Arial-SGK-TV" pitchFamily="2" charset="0"/>
                <a:cs typeface="Arial-SGK-TV" pitchFamily="2" charset="0"/>
              </a:rPr>
              <a:t>đoạn</a:t>
            </a:r>
            <a:r>
              <a:rPr lang="en-US" sz="1400" dirty="0">
                <a:latin typeface="Arial-SGK-TV" pitchFamily="2" charset="0"/>
                <a:cs typeface="Arial-SGK-TV" pitchFamily="2" charset="0"/>
              </a:rPr>
              <a:t> 1 </a:t>
            </a:r>
            <a:r>
              <a:rPr lang="en-US" sz="1400" dirty="0" err="1">
                <a:latin typeface="Arial-SGK-TV" pitchFamily="2" charset="0"/>
                <a:cs typeface="Arial-SGK-TV" pitchFamily="2" charset="0"/>
              </a:rPr>
              <a:t>và</a:t>
            </a:r>
            <a:r>
              <a:rPr lang="en-US" sz="1400" dirty="0">
                <a:latin typeface="Arial-SGK-TV" pitchFamily="2" charset="0"/>
                <a:cs typeface="Arial-SGK-TV" pitchFamily="2" charset="0"/>
              </a:rPr>
              <a:t> </a:t>
            </a:r>
            <a:r>
              <a:rPr lang="en-US" sz="1400" dirty="0" err="1">
                <a:latin typeface="Arial-SGK-TV" pitchFamily="2" charset="0"/>
                <a:cs typeface="Arial-SGK-TV" pitchFamily="2" charset="0"/>
              </a:rPr>
              <a:t>trả</a:t>
            </a:r>
            <a:r>
              <a:rPr lang="en-US" sz="1400" dirty="0">
                <a:latin typeface="Arial-SGK-TV" pitchFamily="2" charset="0"/>
                <a:cs typeface="Arial-SGK-TV" pitchFamily="2" charset="0"/>
              </a:rPr>
              <a:t> </a:t>
            </a:r>
            <a:r>
              <a:rPr lang="en-US" sz="1400" dirty="0" err="1">
                <a:latin typeface="Arial-SGK-TV" pitchFamily="2" charset="0"/>
                <a:cs typeface="Arial-SGK-TV" pitchFamily="2" charset="0"/>
              </a:rPr>
              <a:t>lời</a:t>
            </a:r>
            <a:r>
              <a:rPr lang="en-US" sz="1400" dirty="0">
                <a:latin typeface="Arial-SGK-TV" pitchFamily="2" charset="0"/>
                <a:cs typeface="Arial-SGK-TV" pitchFamily="2" charset="0"/>
              </a:rPr>
              <a:t> </a:t>
            </a:r>
            <a:r>
              <a:rPr lang="en-US" sz="1400" dirty="0" err="1">
                <a:latin typeface="Arial-SGK-TV" pitchFamily="2" charset="0"/>
                <a:cs typeface="Arial-SGK-TV" pitchFamily="2" charset="0"/>
              </a:rPr>
              <a:t>câu</a:t>
            </a:r>
            <a:r>
              <a:rPr lang="en-US" sz="1400" dirty="0">
                <a:latin typeface="Arial-SGK-TV" pitchFamily="2" charset="0"/>
                <a:cs typeface="Arial-SGK-TV" pitchFamily="2" charset="0"/>
              </a:rPr>
              <a:t> </a:t>
            </a:r>
            <a:r>
              <a:rPr lang="en-US" sz="1400" dirty="0" err="1">
                <a:latin typeface="Arial-SGK-TV" pitchFamily="2" charset="0"/>
                <a:cs typeface="Arial-SGK-TV" pitchFamily="2" charset="0"/>
              </a:rPr>
              <a:t>hỏi</a:t>
            </a:r>
            <a:r>
              <a:rPr lang="en-US" sz="1400" dirty="0">
                <a:latin typeface="Arial-SGK-TV" pitchFamily="2" charset="0"/>
                <a:cs typeface="Arial-SGK-TV" pitchFamily="2" charset="0"/>
              </a:rPr>
              <a:t> </a:t>
            </a:r>
            <a:r>
              <a:rPr lang="en-US" sz="1400" dirty="0" err="1">
                <a:latin typeface="Arial-SGK-TV" pitchFamily="2" charset="0"/>
                <a:cs typeface="Arial-SGK-TV" pitchFamily="2" charset="0"/>
              </a:rPr>
              <a:t>sau</a:t>
            </a:r>
            <a:r>
              <a:rPr lang="en-US" sz="1400" dirty="0">
                <a:latin typeface="Arial-SGK-TV" pitchFamily="2" charset="0"/>
                <a:cs typeface="Arial-SGK-TV" pitchFamily="2" charset="0"/>
              </a:rPr>
              <a:t> :  </a:t>
            </a:r>
            <a:endParaRPr lang="vi-VN" sz="1400" dirty="0">
              <a:latin typeface="Arial-SGK-TV" pitchFamily="2" charset="0"/>
              <a:cs typeface="Arial-SGK-TV" pitchFamily="2" charset="0"/>
            </a:endParaRPr>
          </a:p>
        </p:txBody>
      </p:sp>
      <p:sp>
        <p:nvSpPr>
          <p:cNvPr id="7" name="TextBox 6">
            <a:extLst>
              <a:ext uri="{FF2B5EF4-FFF2-40B4-BE49-F238E27FC236}">
                <a16:creationId xmlns:a16="http://schemas.microsoft.com/office/drawing/2014/main" id="{02362611-63C5-4C8A-BA38-FD9FA14D43CF}"/>
              </a:ext>
            </a:extLst>
          </p:cNvPr>
          <p:cNvSpPr txBox="1"/>
          <p:nvPr/>
        </p:nvSpPr>
        <p:spPr>
          <a:xfrm>
            <a:off x="208720" y="1277789"/>
            <a:ext cx="3747054" cy="1015663"/>
          </a:xfrm>
          <a:prstGeom prst="rect">
            <a:avLst/>
          </a:prstGeom>
          <a:noFill/>
        </p:spPr>
        <p:txBody>
          <a:bodyPr wrap="square" rtlCol="0">
            <a:spAutoFit/>
          </a:bodyPr>
          <a:lstStyle/>
          <a:p>
            <a:pPr marL="342900" indent="-342900">
              <a:buAutoNum type="arabicPeriod"/>
            </a:pPr>
            <a:r>
              <a:rPr lang="en-US" sz="2000" dirty="0" err="1">
                <a:latin typeface="Arial-SGK-TV" pitchFamily="2" charset="0"/>
                <a:cs typeface="Arial-SGK-TV" pitchFamily="2" charset="0"/>
              </a:rPr>
              <a:t>Cô</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cho</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lớp</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vẽ</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gì</a:t>
            </a:r>
            <a:r>
              <a:rPr lang="en-US" sz="2000" dirty="0">
                <a:latin typeface="Arial-SGK-TV" pitchFamily="2" charset="0"/>
                <a:cs typeface="Arial-SGK-TV" pitchFamily="2" charset="0"/>
              </a:rPr>
              <a:t>?</a:t>
            </a:r>
          </a:p>
          <a:p>
            <a:endParaRPr lang="en-US" sz="2000" dirty="0">
              <a:latin typeface="Arial-SGK-TV" pitchFamily="2" charset="0"/>
              <a:cs typeface="Arial-SGK-TV" pitchFamily="2" charset="0"/>
            </a:endParaRPr>
          </a:p>
          <a:p>
            <a:r>
              <a:rPr lang="en-US" sz="2000" dirty="0">
                <a:latin typeface="Arial-SGK-TV" pitchFamily="2" charset="0"/>
                <a:cs typeface="Arial-SGK-TV" pitchFamily="2" charset="0"/>
              </a:rPr>
              <a:t>2. </a:t>
            </a:r>
            <a:r>
              <a:rPr lang="en-US" sz="2000" dirty="0" err="1">
                <a:latin typeface="Arial-SGK-TV" pitchFamily="2" charset="0"/>
                <a:cs typeface="Arial-SGK-TV" pitchFamily="2" charset="0"/>
              </a:rPr>
              <a:t>Tuệ</a:t>
            </a:r>
            <a:r>
              <a:rPr lang="en-US" sz="2000" dirty="0">
                <a:latin typeface="Arial-SGK-TV" pitchFamily="2" charset="0"/>
                <a:cs typeface="Arial-SGK-TV" pitchFamily="2" charset="0"/>
              </a:rPr>
              <a:t> Anh </a:t>
            </a:r>
            <a:r>
              <a:rPr lang="en-US" sz="2000" dirty="0" err="1">
                <a:latin typeface="Arial-SGK-TV" pitchFamily="2" charset="0"/>
                <a:cs typeface="Arial-SGK-TV" pitchFamily="2" charset="0"/>
              </a:rPr>
              <a:t>và</a:t>
            </a:r>
            <a:r>
              <a:rPr lang="en-US" sz="2000" dirty="0">
                <a:latin typeface="Arial-SGK-TV" pitchFamily="2" charset="0"/>
                <a:cs typeface="Arial-SGK-TV" pitchFamily="2" charset="0"/>
              </a:rPr>
              <a:t> Gia </a:t>
            </a:r>
            <a:r>
              <a:rPr lang="en-US" sz="2000" dirty="0" err="1">
                <a:latin typeface="Arial-SGK-TV" pitchFamily="2" charset="0"/>
                <a:cs typeface="Arial-SGK-TV" pitchFamily="2" charset="0"/>
              </a:rPr>
              <a:t>Huy</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vẽ</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gì</a:t>
            </a:r>
            <a:r>
              <a:rPr lang="en-US" sz="2000" dirty="0">
                <a:latin typeface="Arial-SGK-TV" pitchFamily="2" charset="0"/>
                <a:cs typeface="Arial-SGK-TV" pitchFamily="2" charset="0"/>
              </a:rPr>
              <a:t>? </a:t>
            </a:r>
            <a:endParaRPr lang="vi-VN" sz="2000" dirty="0">
              <a:latin typeface="Arial-SGK-TV" pitchFamily="2" charset="0"/>
              <a:cs typeface="Arial-SGK-TV" pitchFamily="2" charset="0"/>
            </a:endParaRPr>
          </a:p>
        </p:txBody>
      </p:sp>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306" t="46222" r="7306" b="8544"/>
          <a:stretch/>
        </p:blipFill>
        <p:spPr>
          <a:xfrm>
            <a:off x="4251372" y="1039213"/>
            <a:ext cx="4892628" cy="3637701"/>
          </a:xfrm>
          <a:prstGeom prst="rect">
            <a:avLst/>
          </a:prstGeom>
        </p:spPr>
      </p:pic>
      <p:sp>
        <p:nvSpPr>
          <p:cNvPr id="3" name="Thought Bubble: Cloud 2">
            <a:extLst>
              <a:ext uri="{FF2B5EF4-FFF2-40B4-BE49-F238E27FC236}">
                <a16:creationId xmlns:a16="http://schemas.microsoft.com/office/drawing/2014/main" id="{355AD555-E608-45D7-9FAC-0A8017D59E0D}"/>
              </a:ext>
            </a:extLst>
          </p:cNvPr>
          <p:cNvSpPr/>
          <p:nvPr/>
        </p:nvSpPr>
        <p:spPr>
          <a:xfrm>
            <a:off x="208721" y="85056"/>
            <a:ext cx="3518452" cy="954157"/>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latin typeface="Arial-SGK-TV" pitchFamily="2" charset="0"/>
                <a:cs typeface="Arial-SGK-TV" pitchFamily="2" charset="0"/>
              </a:rPr>
              <a:t>Đọc</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đoạn</a:t>
            </a:r>
            <a:r>
              <a:rPr lang="en-US" sz="2000" dirty="0">
                <a:latin typeface="Arial-SGK-TV" pitchFamily="2" charset="0"/>
                <a:cs typeface="Arial-SGK-TV" pitchFamily="2" charset="0"/>
              </a:rPr>
              <a:t> 2 </a:t>
            </a:r>
            <a:r>
              <a:rPr lang="en-US" sz="2000" dirty="0" err="1">
                <a:latin typeface="Arial-SGK-TV" pitchFamily="2" charset="0"/>
                <a:cs typeface="Arial-SGK-TV" pitchFamily="2" charset="0"/>
              </a:rPr>
              <a:t>và</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trả</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lời</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câu</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hỏi</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sau</a:t>
            </a:r>
            <a:r>
              <a:rPr lang="en-US" sz="2000" dirty="0">
                <a:latin typeface="Arial-SGK-TV" pitchFamily="2" charset="0"/>
                <a:cs typeface="Arial-SGK-TV" pitchFamily="2" charset="0"/>
              </a:rPr>
              <a:t> :  </a:t>
            </a:r>
            <a:endParaRPr lang="vi-VN" sz="2000" dirty="0">
              <a:latin typeface="Arial-SGK-TV" pitchFamily="2" charset="0"/>
              <a:cs typeface="Arial-SGK-TV" pitchFamily="2" charset="0"/>
            </a:endParaRPr>
          </a:p>
        </p:txBody>
      </p:sp>
      <p:sp>
        <p:nvSpPr>
          <p:cNvPr id="7" name="TextBox 6">
            <a:extLst>
              <a:ext uri="{FF2B5EF4-FFF2-40B4-BE49-F238E27FC236}">
                <a16:creationId xmlns:a16="http://schemas.microsoft.com/office/drawing/2014/main" id="{02362611-63C5-4C8A-BA38-FD9FA14D43CF}"/>
              </a:ext>
            </a:extLst>
          </p:cNvPr>
          <p:cNvSpPr txBox="1"/>
          <p:nvPr/>
        </p:nvSpPr>
        <p:spPr>
          <a:xfrm>
            <a:off x="215348" y="1863864"/>
            <a:ext cx="3747054" cy="707886"/>
          </a:xfrm>
          <a:prstGeom prst="rect">
            <a:avLst/>
          </a:prstGeom>
          <a:noFill/>
        </p:spPr>
        <p:txBody>
          <a:bodyPr wrap="square" rtlCol="0">
            <a:spAutoFit/>
          </a:bodyPr>
          <a:lstStyle/>
          <a:p>
            <a:r>
              <a:rPr lang="en-US" sz="2000" dirty="0">
                <a:latin typeface="Arial-SGK-TV" pitchFamily="2" charset="0"/>
                <a:cs typeface="Arial-SGK-TV" pitchFamily="2" charset="0"/>
              </a:rPr>
              <a:t>4. </a:t>
            </a:r>
            <a:r>
              <a:rPr lang="en-US" sz="2000" dirty="0" err="1">
                <a:latin typeface="Arial-SGK-TV" pitchFamily="2" charset="0"/>
                <a:cs typeface="Arial-SGK-TV" pitchFamily="2" charset="0"/>
              </a:rPr>
              <a:t>Bạn</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Hà</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vẽ</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gì</a:t>
            </a:r>
            <a:r>
              <a:rPr lang="en-US" sz="2000" dirty="0">
                <a:latin typeface="Arial-SGK-TV" pitchFamily="2" charset="0"/>
                <a:cs typeface="Arial-SGK-TV" pitchFamily="2" charset="0"/>
              </a:rPr>
              <a:t>?</a:t>
            </a:r>
          </a:p>
          <a:p>
            <a:endParaRPr lang="en-US" sz="2000" dirty="0">
              <a:latin typeface="Arial-SGK-TV" pitchFamily="2" charset="0"/>
              <a:cs typeface="Arial-SGK-TV" pitchFamily="2" charset="0"/>
            </a:endParaRPr>
          </a:p>
        </p:txBody>
      </p:sp>
      <p:sp>
        <p:nvSpPr>
          <p:cNvPr id="4" name="TextBox 3">
            <a:extLst>
              <a:ext uri="{FF2B5EF4-FFF2-40B4-BE49-F238E27FC236}">
                <a16:creationId xmlns:a16="http://schemas.microsoft.com/office/drawing/2014/main" id="{2ABBD834-5DCF-4C10-8C55-788693C551C2}"/>
              </a:ext>
            </a:extLst>
          </p:cNvPr>
          <p:cNvSpPr txBox="1"/>
          <p:nvPr/>
        </p:nvSpPr>
        <p:spPr>
          <a:xfrm>
            <a:off x="169335" y="1186321"/>
            <a:ext cx="3826566" cy="400110"/>
          </a:xfrm>
          <a:prstGeom prst="rect">
            <a:avLst/>
          </a:prstGeom>
          <a:noFill/>
        </p:spPr>
        <p:txBody>
          <a:bodyPr wrap="square" rtlCol="0">
            <a:spAutoFit/>
          </a:bodyPr>
          <a:lstStyle/>
          <a:p>
            <a:r>
              <a:rPr lang="en-US" sz="2000" dirty="0">
                <a:latin typeface="Arial-SGK-TV" pitchFamily="2" charset="0"/>
                <a:cs typeface="Arial-SGK-TV" pitchFamily="2" charset="0"/>
              </a:rPr>
              <a:t>3. </a:t>
            </a:r>
            <a:r>
              <a:rPr lang="en-US" sz="2000" dirty="0" err="1">
                <a:latin typeface="Arial-SGK-TV" pitchFamily="2" charset="0"/>
                <a:cs typeface="Arial-SGK-TV" pitchFamily="2" charset="0"/>
              </a:rPr>
              <a:t>Lớp</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của</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bạn</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nhỏ</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có</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mấy</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tổ</a:t>
            </a:r>
            <a:r>
              <a:rPr lang="en-US" sz="2000" dirty="0">
                <a:latin typeface="Arial-SGK-TV" pitchFamily="2" charset="0"/>
                <a:cs typeface="Arial-SGK-TV" pitchFamily="2" charset="0"/>
              </a:rPr>
              <a:t>?</a:t>
            </a:r>
          </a:p>
        </p:txBody>
      </p:sp>
      <p:sp>
        <p:nvSpPr>
          <p:cNvPr id="5" name="TextBox 4">
            <a:extLst>
              <a:ext uri="{FF2B5EF4-FFF2-40B4-BE49-F238E27FC236}">
                <a16:creationId xmlns:a16="http://schemas.microsoft.com/office/drawing/2014/main" id="{9F347F4E-2CCB-47D3-BEAE-0CF99C2F2F8D}"/>
              </a:ext>
            </a:extLst>
          </p:cNvPr>
          <p:cNvSpPr txBox="1"/>
          <p:nvPr/>
        </p:nvSpPr>
        <p:spPr>
          <a:xfrm>
            <a:off x="169335" y="2463406"/>
            <a:ext cx="3819938" cy="915635"/>
          </a:xfrm>
          <a:prstGeom prst="rect">
            <a:avLst/>
          </a:prstGeom>
          <a:noFill/>
        </p:spPr>
        <p:txBody>
          <a:bodyPr wrap="square" rtlCol="0">
            <a:spAutoFit/>
          </a:bodyPr>
          <a:lstStyle/>
          <a:p>
            <a:r>
              <a:rPr lang="en-US" sz="2000" dirty="0">
                <a:latin typeface="Arial-SGK-TV" pitchFamily="2" charset="0"/>
                <a:cs typeface="Arial-SGK-TV" pitchFamily="2" charset="0"/>
              </a:rPr>
              <a:t>5. </a:t>
            </a:r>
            <a:r>
              <a:rPr lang="en-US" sz="2000" dirty="0" err="1">
                <a:latin typeface="Arial-SGK-TV" pitchFamily="2" charset="0"/>
                <a:cs typeface="Arial-SGK-TV" pitchFamily="2" charset="0"/>
              </a:rPr>
              <a:t>Bức</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tranh</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bông</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hoa</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bốn</a:t>
            </a:r>
            <a:r>
              <a:rPr lang="en-US" sz="2000" dirty="0">
                <a:latin typeface="Arial-SGK-TV" pitchFamily="2" charset="0"/>
                <a:cs typeface="Arial-SGK-TV" pitchFamily="2" charset="0"/>
              </a:rPr>
              <a:t> </a:t>
            </a:r>
            <a:r>
              <a:rPr lang="en-US" sz="2000" dirty="0" err="1">
                <a:latin typeface="Arial-SGK-TV" pitchFamily="2" charset="0"/>
                <a:cs typeface="Arial-SGK-TV" pitchFamily="2" charset="0"/>
              </a:rPr>
              <a:t>cánh</a:t>
            </a:r>
            <a:r>
              <a:rPr lang="en-US" sz="2000" dirty="0">
                <a:latin typeface="Arial-SGK-TV" pitchFamily="2" charset="0"/>
                <a:cs typeface="Arial-SGK-TV" pitchFamily="2" charset="0"/>
              </a:rPr>
              <a:t> đ</a:t>
            </a:r>
            <a:r>
              <a:rPr lang="vi-VN" sz="2000" dirty="0">
                <a:latin typeface="Arial-SGK-TV" pitchFamily="2" charset="0"/>
                <a:cs typeface="Arial-SGK-TV" pitchFamily="2" charset="0"/>
              </a:rPr>
              <a:t>ược đặt tên là gì?</a:t>
            </a:r>
          </a:p>
          <a:p>
            <a:endParaRPr lang="vi-VN" dirty="0"/>
          </a:p>
        </p:txBody>
      </p:sp>
      <p:sp>
        <p:nvSpPr>
          <p:cNvPr id="8" name="TextBox 7">
            <a:extLst>
              <a:ext uri="{FF2B5EF4-FFF2-40B4-BE49-F238E27FC236}">
                <a16:creationId xmlns:a16="http://schemas.microsoft.com/office/drawing/2014/main" id="{787BC215-CB87-4FA8-AB33-8C72E66E9963}"/>
              </a:ext>
            </a:extLst>
          </p:cNvPr>
          <p:cNvSpPr txBox="1"/>
          <p:nvPr/>
        </p:nvSpPr>
        <p:spPr>
          <a:xfrm>
            <a:off x="215348" y="3215252"/>
            <a:ext cx="3819938" cy="707886"/>
          </a:xfrm>
          <a:prstGeom prst="rect">
            <a:avLst/>
          </a:prstGeom>
          <a:noFill/>
        </p:spPr>
        <p:txBody>
          <a:bodyPr wrap="square" rtlCol="0">
            <a:spAutoFit/>
          </a:bodyPr>
          <a:lstStyle/>
          <a:p>
            <a:r>
              <a:rPr lang="vi-VN" sz="2000" dirty="0">
                <a:latin typeface="Arial-SGK-TV" pitchFamily="2" charset="0"/>
                <a:cs typeface="Arial-SGK-TV" pitchFamily="2" charset="0"/>
              </a:rPr>
              <a:t>6. Theo em, có thể đặt tên nào khác cho bức tranh?</a:t>
            </a:r>
          </a:p>
        </p:txBody>
      </p:sp>
    </p:spTree>
    <p:extLst>
      <p:ext uri="{BB962C8B-B14F-4D97-AF65-F5344CB8AC3E}">
        <p14:creationId xmlns:p14="http://schemas.microsoft.com/office/powerpoint/2010/main" val="12183021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9959474-BC9A-424C-B30D-44DC8F90E051}"/>
              </a:ext>
            </a:extLst>
          </p:cNvPr>
          <p:cNvSpPr/>
          <p:nvPr/>
        </p:nvSpPr>
        <p:spPr>
          <a:xfrm>
            <a:off x="454923" y="397841"/>
            <a:ext cx="8077200" cy="77311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sz="3600" b="1" dirty="0">
                <a:solidFill>
                  <a:schemeClr val="bg1"/>
                </a:solidFill>
                <a:latin typeface="Times New Roman" pitchFamily="18" charset="0"/>
                <a:cs typeface="Times New Roman" pitchFamily="18" charset="0"/>
              </a:rPr>
              <a:t>4. </a:t>
            </a:r>
            <a:r>
              <a:rPr lang="en-US" sz="3600" b="1" dirty="0" err="1">
                <a:solidFill>
                  <a:schemeClr val="bg1"/>
                </a:solidFill>
                <a:latin typeface="Times New Roman" pitchFamily="18" charset="0"/>
                <a:cs typeface="Times New Roman" pitchFamily="18" charset="0"/>
              </a:rPr>
              <a:t>Viết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vào</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vở</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câu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trả</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lời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cho</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câu</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hỏi</a:t>
            </a:r>
            <a:r>
              <a:rPr lang="en-US" sz="3600" b="1" dirty="0">
                <a:solidFill>
                  <a:schemeClr val="bg1"/>
                </a:solidFill>
                <a:latin typeface="Times New Roman" pitchFamily="18" charset="0"/>
                <a:cs typeface="Times New Roman" pitchFamily="18" charset="0"/>
              </a:rPr>
              <a:t> </a:t>
            </a:r>
          </a:p>
        </p:txBody>
      </p:sp>
      <p:sp>
        <p:nvSpPr>
          <p:cNvPr id="4" name="TextBox 3">
            <a:extLst>
              <a:ext uri="{FF2B5EF4-FFF2-40B4-BE49-F238E27FC236}">
                <a16:creationId xmlns:a16="http://schemas.microsoft.com/office/drawing/2014/main" id="{4E18BEFF-0603-4199-A416-898477E1405D}"/>
              </a:ext>
            </a:extLst>
          </p:cNvPr>
          <p:cNvSpPr txBox="1"/>
          <p:nvPr/>
        </p:nvSpPr>
        <p:spPr>
          <a:xfrm>
            <a:off x="79514" y="1977887"/>
            <a:ext cx="8945216" cy="584775"/>
          </a:xfrm>
          <a:prstGeom prst="rect">
            <a:avLst/>
          </a:prstGeom>
          <a:noFill/>
        </p:spPr>
        <p:txBody>
          <a:bodyPr wrap="square" rtlCol="0">
            <a:spAutoFit/>
          </a:bodyPr>
          <a:lstStyle/>
          <a:p>
            <a:r>
              <a:rPr lang="en-US" sz="3200" dirty="0" err="1">
                <a:latin typeface="Arial-SGK-TV" pitchFamily="2" charset="0"/>
                <a:cs typeface="Arial-SGK-TV" pitchFamily="2" charset="0"/>
              </a:rPr>
              <a:t>Bức</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tranh</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có</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thể</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đặt</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tên</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khác</a:t>
            </a:r>
            <a:r>
              <a:rPr lang="en-US" sz="3200" dirty="0">
                <a:latin typeface="Arial-SGK-TV" pitchFamily="2" charset="0"/>
                <a:cs typeface="Arial-SGK-TV" pitchFamily="2" charset="0"/>
              </a:rPr>
              <a:t> </a:t>
            </a:r>
            <a:r>
              <a:rPr lang="en-US" sz="3200" dirty="0" err="1">
                <a:latin typeface="Arial-SGK-TV" pitchFamily="2" charset="0"/>
                <a:cs typeface="Arial-SGK-TV" pitchFamily="2" charset="0"/>
              </a:rPr>
              <a:t>là</a:t>
            </a:r>
            <a:r>
              <a:rPr lang="en-US" sz="3200" dirty="0">
                <a:latin typeface="Arial-SGK-TV" pitchFamily="2" charset="0"/>
                <a:cs typeface="Arial-SGK-TV" pitchFamily="2" charset="0"/>
              </a:rPr>
              <a:t>………………….</a:t>
            </a:r>
            <a:endParaRPr lang="vi-VN" sz="3200" dirty="0">
              <a:latin typeface="Arial-SGK-TV" pitchFamily="2" charset="0"/>
              <a:cs typeface="Arial-SGK-TV" pitchFamily="2" charset="0"/>
            </a:endParaRPr>
          </a:p>
        </p:txBody>
      </p:sp>
    </p:spTree>
    <p:extLst>
      <p:ext uri="{BB962C8B-B14F-4D97-AF65-F5344CB8AC3E}">
        <p14:creationId xmlns:p14="http://schemas.microsoft.com/office/powerpoint/2010/main" val="7472032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9959474-BC9A-424C-B30D-44DC8F90E051}"/>
              </a:ext>
            </a:extLst>
          </p:cNvPr>
          <p:cNvSpPr/>
          <p:nvPr/>
        </p:nvSpPr>
        <p:spPr>
          <a:xfrm>
            <a:off x="454923" y="397841"/>
            <a:ext cx="8077200" cy="240499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sz="3600" b="1" dirty="0" err="1">
                <a:solidFill>
                  <a:schemeClr val="bg1"/>
                </a:solidFill>
                <a:latin typeface="Times New Roman" pitchFamily="18" charset="0"/>
                <a:cs typeface="Times New Roman" pitchFamily="18" charset="0"/>
              </a:rPr>
              <a:t>Dặn</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dò</a:t>
            </a:r>
            <a:r>
              <a:rPr lang="en-US" sz="3600" b="1" dirty="0">
                <a:solidFill>
                  <a:schemeClr val="bg1"/>
                </a:solidFill>
                <a:latin typeface="Times New Roman" pitchFamily="18" charset="0"/>
                <a:cs typeface="Times New Roman" pitchFamily="18" charset="0"/>
              </a:rPr>
              <a:t> :</a:t>
            </a:r>
          </a:p>
          <a:p>
            <a:pPr marL="571500" indent="-571500" algn="ctr" eaLnBrk="1" hangingPunct="1">
              <a:buFontTx/>
              <a:buChar char="-"/>
              <a:defRPr/>
            </a:pPr>
            <a:r>
              <a:rPr lang="en-US" sz="3600" b="1" dirty="0" err="1">
                <a:solidFill>
                  <a:schemeClr val="bg1"/>
                </a:solidFill>
                <a:latin typeface="Times New Roman" pitchFamily="18" charset="0"/>
                <a:cs typeface="Times New Roman" pitchFamily="18" charset="0"/>
              </a:rPr>
              <a:t>Đọc</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lại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bài</a:t>
            </a:r>
            <a:r>
              <a:rPr lang="en-US" sz="3600" b="1" dirty="0">
                <a:solidFill>
                  <a:schemeClr val="bg1"/>
                </a:solidFill>
                <a:latin typeface="Times New Roman" pitchFamily="18" charset="0"/>
                <a:cs typeface="Times New Roman" pitchFamily="18" charset="0"/>
              </a:rPr>
              <a:t> .</a:t>
            </a:r>
          </a:p>
          <a:p>
            <a:pPr marL="571500" indent="-571500" algn="ctr" eaLnBrk="1" hangingPunct="1">
              <a:buFontTx/>
              <a:buChar char="-"/>
              <a:defRPr/>
            </a:pPr>
            <a:r>
              <a:rPr lang="en-US" sz="3600" b="1" dirty="0" err="1">
                <a:solidFill>
                  <a:schemeClr val="bg1"/>
                </a:solidFill>
                <a:latin typeface="Times New Roman" pitchFamily="18" charset="0"/>
                <a:cs typeface="Times New Roman" pitchFamily="18" charset="0"/>
              </a:rPr>
              <a:t>Làm</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vở</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bài</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tập</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Tiếng</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Việt</a:t>
            </a:r>
            <a:r>
              <a:rPr lang="en-US" sz="3600" b="1" dirty="0">
                <a:solidFill>
                  <a:schemeClr val="bg1"/>
                </a:solidFill>
                <a:latin typeface="Times New Roman" pitchFamily="18" charset="0"/>
                <a:cs typeface="Times New Roman" pitchFamily="18" charset="0"/>
              </a:rPr>
              <a:t>.</a:t>
            </a:r>
          </a:p>
          <a:p>
            <a:pPr marL="571500" indent="-571500" algn="ctr" eaLnBrk="1" hangingPunct="1">
              <a:buFontTx/>
              <a:buChar char="-"/>
              <a:defRPr/>
            </a:pPr>
            <a:r>
              <a:rPr lang="en-US" sz="3600" b="1" dirty="0" err="1">
                <a:solidFill>
                  <a:schemeClr val="bg1"/>
                </a:solidFill>
                <a:latin typeface="Times New Roman" pitchFamily="18" charset="0"/>
                <a:cs typeface="Times New Roman" pitchFamily="18" charset="0"/>
              </a:rPr>
              <a:t>Viết</a:t>
            </a:r>
            <a:r>
              <a:rPr lang="en-US" sz="3600" b="1" dirty="0">
                <a:solidFill>
                  <a:schemeClr val="bg1"/>
                </a:solidFill>
                <a:latin typeface="Times New Roman" pitchFamily="18" charset="0"/>
                <a:cs typeface="Times New Roman" pitchFamily="18" charset="0"/>
              </a:rPr>
              <a:t> </a:t>
            </a:r>
            <a:r>
              <a:rPr lang="en-US" sz="3600" b="1" dirty="0" err="1">
                <a:solidFill>
                  <a:schemeClr val="bg1"/>
                </a:solidFill>
                <a:latin typeface="Times New Roman" pitchFamily="18" charset="0"/>
                <a:cs typeface="Times New Roman" pitchFamily="18" charset="0"/>
              </a:rPr>
              <a:t>vở</a:t>
            </a:r>
            <a:r>
              <a:rPr lang="en-US" sz="3600" b="1" dirty="0">
                <a:solidFill>
                  <a:schemeClr val="bg1"/>
                </a:solidFill>
                <a:latin typeface="Times New Roman" pitchFamily="18" charset="0"/>
                <a:cs typeface="Times New Roman" pitchFamily="18" charset="0"/>
              </a:rPr>
              <a:t> HDH</a:t>
            </a:r>
          </a:p>
        </p:txBody>
      </p:sp>
    </p:spTree>
    <p:extLst>
      <p:ext uri="{BB962C8B-B14F-4D97-AF65-F5344CB8AC3E}">
        <p14:creationId xmlns:p14="http://schemas.microsoft.com/office/powerpoint/2010/main" val="36687318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1012784" y="1681315"/>
            <a:ext cx="1573098" cy="1518751"/>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rot="21299998">
            <a:off x="580553" y="413119"/>
            <a:ext cx="6214766" cy="831757"/>
          </a:xfrm>
          <a:prstGeom prst="rect">
            <a:avLst/>
          </a:prstGeom>
          <a:noFill/>
        </p:spPr>
        <p:txBody>
          <a:bodyPr wrap="none" lIns="91440" tIns="45720" rIns="91440" bIns="45720">
            <a:prstTxWarp prst="textDoubleWave1">
              <a:avLst>
                <a:gd name="adj1" fmla="val 6250"/>
                <a:gd name="adj2" fmla="val 109"/>
              </a:avLst>
            </a:prstTxWarp>
            <a:spAutoFit/>
            <a:scene3d>
              <a:camera prst="orthographicFront"/>
              <a:lightRig rig="threePt" dir="t"/>
            </a:scene3d>
            <a:sp3d extrusionH="57150">
              <a:bevelT w="69850" h="69850" prst="divot"/>
            </a:sp3d>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Your </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te</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Trò</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ch</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ơ</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i: </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Chiếc hộp</a:t>
            </a:r>
            <a:r>
              <a:rPr lang="en-US" sz="5400" b="1" dirty="0">
                <a:solidFill>
                  <a:srgbClr val="FF0000"/>
                </a:solidFill>
                <a:effectLst>
                  <a:reflection blurRad="6350" stA="55000" endA="300" endPos="45500" dir="5400000" sy="-100000" algn="bl" rotWithShape="0"/>
                </a:effectLst>
                <a:latin typeface="Arial" pitchFamily="34" charset="0"/>
                <a:cs typeface="Arial" pitchFamily="34" charset="0"/>
              </a:rPr>
              <a:t> may </a:t>
            </a:r>
            <a:r>
              <a:rPr lang="en-US" sz="5400" b="1" dirty="0" err="1">
                <a:solidFill>
                  <a:srgbClr val="FF0000"/>
                </a:solidFill>
                <a:effectLst>
                  <a:reflection blurRad="6350" stA="55000" endA="300" endPos="45500" dir="5400000" sy="-100000" algn="bl" rotWithShape="0"/>
                </a:effectLst>
                <a:latin typeface="Arial" pitchFamily="34" charset="0"/>
                <a:cs typeface="Arial" pitchFamily="34" charset="0"/>
              </a:rPr>
              <a:t>mắ</a:t>
            </a:r>
            <a:r>
              <a:rPr lang="vi-VN" sz="5400" b="1" dirty="0">
                <a:solidFill>
                  <a:srgbClr val="FF0000"/>
                </a:solidFill>
                <a:effectLst>
                  <a:reflection blurRad="6350" stA="55000" endA="300" endPos="45500" dir="5400000" sy="-100000" algn="bl" rotWithShape="0"/>
                </a:effectLst>
                <a:latin typeface="Arial" pitchFamily="34" charset="0"/>
                <a:cs typeface="Arial" pitchFamily="34" charset="0"/>
              </a:rPr>
              <a:t>n</a:t>
            </a:r>
            <a:r>
              <a:rPr lang="en-US" sz="5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xt</a:t>
            </a: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5000" endA="300" endPos="45500" dir="5400000" sy="-100000" algn="bl" rotWithShape="0"/>
                </a:effectLst>
              </a:rPr>
              <a:t> here</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3351668" y="1698372"/>
            <a:ext cx="1573098" cy="1518751"/>
          </a:xfrm>
          <a:prstGeom prst="rect">
            <a:avLst/>
          </a:prstGeom>
          <a:ln>
            <a:noFill/>
          </a:ln>
          <a:effectLst>
            <a:outerShdw blurRad="292100" dist="139700" dir="2700000" algn="tl" rotWithShape="0">
              <a:srgbClr val="333333">
                <a:alpha val="65000"/>
              </a:srgbClr>
            </a:outerShdw>
          </a:effectLst>
        </p:spPr>
      </p:pic>
      <p:sp>
        <p:nvSpPr>
          <p:cNvPr id="10" name="Rectangle 36">
            <a:hlinkClick r:id="rId3" action="ppaction://hlinksldjump"/>
          </p:cNvPr>
          <p:cNvSpPr>
            <a:spLocks noChangeArrowheads="1"/>
          </p:cNvSpPr>
          <p:nvPr/>
        </p:nvSpPr>
        <p:spPr bwMode="auto">
          <a:xfrm>
            <a:off x="2112946" y="2767489"/>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1</a:t>
            </a:r>
            <a:endParaRPr lang="en-US" altLang="en-US" sz="3600" dirty="0"/>
          </a:p>
        </p:txBody>
      </p:sp>
      <p:sp>
        <p:nvSpPr>
          <p:cNvPr id="14" name="Rectangle 36">
            <a:hlinkClick r:id="rId4" action="ppaction://hlinksldjump"/>
          </p:cNvPr>
          <p:cNvSpPr>
            <a:spLocks noChangeArrowheads="1"/>
          </p:cNvSpPr>
          <p:nvPr/>
        </p:nvSpPr>
        <p:spPr bwMode="auto">
          <a:xfrm>
            <a:off x="4518815" y="2767488"/>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2</a:t>
            </a:r>
            <a:endParaRPr lang="en-US" altLang="en-US" sz="3600" dirty="0"/>
          </a:p>
        </p:txBody>
      </p:sp>
      <p:sp>
        <p:nvSpPr>
          <p:cNvPr id="15" name="Right Arrow 14">
            <a:hlinkClick r:id="rId5" action="ppaction://hlinksldjump"/>
          </p:cNvPr>
          <p:cNvSpPr/>
          <p:nvPr/>
        </p:nvSpPr>
        <p:spPr>
          <a:xfrm>
            <a:off x="7941570" y="4003041"/>
            <a:ext cx="1046097" cy="431964"/>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atin typeface="Times New Roman" panose="02020603050405020304" pitchFamily="18" charset="0"/>
                <a:cs typeface="Times New Roman" panose="02020603050405020304" pitchFamily="18" charset="0"/>
              </a:rPr>
              <a:t>Tiếp tục</a:t>
            </a:r>
            <a:endParaRPr lang="en-US"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91" t="-281" r="10861" b="-809"/>
          <a:stretch/>
        </p:blipFill>
        <p:spPr>
          <a:xfrm>
            <a:off x="5771571" y="1718016"/>
            <a:ext cx="1573098" cy="1518751"/>
          </a:xfrm>
          <a:prstGeom prst="rect">
            <a:avLst/>
          </a:prstGeom>
          <a:ln>
            <a:noFill/>
          </a:ln>
          <a:effectLst>
            <a:outerShdw blurRad="292100" dist="139700" dir="2700000" algn="tl" rotWithShape="0">
              <a:srgbClr val="333333">
                <a:alpha val="65000"/>
              </a:srgbClr>
            </a:outerShdw>
          </a:effectLst>
        </p:spPr>
      </p:pic>
      <p:sp>
        <p:nvSpPr>
          <p:cNvPr id="17" name="Rectangle 36">
            <a:hlinkClick r:id="rId6" action="ppaction://hlinksldjump"/>
          </p:cNvPr>
          <p:cNvSpPr>
            <a:spLocks noChangeArrowheads="1"/>
          </p:cNvSpPr>
          <p:nvPr/>
        </p:nvSpPr>
        <p:spPr bwMode="auto">
          <a:xfrm>
            <a:off x="6917908" y="2748965"/>
            <a:ext cx="472936" cy="432577"/>
          </a:xfrm>
          <a:prstGeom prst="rect">
            <a:avLst/>
          </a:prstGeom>
          <a:gradFill rotWithShape="1">
            <a:gsLst>
              <a:gs pos="0">
                <a:srgbClr val="FFFF66"/>
              </a:gs>
              <a:gs pos="100000">
                <a:srgbClr val="00FF99"/>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dirty="0">
                <a:solidFill>
                  <a:srgbClr val="FF3300"/>
                </a:solidFill>
              </a:rPr>
              <a:t>3</a:t>
            </a:r>
            <a:endParaRPr lang="en-US" altLang="en-US" sz="3600" dirty="0"/>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withEffect">
                                  <p:stCondLst>
                                    <p:cond delay="0"/>
                                  </p:stCondLst>
                                  <p:childTnLst>
                                    <p:animEffect transition="out" filter="barn(inVertic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6" presetClass="exit" presetSubtype="21" fill="hold" nodeType="clickEffect">
                                  <p:stCondLst>
                                    <p:cond delay="0"/>
                                  </p:stCondLst>
                                  <p:childTnLst>
                                    <p:animEffect transition="out" filter="barn(inVertic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6" presetClass="exit" presetSubtype="21" fill="hold" grpId="0" nodeType="withEffect">
                                  <p:stCondLst>
                                    <p:cond delay="0"/>
                                  </p:stCondLst>
                                  <p:childTnLst>
                                    <p:animEffect transition="out" filter="barn(inVertical)">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6" presetClass="exit" presetSubtype="21" fill="hold" grpId="0" nodeType="withEffect">
                                  <p:stCondLst>
                                    <p:cond delay="0"/>
                                  </p:stCondLst>
                                  <p:childTnLst>
                                    <p:animEffect transition="out" filter="barn(inVertical)">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0" grpId="0" animBg="1"/>
      <p:bldP spid="14"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 Arrow 1"/>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2401296" y="1056422"/>
            <a:ext cx="4137671"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gì?</a:t>
            </a:r>
          </a:p>
        </p:txBody>
      </p:sp>
      <p:sp>
        <p:nvSpPr>
          <p:cNvPr id="4" name="Rectangle 3"/>
          <p:cNvSpPr/>
          <p:nvPr/>
        </p:nvSpPr>
        <p:spPr>
          <a:xfrm>
            <a:off x="2021003" y="1686342"/>
            <a:ext cx="4721164" cy="523220"/>
          </a:xfrm>
          <a:prstGeom prst="rect">
            <a:avLst/>
          </a:prstGeom>
        </p:spPr>
        <p:txBody>
          <a:bodyPr wrap="none">
            <a:spAutoFit/>
          </a:bodyPr>
          <a:lstStyle/>
          <a:p>
            <a:r>
              <a:rPr lang="vi-V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Tên bài học tiết trước là: Đi học</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9037" r="929" b="44889"/>
          <a:stretch/>
        </p:blipFill>
        <p:spPr>
          <a:xfrm>
            <a:off x="2021002" y="2316262"/>
            <a:ext cx="5116565" cy="1889978"/>
          </a:xfrm>
          <a:prstGeom prst="rect">
            <a:avLst/>
          </a:prstGeom>
        </p:spPr>
      </p:pic>
    </p:spTree>
    <p:extLst>
      <p:ext uri="{BB962C8B-B14F-4D97-AF65-F5344CB8AC3E}">
        <p14:creationId xmlns:p14="http://schemas.microsoft.com/office/powerpoint/2010/main" val="36556661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8763" y="954822"/>
            <a:ext cx="8464177" cy="523220"/>
          </a:xfrm>
          <a:prstGeom prst="rect">
            <a:avLst/>
          </a:prstGeom>
        </p:spPr>
        <p:txBody>
          <a:bodyPr wrap="none">
            <a:spAutoFit/>
          </a:bodyPr>
          <a:lstStyle/>
          <a:p>
            <a:r>
              <a:rPr lang="vi-VN" altLang="zh-CN" sz="2800" b="1" dirty="0">
                <a:solidFill>
                  <a:srgbClr val="679C31"/>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trong bài “Đi học” có đặc điểm gì?</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800049" y="2133091"/>
            <a:ext cx="7967246" cy="523220"/>
          </a:xfrm>
          <a:prstGeom prst="rect">
            <a:avLst/>
          </a:prstGeom>
        </p:spPr>
        <p:txBody>
          <a:bodyPr wrap="none">
            <a:spAutoFit/>
          </a:bodyPr>
          <a:lstStyle/>
          <a:p>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Trường của bạn nhỏ be</a:t>
            </a:r>
            <a:r>
              <a:rPr lang="en-US"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bé</a:t>
            </a: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nằm lặng giữa rừng cây</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Left Arrow 5"/>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hlinkClick r:id="rId3" action="ppaction://hlinksldjump"/>
              </a:rPr>
              <a:t>Back</a:t>
            </a:r>
            <a:endParaRPr 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347134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441" y="255518"/>
            <a:ext cx="8007320" cy="523220"/>
          </a:xfrm>
          <a:prstGeom prst="rect">
            <a:avLst/>
          </a:prstGeom>
        </p:spPr>
        <p:txBody>
          <a:bodyPr wrap="none">
            <a:spAutoFit/>
          </a:bodyPr>
          <a:lstStyle/>
          <a:p>
            <a:r>
              <a:rPr lang="vi-VN" sz="2800" b="1"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Em hãy đọc hai đoạn thơ đầu tiên trong bài “Đi học”</a:t>
            </a:r>
            <a:endParaRPr lang="en-US" sz="2400" b="1" dirty="0"/>
          </a:p>
        </p:txBody>
      </p:sp>
      <p:sp>
        <p:nvSpPr>
          <p:cNvPr id="4" name="矩形 8">
            <a:extLst>
              <a:ext uri="{FF2B5EF4-FFF2-40B4-BE49-F238E27FC236}">
                <a16:creationId xmlns:a16="http://schemas.microsoft.com/office/drawing/2014/main" id="{97CDA310-DDA7-47C0-8950-DB78C5D823B7}"/>
              </a:ext>
            </a:extLst>
          </p:cNvPr>
          <p:cNvSpPr/>
          <p:nvPr/>
        </p:nvSpPr>
        <p:spPr>
          <a:xfrm>
            <a:off x="1680993" y="564356"/>
            <a:ext cx="3632687" cy="2213372"/>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endParaRPr lang="en-US" altLang="zh-CN"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qua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dắt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bước</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Hôm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nay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mẹ</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lên</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nương</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mình</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tới</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lớp</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97CDA310-DDA7-47C0-8950-DB78C5D823B7}"/>
              </a:ext>
            </a:extLst>
          </p:cNvPr>
          <p:cNvSpPr/>
          <p:nvPr/>
        </p:nvSpPr>
        <p:spPr>
          <a:xfrm>
            <a:off x="1680993" y="2768600"/>
            <a:ext cx="5394721" cy="1736646"/>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Trường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be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bé</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Nằm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lặng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giữa</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rừng</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cây</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Cô</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giáo</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tre</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trẻ</a:t>
            </a:r>
            <a:endPar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Dạy</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hát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400" dirty="0" err="1">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rất</a:t>
            </a:r>
            <a:r>
              <a:rPr lang="en-US"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hay</a:t>
            </a:r>
            <a:r>
              <a:rPr lang="vi-VN" altLang="zh-CN"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24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Left Arrow 6"/>
          <p:cNvSpPr/>
          <p:nvPr/>
        </p:nvSpPr>
        <p:spPr>
          <a:xfrm>
            <a:off x="8052619" y="3834581"/>
            <a:ext cx="983226" cy="471948"/>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hlinkClick r:id="rId2" action="ppaction://hlinksldjump"/>
              </a:rPr>
              <a:t>Back</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10727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309" t="14284" r="-9886" b="47599"/>
          <a:stretch/>
        </p:blipFill>
        <p:spPr>
          <a:xfrm>
            <a:off x="79513" y="0"/>
            <a:ext cx="9881483" cy="5009322"/>
          </a:xfrm>
          <a:prstGeom prst="rect">
            <a:avLst/>
          </a:prstGeom>
        </p:spPr>
      </p:pic>
    </p:spTree>
    <p:extLst>
      <p:ext uri="{BB962C8B-B14F-4D97-AF65-F5344CB8AC3E}">
        <p14:creationId xmlns:p14="http://schemas.microsoft.com/office/powerpoint/2010/main" val="1949542148"/>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273057" y="-41900"/>
            <a:ext cx="5053492" cy="4301819"/>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737306" y="1100405"/>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062645" y="1203605"/>
            <a:ext cx="1010925" cy="64633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2 .</a:t>
            </a:r>
            <a:endParaRPr lang="zh-CN" altLang="en-US" sz="36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
        <p:nvSpPr>
          <p:cNvPr id="3" name="TextBox 2">
            <a:extLst>
              <a:ext uri="{FF2B5EF4-FFF2-40B4-BE49-F238E27FC236}">
                <a16:creationId xmlns:a16="http://schemas.microsoft.com/office/drawing/2014/main" id="{52CD7C27-946B-4984-ABD7-648D999A31B6}"/>
              </a:ext>
            </a:extLst>
          </p:cNvPr>
          <p:cNvSpPr txBox="1"/>
          <p:nvPr/>
        </p:nvSpPr>
        <p:spPr>
          <a:xfrm>
            <a:off x="1212574" y="1883669"/>
            <a:ext cx="3948832" cy="1200329"/>
          </a:xfrm>
          <a:prstGeom prst="rect">
            <a:avLst/>
          </a:prstGeom>
          <a:noFill/>
        </p:spPr>
        <p:txBody>
          <a:bodyPr wrap="square" rtlCol="0">
            <a:spAutoFit/>
          </a:bodyPr>
          <a:lstStyle/>
          <a:p>
            <a:r>
              <a:rPr lang="en-US" sz="3600" dirty="0">
                <a:solidFill>
                  <a:schemeClr val="accent1">
                    <a:lumMod val="50000"/>
                  </a:schemeClr>
                </a:solidFill>
                <a:latin typeface="Arial-SGK-TV" pitchFamily="2" charset="0"/>
                <a:cs typeface="Arial-SGK-TV" pitchFamily="2" charset="0"/>
              </a:rPr>
              <a:t>   SGK : </a:t>
            </a:r>
          </a:p>
          <a:p>
            <a:r>
              <a:rPr lang="en-US" sz="3600" dirty="0">
                <a:solidFill>
                  <a:schemeClr val="accent1">
                    <a:lumMod val="50000"/>
                  </a:schemeClr>
                </a:solidFill>
                <a:latin typeface="Arial-SGK-TV" pitchFamily="2" charset="0"/>
                <a:cs typeface="Arial-SGK-TV" pitchFamily="2" charset="0"/>
              </a:rPr>
              <a:t>Trang 50 </a:t>
            </a:r>
            <a:endParaRPr lang="vi-VN" sz="3600" dirty="0">
              <a:solidFill>
                <a:schemeClr val="accent1">
                  <a:lumMod val="50000"/>
                </a:schemeClr>
              </a:solidFill>
              <a:latin typeface="Arial-SGK-TV" pitchFamily="2" charset="0"/>
              <a:cs typeface="Arial-SGK-TV" pitchFamily="2" charset="0"/>
            </a:endParaRPr>
          </a:p>
        </p:txBody>
      </p:sp>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700BBF27-AEA7-4E39-9873-833F6E66B5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954521b-b4ab-4ce3-8aa8-8bfa99a4c36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656</TotalTime>
  <Words>1167</Words>
  <Application>Microsoft Office PowerPoint</Application>
  <PresentationFormat>On-screen Show (16:9)</PresentationFormat>
  <Paragraphs>121</Paragraphs>
  <Slides>26</Slides>
  <Notes>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幼圆</vt:lpstr>
      <vt:lpstr>Arial-SGK-TV</vt:lpstr>
      <vt:lpstr>华康少女文字W5</vt:lpstr>
      <vt:lpstr>Arial-Rounded</vt:lpstr>
      <vt:lpstr>宋体</vt:lpstr>
      <vt:lpstr>DFPOP1-W9</vt:lpstr>
      <vt:lpstr>Calibri</vt:lpstr>
      <vt:lpstr>Times New Roman</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Administrator</cp:lastModifiedBy>
  <cp:revision>104</cp:revision>
  <dcterms:created xsi:type="dcterms:W3CDTF">2020-08-13T09:19:08Z</dcterms:created>
  <dcterms:modified xsi:type="dcterms:W3CDTF">2021-02-25T13:33:58Z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