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media/audio2.wav" ContentType="audio/wav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76" r:id="rId2"/>
    <p:sldId id="273" r:id="rId3"/>
    <p:sldId id="274" r:id="rId4"/>
    <p:sldId id="256" r:id="rId5"/>
    <p:sldId id="272" r:id="rId6"/>
    <p:sldId id="262" r:id="rId7"/>
    <p:sldId id="264" r:id="rId8"/>
    <p:sldId id="265" r:id="rId9"/>
    <p:sldId id="263" r:id="rId10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C40A6"/>
    <a:srgbClr val="76B878"/>
    <a:srgbClr val="E0BAE4"/>
    <a:srgbClr val="FFCC00"/>
    <a:srgbClr val="E4E9B5"/>
    <a:srgbClr val="0000FF"/>
    <a:srgbClr val="F5F030"/>
    <a:srgbClr val="FF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206" y="2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741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126959C5-1A90-4692-9640-BDCCC33E143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52013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52D829-7AA7-4BDA-AD5F-BE580F4A47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77E240-CDB4-40FA-99CE-D50E42096B3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8353BD-CE85-49BF-A3BD-8BC206351BE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81B735-C494-435E-B1C9-C79B0D4410A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818CE5-2992-4F66-AB8D-E72FB97A946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088BB0-79B6-43EC-B4C1-C5064D3DD3B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6EF69C-BF2B-424C-9203-DFE2581C126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B1562E-2085-4731-9B53-48EBA7B4BB9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6E47A3-73C8-4F7F-8D63-928B2463F1D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A7CB6B-9C31-4075-96D0-EA45456973D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0DBFD0-9ECA-43A4-ABC3-C26149B6A93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n-lt"/>
              </a:defRPr>
            </a:lvl1pPr>
          </a:lstStyle>
          <a:p>
            <a:pPr>
              <a:defRPr/>
            </a:pPr>
            <a:fld id="{76411A33-61E2-45BD-BE0A-14149F2F959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" Target="slide6.xml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1" name="WordArt 14"/>
          <p:cNvSpPr>
            <a:spLocks noChangeArrowheads="1" noChangeShapeType="1" noTextEdit="1"/>
          </p:cNvSpPr>
          <p:nvPr/>
        </p:nvSpPr>
        <p:spPr bwMode="auto">
          <a:xfrm>
            <a:off x="2209800" y="1450975"/>
            <a:ext cx="4773613" cy="19780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legacyObliqueTopRight"/>
              <a:lightRig rig="legacyFlat3" dir="b"/>
            </a:scene3d>
            <a:sp3d extrusionH="430200" prstMaterial="legacyMatte">
              <a:extrusionClr>
                <a:srgbClr val="FF00FF"/>
              </a:extrusionClr>
              <a:contourClr>
                <a:srgbClr val="FF00FF"/>
              </a:contourClr>
            </a:sp3d>
          </a:bodyPr>
          <a:lstStyle/>
          <a:p>
            <a:pPr algn="ctr"/>
            <a:r>
              <a:rPr lang="en-US" sz="6000" b="1" kern="10" dirty="0" err="1" smtClean="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00FF"/>
                    </a:gs>
                    <a:gs pos="100000">
                      <a:srgbClr val="00CC00"/>
                    </a:gs>
                  </a:gsLst>
                  <a:lin ang="5400000" scaled="1"/>
                </a:gradFill>
                <a:latin typeface="Arial" panose="020B0604020202020204" pitchFamily="34" charset="0"/>
              </a:rPr>
              <a:t>Môn</a:t>
            </a:r>
            <a:r>
              <a:rPr lang="en-US" sz="6000" b="1" kern="10" dirty="0" smtClean="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00FF"/>
                    </a:gs>
                    <a:gs pos="100000">
                      <a:srgbClr val="00CC00"/>
                    </a:gs>
                  </a:gsLst>
                  <a:lin ang="5400000" scaled="1"/>
                </a:gradFill>
                <a:latin typeface="Arial" panose="020B0604020202020204" pitchFamily="34" charset="0"/>
              </a:rPr>
              <a:t> </a:t>
            </a:r>
            <a:r>
              <a:rPr lang="en-US" sz="6000" b="1" kern="10" dirty="0" err="1" smtClean="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00FF"/>
                    </a:gs>
                    <a:gs pos="100000">
                      <a:srgbClr val="00CC00"/>
                    </a:gs>
                  </a:gsLst>
                  <a:lin ang="5400000" scaled="1"/>
                </a:gradFill>
                <a:latin typeface="Arial" panose="020B0604020202020204" pitchFamily="34" charset="0"/>
              </a:rPr>
              <a:t>Toán</a:t>
            </a:r>
            <a:endParaRPr lang="en-US" sz="6000" b="1" kern="10" dirty="0">
              <a:ln w="9525">
                <a:round/>
                <a:headEnd/>
                <a:tailEnd/>
              </a:ln>
              <a:gradFill rotWithShape="1">
                <a:gsLst>
                  <a:gs pos="0">
                    <a:srgbClr val="FF00FF"/>
                  </a:gs>
                  <a:gs pos="100000">
                    <a:srgbClr val="00CC00"/>
                  </a:gs>
                </a:gsLst>
                <a:lin ang="5400000" scaled="1"/>
              </a:gradFill>
              <a:latin typeface="Arial" panose="020B0604020202020204" pitchFamily="34" charset="0"/>
            </a:endParaRPr>
          </a:p>
        </p:txBody>
      </p:sp>
      <p:sp>
        <p:nvSpPr>
          <p:cNvPr id="2052" name="WordArt 3"/>
          <p:cNvSpPr>
            <a:spLocks noChangeArrowheads="1" noChangeShapeType="1" noTextEdit="1"/>
          </p:cNvSpPr>
          <p:nvPr/>
        </p:nvSpPr>
        <p:spPr bwMode="auto">
          <a:xfrm>
            <a:off x="2057400" y="3657600"/>
            <a:ext cx="5056188" cy="685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dirty="0" err="1" smtClean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solidFill>
                  <a:srgbClr val="254061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.VnTimeH"/>
              </a:rPr>
              <a:t>L</a:t>
            </a:r>
            <a:r>
              <a:rPr lang="en-US" sz="3600" b="1" kern="10" dirty="0" err="1" smtClean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solidFill>
                  <a:srgbClr val="254061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.VnTimeH" pitchFamily="34" charset="0"/>
              </a:rPr>
              <a:t>ớ</a:t>
            </a:r>
            <a:r>
              <a:rPr lang="en-US" sz="3600" b="1" kern="10" dirty="0" err="1" smtClean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solidFill>
                  <a:srgbClr val="254061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.VnTimeH"/>
              </a:rPr>
              <a:t>p</a:t>
            </a:r>
            <a:r>
              <a:rPr lang="en-US" sz="3600" b="1" kern="10" dirty="0" smtClean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solidFill>
                  <a:srgbClr val="254061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.VnTimeH"/>
              </a:rPr>
              <a:t> 4B</a:t>
            </a:r>
            <a:endParaRPr lang="en-US" sz="3600" b="1" kern="10" dirty="0">
              <a:ln w="12700">
                <a:solidFill>
                  <a:srgbClr val="EAEAEA"/>
                </a:solidFill>
                <a:round/>
                <a:headEnd/>
                <a:tailEnd/>
              </a:ln>
              <a:solidFill>
                <a:srgbClr val="254061"/>
              </a:solidFill>
              <a:effectLst>
                <a:outerShdw dist="35921" dir="2700000" sy="50000" kx="2115830" algn="bl" rotWithShape="0">
                  <a:srgbClr val="C0C0C0">
                    <a:alpha val="79999"/>
                  </a:srgbClr>
                </a:outerShdw>
              </a:effectLst>
              <a:latin typeface=".VnTimeH"/>
            </a:endParaRPr>
          </a:p>
        </p:txBody>
      </p:sp>
      <p:sp>
        <p:nvSpPr>
          <p:cNvPr id="9" name="Text Box 17"/>
          <p:cNvSpPr txBox="1">
            <a:spLocks noChangeArrowheads="1"/>
          </p:cNvSpPr>
          <p:nvPr/>
        </p:nvSpPr>
        <p:spPr bwMode="auto">
          <a:xfrm>
            <a:off x="1524000" y="4572000"/>
            <a:ext cx="6096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fontAlgn="auto" hangingPunct="1">
              <a:spcBef>
                <a:spcPct val="50000"/>
              </a:spcBef>
              <a:spcAft>
                <a:spcPts val="0"/>
              </a:spcAft>
              <a:defRPr/>
            </a:pPr>
            <a:r>
              <a:rPr lang="en-US" sz="2800" b="1" dirty="0" err="1" smtClean="0">
                <a:solidFill>
                  <a:schemeClr val="tx2">
                    <a:lumMod val="75000"/>
                  </a:schemeClr>
                </a:solidFill>
              </a:rPr>
              <a:t>Giáo</a:t>
            </a:r>
            <a:r>
              <a:rPr lang="en-US" sz="2800" b="1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sz="2800" b="1" dirty="0" err="1" smtClean="0">
                <a:solidFill>
                  <a:schemeClr val="tx2">
                    <a:lumMod val="75000"/>
                  </a:schemeClr>
                </a:solidFill>
              </a:rPr>
              <a:t>viên</a:t>
            </a:r>
            <a:r>
              <a:rPr lang="en-US" sz="2800" b="1" dirty="0" smtClean="0">
                <a:solidFill>
                  <a:schemeClr val="tx2">
                    <a:lumMod val="75000"/>
                  </a:schemeClr>
                </a:solidFill>
              </a:rPr>
              <a:t>: </a:t>
            </a:r>
            <a:r>
              <a:rPr lang="en-US" sz="2800" b="1" dirty="0" err="1" smtClean="0">
                <a:solidFill>
                  <a:schemeClr val="tx2">
                    <a:lumMod val="75000"/>
                  </a:schemeClr>
                </a:solidFill>
              </a:rPr>
              <a:t>Nguyễn</a:t>
            </a:r>
            <a:r>
              <a:rPr lang="en-US" sz="2800" b="1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sz="2800" b="1" dirty="0" err="1" smtClean="0">
                <a:solidFill>
                  <a:schemeClr val="tx2">
                    <a:lumMod val="75000"/>
                  </a:schemeClr>
                </a:solidFill>
              </a:rPr>
              <a:t>Thị</a:t>
            </a:r>
            <a:r>
              <a:rPr lang="en-US" sz="2800" b="1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sz="2800" b="1" dirty="0" err="1" smtClean="0">
                <a:solidFill>
                  <a:schemeClr val="tx2">
                    <a:lumMod val="75000"/>
                  </a:schemeClr>
                </a:solidFill>
              </a:rPr>
              <a:t>Út</a:t>
            </a:r>
            <a:endParaRPr lang="en-US" sz="2800" b="1" dirty="0" smtClean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2054" name="TextBox 9"/>
          <p:cNvSpPr txBox="1">
            <a:spLocks noChangeArrowheads="1"/>
          </p:cNvSpPr>
          <p:nvPr/>
        </p:nvSpPr>
        <p:spPr bwMode="auto">
          <a:xfrm>
            <a:off x="1343025" y="177800"/>
            <a:ext cx="650557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/>
            <a:r>
              <a:rPr lang="en-US" altLang="en-US" sz="3200" i="1" dirty="0" err="1">
                <a:solidFill>
                  <a:srgbClr val="FF3399"/>
                </a:solidFill>
                <a:latin typeface=".VnArabia" pitchFamily="34" charset="0"/>
              </a:rPr>
              <a:t>Trường</a:t>
            </a:r>
            <a:r>
              <a:rPr lang="en-US" altLang="en-US" sz="3200" i="1" dirty="0">
                <a:solidFill>
                  <a:srgbClr val="FF3399"/>
                </a:solidFill>
                <a:latin typeface=".VnArabia" pitchFamily="34" charset="0"/>
              </a:rPr>
              <a:t> </a:t>
            </a:r>
            <a:r>
              <a:rPr lang="en-US" altLang="en-US" sz="3200" i="1" dirty="0" err="1">
                <a:solidFill>
                  <a:srgbClr val="FF3399"/>
                </a:solidFill>
                <a:latin typeface=".VnArabia" pitchFamily="34" charset="0"/>
              </a:rPr>
              <a:t>Tiểu</a:t>
            </a:r>
            <a:r>
              <a:rPr lang="en-US" altLang="en-US" sz="3200" i="1" dirty="0">
                <a:solidFill>
                  <a:srgbClr val="FF3399"/>
                </a:solidFill>
                <a:latin typeface=".VnArabia" pitchFamily="34" charset="0"/>
              </a:rPr>
              <a:t> </a:t>
            </a:r>
            <a:r>
              <a:rPr lang="en-US" altLang="en-US" sz="3200" i="1" dirty="0" err="1">
                <a:solidFill>
                  <a:srgbClr val="FF3399"/>
                </a:solidFill>
                <a:latin typeface=".VnArabia" pitchFamily="34" charset="0"/>
              </a:rPr>
              <a:t>học</a:t>
            </a:r>
            <a:r>
              <a:rPr lang="en-US" altLang="en-US" sz="3200" i="1" dirty="0">
                <a:solidFill>
                  <a:srgbClr val="FF3399"/>
                </a:solidFill>
                <a:latin typeface=".VnArabia" pitchFamily="34" charset="0"/>
              </a:rPr>
              <a:t> </a:t>
            </a:r>
            <a:r>
              <a:rPr lang="en-US" altLang="en-US" sz="3200" i="1" dirty="0" err="1">
                <a:solidFill>
                  <a:srgbClr val="FF3399"/>
                </a:solidFill>
                <a:latin typeface=".VnArabia" pitchFamily="34" charset="0"/>
              </a:rPr>
              <a:t>Lý</a:t>
            </a:r>
            <a:r>
              <a:rPr lang="en-US" altLang="en-US" sz="3200" i="1" dirty="0">
                <a:solidFill>
                  <a:srgbClr val="FF3399"/>
                </a:solidFill>
                <a:latin typeface=".VnArabia" pitchFamily="34" charset="0"/>
              </a:rPr>
              <a:t> </a:t>
            </a:r>
            <a:r>
              <a:rPr lang="en-US" altLang="en-US" sz="3200" i="1" dirty="0" err="1">
                <a:solidFill>
                  <a:srgbClr val="FF3399"/>
                </a:solidFill>
                <a:latin typeface=".VnArabia" pitchFamily="34" charset="0"/>
              </a:rPr>
              <a:t>Thường</a:t>
            </a:r>
            <a:r>
              <a:rPr lang="en-US" altLang="en-US" sz="3200" i="1" dirty="0">
                <a:solidFill>
                  <a:srgbClr val="FF3399"/>
                </a:solidFill>
                <a:latin typeface=".VnArabia" pitchFamily="34" charset="0"/>
              </a:rPr>
              <a:t> </a:t>
            </a:r>
            <a:r>
              <a:rPr lang="en-US" altLang="en-US" sz="3200" i="1" dirty="0" err="1">
                <a:solidFill>
                  <a:srgbClr val="FF3399"/>
                </a:solidFill>
                <a:latin typeface=".VnArabia" pitchFamily="34" charset="0"/>
              </a:rPr>
              <a:t>Kiệt</a:t>
            </a:r>
            <a:endParaRPr lang="en-US" altLang="en-US" sz="3200" i="1" dirty="0">
              <a:solidFill>
                <a:srgbClr val="FF3399"/>
              </a:solidFill>
              <a:latin typeface=".VnArabi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5878158"/>
      </p:ext>
    </p:extLst>
  </p:cSld>
  <p:clrMapOvr>
    <a:masterClrMapping/>
  </p:clrMapOvr>
  <p:transition spd="slow">
    <p:circle/>
    <p:sndAc>
      <p:stSnd>
        <p:snd r:embed="rId2" name="bomb.wav"/>
      </p:stSnd>
    </p:sndAc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Slide Number Placeholder 5"/>
          <p:cNvSpPr>
            <a:spLocks noGrp="1"/>
          </p:cNvSpPr>
          <p:nvPr>
            <p:ph type="sldNum" sz="quarter" idx="12"/>
          </p:nvPr>
        </p:nvSpPr>
        <p:spPr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fld id="{4CB007DA-6C25-4E07-93B1-6CDB6660DBF8}" type="slidenum">
              <a:rPr lang="en-US" smtClean="0"/>
              <a:pPr>
                <a:defRPr/>
              </a:pPr>
              <a:t>2</a:t>
            </a:fld>
            <a:endParaRPr lang="en-US" smtClean="0"/>
          </a:p>
        </p:txBody>
      </p:sp>
      <p:sp>
        <p:nvSpPr>
          <p:cNvPr id="24578" name="Rectangle 2"/>
          <p:cNvSpPr>
            <a:spLocks noChangeArrowheads="1"/>
          </p:cNvSpPr>
          <p:nvPr/>
        </p:nvSpPr>
        <p:spPr bwMode="auto">
          <a:xfrm>
            <a:off x="5257800" y="2438400"/>
            <a:ext cx="2667000" cy="1371600"/>
          </a:xfrm>
          <a:prstGeom prst="rect">
            <a:avLst/>
          </a:prstGeom>
          <a:solidFill>
            <a:srgbClr val="00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24579" name="Text Box 3"/>
          <p:cNvSpPr txBox="1">
            <a:spLocks noChangeArrowheads="1"/>
          </p:cNvSpPr>
          <p:nvPr/>
        </p:nvSpPr>
        <p:spPr bwMode="auto">
          <a:xfrm>
            <a:off x="381000" y="1143000"/>
            <a:ext cx="8458200" cy="120015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>
                <a:latin typeface="Arial" charset="0"/>
              </a:rPr>
              <a:t>  1.Trong các hình dưới đây hình nào là hình thoi? Hình nào là hình chữ nhật?</a:t>
            </a:r>
          </a:p>
        </p:txBody>
      </p:sp>
      <p:sp>
        <p:nvSpPr>
          <p:cNvPr id="24580" name="AutoShape 4"/>
          <p:cNvSpPr>
            <a:spLocks noChangeArrowheads="1"/>
          </p:cNvSpPr>
          <p:nvPr/>
        </p:nvSpPr>
        <p:spPr bwMode="auto">
          <a:xfrm>
            <a:off x="1143000" y="2438400"/>
            <a:ext cx="2743200" cy="1524000"/>
          </a:xfrm>
          <a:prstGeom prst="flowChartDecision">
            <a:avLst/>
          </a:prstGeom>
          <a:solidFill>
            <a:srgbClr val="00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24581" name="Text Box 5"/>
          <p:cNvSpPr txBox="1">
            <a:spLocks noChangeArrowheads="1"/>
          </p:cNvSpPr>
          <p:nvPr/>
        </p:nvSpPr>
        <p:spPr bwMode="auto">
          <a:xfrm>
            <a:off x="1524000" y="2819400"/>
            <a:ext cx="18288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Arial" charset="0"/>
              </a:rPr>
              <a:t>Hình thoi</a:t>
            </a:r>
          </a:p>
        </p:txBody>
      </p:sp>
      <p:sp>
        <p:nvSpPr>
          <p:cNvPr id="24582" name="Text Box 6"/>
          <p:cNvSpPr txBox="1">
            <a:spLocks noChangeArrowheads="1"/>
          </p:cNvSpPr>
          <p:nvPr/>
        </p:nvSpPr>
        <p:spPr bwMode="auto">
          <a:xfrm>
            <a:off x="5334000" y="2819400"/>
            <a:ext cx="2743200" cy="1077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Arial" charset="0"/>
              </a:rPr>
              <a:t>Hình chữ nhật</a:t>
            </a:r>
          </a:p>
        </p:txBody>
      </p:sp>
      <p:sp>
        <p:nvSpPr>
          <p:cNvPr id="24583" name="AutoShape 7"/>
          <p:cNvSpPr>
            <a:spLocks noChangeArrowheads="1"/>
          </p:cNvSpPr>
          <p:nvPr/>
        </p:nvSpPr>
        <p:spPr bwMode="auto">
          <a:xfrm rot="10800000">
            <a:off x="6019800" y="4419600"/>
            <a:ext cx="1524000" cy="1219200"/>
          </a:xfrm>
          <a:prstGeom prst="flowChartManualOperation">
            <a:avLst/>
          </a:prstGeom>
          <a:solidFill>
            <a:srgbClr val="33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24584" name="AutoShape 8"/>
          <p:cNvSpPr>
            <a:spLocks noChangeArrowheads="1"/>
          </p:cNvSpPr>
          <p:nvPr/>
        </p:nvSpPr>
        <p:spPr bwMode="auto">
          <a:xfrm>
            <a:off x="3581400" y="4038600"/>
            <a:ext cx="1905000" cy="2133600"/>
          </a:xfrm>
          <a:prstGeom prst="flowChartDecision">
            <a:avLst/>
          </a:prstGeom>
          <a:solidFill>
            <a:srgbClr val="33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24585" name="AutoShape 9"/>
          <p:cNvSpPr>
            <a:spLocks noChangeArrowheads="1"/>
          </p:cNvSpPr>
          <p:nvPr/>
        </p:nvSpPr>
        <p:spPr bwMode="auto">
          <a:xfrm>
            <a:off x="838200" y="4572000"/>
            <a:ext cx="2133600" cy="990600"/>
          </a:xfrm>
          <a:prstGeom prst="flowChartInputOutput">
            <a:avLst/>
          </a:prstGeom>
          <a:solidFill>
            <a:srgbClr val="33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24586" name="Text Box 10"/>
          <p:cNvSpPr txBox="1">
            <a:spLocks noChangeArrowheads="1"/>
          </p:cNvSpPr>
          <p:nvPr/>
        </p:nvSpPr>
        <p:spPr bwMode="auto">
          <a:xfrm>
            <a:off x="3657600" y="4800600"/>
            <a:ext cx="18288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Arial" charset="0"/>
              </a:rPr>
              <a:t>Hình thoi</a:t>
            </a:r>
          </a:p>
        </p:txBody>
      </p:sp>
      <p:sp>
        <p:nvSpPr>
          <p:cNvPr id="3084" name="Text Box 11"/>
          <p:cNvSpPr txBox="1">
            <a:spLocks noChangeArrowheads="1"/>
          </p:cNvSpPr>
          <p:nvPr/>
        </p:nvSpPr>
        <p:spPr bwMode="auto">
          <a:xfrm>
            <a:off x="2667000" y="228600"/>
            <a:ext cx="35052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1">
                <a:solidFill>
                  <a:srgbClr val="0000FF"/>
                </a:solidFill>
                <a:latin typeface="Arial" charset="0"/>
              </a:rPr>
              <a:t>KHỞI ĐỘNG: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245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500"/>
                                        <p:tgtEl>
                                          <p:spTgt spid="245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245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245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245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2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245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2" dur="500"/>
                                        <p:tgtEl>
                                          <p:spTgt spid="245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4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6" dur="500"/>
                                        <p:tgtEl>
                                          <p:spTgt spid="245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8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0" dur="500"/>
                                        <p:tgtEl>
                                          <p:spTgt spid="245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78" grpId="0" animBg="1"/>
      <p:bldP spid="24579" grpId="0" animBg="1"/>
      <p:bldP spid="24580" grpId="0" animBg="1"/>
      <p:bldP spid="24581" grpId="0"/>
      <p:bldP spid="24582" grpId="0"/>
      <p:bldP spid="24583" grpId="0" animBg="1"/>
      <p:bldP spid="24584" grpId="0" animBg="1"/>
      <p:bldP spid="24585" grpId="0" animBg="1"/>
      <p:bldP spid="2458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Number Placeholder 3"/>
          <p:cNvSpPr>
            <a:spLocks noGrp="1"/>
          </p:cNvSpPr>
          <p:nvPr>
            <p:ph type="sldNum" sz="quarter" idx="12"/>
          </p:nvPr>
        </p:nvSpPr>
        <p:spPr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fld id="{67C9C7BB-4FF7-468B-96BC-A915E4BA2E7D}" type="slidenum">
              <a:rPr lang="en-US" smtClean="0"/>
              <a:pPr>
                <a:defRPr/>
              </a:pPr>
              <a:t>3</a:t>
            </a:fld>
            <a:endParaRPr lang="en-US" smtClean="0"/>
          </a:p>
        </p:txBody>
      </p:sp>
      <p:sp>
        <p:nvSpPr>
          <p:cNvPr id="4099" name="AutoShape 2"/>
          <p:cNvSpPr>
            <a:spLocks noChangeArrowheads="1"/>
          </p:cNvSpPr>
          <p:nvPr/>
        </p:nvSpPr>
        <p:spPr bwMode="auto">
          <a:xfrm>
            <a:off x="2057400" y="2743200"/>
            <a:ext cx="4343400" cy="2133600"/>
          </a:xfrm>
          <a:prstGeom prst="flowChartDecision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25603" name="Text Box 3"/>
          <p:cNvSpPr txBox="1">
            <a:spLocks noChangeArrowheads="1"/>
          </p:cNvSpPr>
          <p:nvPr/>
        </p:nvSpPr>
        <p:spPr bwMode="auto">
          <a:xfrm>
            <a:off x="1600200" y="3505200"/>
            <a:ext cx="5334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Arial" charset="0"/>
              </a:rPr>
              <a:t>A</a:t>
            </a:r>
          </a:p>
        </p:txBody>
      </p:sp>
      <p:sp>
        <p:nvSpPr>
          <p:cNvPr id="25604" name="Text Box 4"/>
          <p:cNvSpPr txBox="1">
            <a:spLocks noChangeArrowheads="1"/>
          </p:cNvSpPr>
          <p:nvPr/>
        </p:nvSpPr>
        <p:spPr bwMode="auto">
          <a:xfrm>
            <a:off x="4114800" y="4800600"/>
            <a:ext cx="5334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Arial" charset="0"/>
              </a:rPr>
              <a:t>D</a:t>
            </a:r>
          </a:p>
        </p:txBody>
      </p:sp>
      <p:sp>
        <p:nvSpPr>
          <p:cNvPr id="25605" name="Text Box 5"/>
          <p:cNvSpPr txBox="1">
            <a:spLocks noChangeArrowheads="1"/>
          </p:cNvSpPr>
          <p:nvPr/>
        </p:nvSpPr>
        <p:spPr bwMode="auto">
          <a:xfrm>
            <a:off x="6553200" y="3429000"/>
            <a:ext cx="5334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Arial" charset="0"/>
              </a:rPr>
              <a:t>C</a:t>
            </a:r>
          </a:p>
        </p:txBody>
      </p:sp>
      <p:sp>
        <p:nvSpPr>
          <p:cNvPr id="25606" name="Text Box 6"/>
          <p:cNvSpPr txBox="1">
            <a:spLocks noChangeArrowheads="1"/>
          </p:cNvSpPr>
          <p:nvPr/>
        </p:nvSpPr>
        <p:spPr bwMode="auto">
          <a:xfrm>
            <a:off x="4114800" y="2209800"/>
            <a:ext cx="5334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Arial" charset="0"/>
              </a:rPr>
              <a:t>B</a:t>
            </a:r>
          </a:p>
        </p:txBody>
      </p:sp>
      <p:sp>
        <p:nvSpPr>
          <p:cNvPr id="4104" name="Text Box 7"/>
          <p:cNvSpPr txBox="1">
            <a:spLocks noChangeArrowheads="1"/>
          </p:cNvSpPr>
          <p:nvPr/>
        </p:nvSpPr>
        <p:spPr bwMode="auto">
          <a:xfrm>
            <a:off x="381000" y="533400"/>
            <a:ext cx="8077200" cy="10763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Arial" charset="0"/>
              </a:rPr>
              <a:t>     2. Hãy đặt tên và kẻ hai đường chéo cho hình thoi sau:</a:t>
            </a:r>
          </a:p>
        </p:txBody>
      </p:sp>
      <p:sp>
        <p:nvSpPr>
          <p:cNvPr id="25608" name="Line 8"/>
          <p:cNvSpPr>
            <a:spLocks noChangeShapeType="1"/>
          </p:cNvSpPr>
          <p:nvPr/>
        </p:nvSpPr>
        <p:spPr bwMode="auto">
          <a:xfrm>
            <a:off x="2133600" y="3810000"/>
            <a:ext cx="4191000" cy="0"/>
          </a:xfrm>
          <a:prstGeom prst="line">
            <a:avLst/>
          </a:prstGeom>
          <a:noFill/>
          <a:ln w="9525">
            <a:solidFill>
              <a:srgbClr val="FF0066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5609" name="Line 9"/>
          <p:cNvSpPr>
            <a:spLocks noChangeShapeType="1"/>
          </p:cNvSpPr>
          <p:nvPr/>
        </p:nvSpPr>
        <p:spPr bwMode="auto">
          <a:xfrm>
            <a:off x="4211638" y="2743200"/>
            <a:ext cx="20637" cy="2098675"/>
          </a:xfrm>
          <a:prstGeom prst="line">
            <a:avLst/>
          </a:prstGeom>
          <a:noFill/>
          <a:ln w="9525">
            <a:solidFill>
              <a:srgbClr val="FF0066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56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500"/>
                                        <p:tgtEl>
                                          <p:spTgt spid="256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256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256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3000"/>
                                        <p:tgtEl>
                                          <p:spTgt spid="256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9" dur="3000"/>
                                        <p:tgtEl>
                                          <p:spTgt spid="256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3" grpId="0"/>
      <p:bldP spid="25604" grpId="0"/>
      <p:bldP spid="25605" grpId="0"/>
      <p:bldP spid="25606" grpId="0"/>
      <p:bldP spid="25608" grpId="0" animBg="1"/>
      <p:bldP spid="25609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Number Placeholder 5"/>
          <p:cNvSpPr>
            <a:spLocks noGrp="1"/>
          </p:cNvSpPr>
          <p:nvPr>
            <p:ph type="sldNum" sz="quarter" idx="12"/>
          </p:nvPr>
        </p:nvSpPr>
        <p:spPr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fld id="{CC2E5CF2-F3AB-478A-8E7C-395D71AD2B14}" type="slidenum">
              <a:rPr lang="en-US" sz="1200" smtClean="0"/>
              <a:pPr>
                <a:defRPr/>
              </a:pPr>
              <a:t>4</a:t>
            </a:fld>
            <a:endParaRPr lang="en-US" sz="1200" smtClean="0"/>
          </a:p>
        </p:txBody>
      </p:sp>
      <p:sp>
        <p:nvSpPr>
          <p:cNvPr id="2079" name="Text Box 31"/>
          <p:cNvSpPr txBox="1">
            <a:spLocks noChangeArrowheads="1"/>
          </p:cNvSpPr>
          <p:nvPr/>
        </p:nvSpPr>
        <p:spPr bwMode="auto">
          <a:xfrm>
            <a:off x="457200" y="2438400"/>
            <a:ext cx="8001000" cy="1077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0000FF"/>
                </a:solidFill>
                <a:latin typeface="Arial" charset="0"/>
              </a:rPr>
              <a:t>1. </a:t>
            </a:r>
            <a:r>
              <a:rPr lang="en-US" b="1">
                <a:solidFill>
                  <a:srgbClr val="0000FF"/>
                </a:solidFill>
                <a:latin typeface="Arial" charset="0"/>
              </a:rPr>
              <a:t>Hình thành công thức tính diện tích hình thoi:</a:t>
            </a:r>
          </a:p>
        </p:txBody>
      </p:sp>
      <p:sp>
        <p:nvSpPr>
          <p:cNvPr id="5124" name="Text Box 32"/>
          <p:cNvSpPr txBox="1">
            <a:spLocks noChangeArrowheads="1"/>
          </p:cNvSpPr>
          <p:nvPr/>
        </p:nvSpPr>
        <p:spPr bwMode="auto">
          <a:xfrm>
            <a:off x="3657600" y="457200"/>
            <a:ext cx="13716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u="sng">
                <a:latin typeface="Arial" charset="0"/>
              </a:rPr>
              <a:t>Toán:</a:t>
            </a:r>
          </a:p>
        </p:txBody>
      </p:sp>
      <p:sp>
        <p:nvSpPr>
          <p:cNvPr id="2081" name="Text Box 33"/>
          <p:cNvSpPr txBox="1">
            <a:spLocks noChangeArrowheads="1"/>
          </p:cNvSpPr>
          <p:nvPr/>
        </p:nvSpPr>
        <p:spPr bwMode="auto">
          <a:xfrm>
            <a:off x="1066800" y="1371600"/>
            <a:ext cx="7315200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400" b="1">
                <a:solidFill>
                  <a:srgbClr val="FF0000"/>
                </a:solidFill>
                <a:latin typeface="Arial" charset="0"/>
              </a:rPr>
              <a:t>DIỆN TÍCH HÌNH THOI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0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0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79" grpId="0"/>
      <p:bldP spid="208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lide Number Placeholder 3"/>
          <p:cNvSpPr>
            <a:spLocks noGrp="1"/>
          </p:cNvSpPr>
          <p:nvPr>
            <p:ph type="sldNum" sz="quarter" idx="12"/>
          </p:nvPr>
        </p:nvSpPr>
        <p:spPr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fld id="{A6DF7B2D-F385-42C0-B2BE-3F89ADD57389}" type="slidenum">
              <a:rPr lang="en-US" sz="1200" smtClean="0"/>
              <a:pPr>
                <a:defRPr/>
              </a:pPr>
              <a:t>5</a:t>
            </a:fld>
            <a:endParaRPr lang="en-US" sz="1200" smtClean="0"/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762000" y="2863850"/>
            <a:ext cx="3505200" cy="1295400"/>
            <a:chOff x="576" y="3168"/>
            <a:chExt cx="2208" cy="816"/>
          </a:xfrm>
        </p:grpSpPr>
        <p:grpSp>
          <p:nvGrpSpPr>
            <p:cNvPr id="6225" name="Group 5"/>
            <p:cNvGrpSpPr>
              <a:grpSpLocks/>
            </p:cNvGrpSpPr>
            <p:nvPr/>
          </p:nvGrpSpPr>
          <p:grpSpPr bwMode="auto">
            <a:xfrm rot="10800000">
              <a:off x="576" y="3168"/>
              <a:ext cx="2208" cy="816"/>
              <a:chOff x="3024" y="2928"/>
              <a:chExt cx="2208" cy="816"/>
            </a:xfrm>
          </p:grpSpPr>
          <p:sp>
            <p:nvSpPr>
              <p:cNvPr id="6230" name="AutoShape 6"/>
              <p:cNvSpPr>
                <a:spLocks noChangeArrowheads="1"/>
              </p:cNvSpPr>
              <p:nvPr/>
            </p:nvSpPr>
            <p:spPr bwMode="auto">
              <a:xfrm flipH="1">
                <a:off x="3024" y="2928"/>
                <a:ext cx="1104" cy="816"/>
              </a:xfrm>
              <a:prstGeom prst="rtTriangl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2800">
                  <a:latin typeface="Arial" charset="0"/>
                </a:endParaRPr>
              </a:p>
            </p:txBody>
          </p:sp>
          <p:sp>
            <p:nvSpPr>
              <p:cNvPr id="6231" name="AutoShape 7"/>
              <p:cNvSpPr>
                <a:spLocks noChangeArrowheads="1"/>
              </p:cNvSpPr>
              <p:nvPr/>
            </p:nvSpPr>
            <p:spPr bwMode="auto">
              <a:xfrm>
                <a:off x="4128" y="2928"/>
                <a:ext cx="1104" cy="816"/>
              </a:xfrm>
              <a:prstGeom prst="rtTriangl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2800">
                  <a:latin typeface="Arial" charset="0"/>
                </a:endParaRPr>
              </a:p>
            </p:txBody>
          </p:sp>
        </p:grpSp>
        <p:grpSp>
          <p:nvGrpSpPr>
            <p:cNvPr id="6226" name="Group 8"/>
            <p:cNvGrpSpPr>
              <a:grpSpLocks/>
            </p:cNvGrpSpPr>
            <p:nvPr/>
          </p:nvGrpSpPr>
          <p:grpSpPr bwMode="auto">
            <a:xfrm>
              <a:off x="1728" y="3168"/>
              <a:ext cx="384" cy="589"/>
              <a:chOff x="528" y="2784"/>
              <a:chExt cx="384" cy="589"/>
            </a:xfrm>
          </p:grpSpPr>
          <p:sp>
            <p:nvSpPr>
              <p:cNvPr id="6227" name="Text Box 9"/>
              <p:cNvSpPr txBox="1">
                <a:spLocks noChangeArrowheads="1"/>
              </p:cNvSpPr>
              <p:nvPr/>
            </p:nvSpPr>
            <p:spPr bwMode="auto">
              <a:xfrm>
                <a:off x="528" y="2784"/>
                <a:ext cx="288" cy="33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2800">
                    <a:latin typeface="Arial" charset="0"/>
                  </a:rPr>
                  <a:t>n</a:t>
                </a:r>
              </a:p>
            </p:txBody>
          </p:sp>
          <p:sp>
            <p:nvSpPr>
              <p:cNvPr id="6228" name="Text Box 10"/>
              <p:cNvSpPr txBox="1">
                <a:spLocks noChangeArrowheads="1"/>
              </p:cNvSpPr>
              <p:nvPr/>
            </p:nvSpPr>
            <p:spPr bwMode="auto">
              <a:xfrm>
                <a:off x="528" y="3043"/>
                <a:ext cx="384" cy="33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2800">
                    <a:latin typeface="Arial" charset="0"/>
                  </a:rPr>
                  <a:t>2</a:t>
                </a:r>
              </a:p>
            </p:txBody>
          </p:sp>
          <p:sp>
            <p:nvSpPr>
              <p:cNvPr id="6229" name="Line 11"/>
              <p:cNvSpPr>
                <a:spLocks noChangeShapeType="1"/>
              </p:cNvSpPr>
              <p:nvPr/>
            </p:nvSpPr>
            <p:spPr bwMode="auto">
              <a:xfrm>
                <a:off x="528" y="3120"/>
                <a:ext cx="24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6148" name="Line 12"/>
          <p:cNvSpPr>
            <a:spLocks noChangeShapeType="1"/>
          </p:cNvSpPr>
          <p:nvPr/>
        </p:nvSpPr>
        <p:spPr bwMode="auto">
          <a:xfrm flipH="1">
            <a:off x="2514600" y="2863850"/>
            <a:ext cx="1752600" cy="129540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149" name="Line 13"/>
          <p:cNvSpPr>
            <a:spLocks noChangeShapeType="1"/>
          </p:cNvSpPr>
          <p:nvPr/>
        </p:nvSpPr>
        <p:spPr bwMode="auto">
          <a:xfrm>
            <a:off x="762000" y="2863850"/>
            <a:ext cx="1752600" cy="1295400"/>
          </a:xfrm>
          <a:prstGeom prst="line">
            <a:avLst/>
          </a:prstGeom>
          <a:noFill/>
          <a:ln w="19050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150" name="AutoShape 14"/>
          <p:cNvSpPr>
            <a:spLocks noChangeArrowheads="1"/>
          </p:cNvSpPr>
          <p:nvPr/>
        </p:nvSpPr>
        <p:spPr bwMode="auto">
          <a:xfrm>
            <a:off x="2514600" y="1600200"/>
            <a:ext cx="1752600" cy="1295400"/>
          </a:xfrm>
          <a:prstGeom prst="rtTriangl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2800">
              <a:latin typeface="Arial" charset="0"/>
            </a:endParaRPr>
          </a:p>
        </p:txBody>
      </p:sp>
      <p:sp>
        <p:nvSpPr>
          <p:cNvPr id="23567" name="AutoShape 15"/>
          <p:cNvSpPr>
            <a:spLocks noChangeArrowheads="1"/>
          </p:cNvSpPr>
          <p:nvPr/>
        </p:nvSpPr>
        <p:spPr bwMode="auto">
          <a:xfrm rot="10800000">
            <a:off x="762000" y="2895600"/>
            <a:ext cx="1752600" cy="1295400"/>
          </a:xfrm>
          <a:prstGeom prst="rtTriangl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2800">
              <a:latin typeface="Arial" charset="0"/>
            </a:endParaRPr>
          </a:p>
        </p:txBody>
      </p:sp>
      <p:sp>
        <p:nvSpPr>
          <p:cNvPr id="6152" name="AutoShape 16"/>
          <p:cNvSpPr>
            <a:spLocks noChangeArrowheads="1"/>
          </p:cNvSpPr>
          <p:nvPr/>
        </p:nvSpPr>
        <p:spPr bwMode="auto">
          <a:xfrm flipH="1">
            <a:off x="762000" y="1600200"/>
            <a:ext cx="1752600" cy="1295400"/>
          </a:xfrm>
          <a:prstGeom prst="rtTriangl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2800">
              <a:latin typeface="Arial" charset="0"/>
            </a:endParaRPr>
          </a:p>
        </p:txBody>
      </p:sp>
      <p:sp>
        <p:nvSpPr>
          <p:cNvPr id="23569" name="AutoShape 17"/>
          <p:cNvSpPr>
            <a:spLocks noChangeArrowheads="1"/>
          </p:cNvSpPr>
          <p:nvPr/>
        </p:nvSpPr>
        <p:spPr bwMode="auto">
          <a:xfrm rot="10800000" flipH="1">
            <a:off x="2514600" y="2895600"/>
            <a:ext cx="1752600" cy="1295400"/>
          </a:xfrm>
          <a:prstGeom prst="rtTriangl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2800">
              <a:latin typeface="Arial" charset="0"/>
            </a:endParaRPr>
          </a:p>
        </p:txBody>
      </p:sp>
      <p:sp>
        <p:nvSpPr>
          <p:cNvPr id="6154" name="Text Box 18"/>
          <p:cNvSpPr txBox="1">
            <a:spLocks noChangeArrowheads="1"/>
          </p:cNvSpPr>
          <p:nvPr/>
        </p:nvSpPr>
        <p:spPr bwMode="auto">
          <a:xfrm>
            <a:off x="457200" y="2514600"/>
            <a:ext cx="4572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Arial" charset="0"/>
              </a:rPr>
              <a:t>A</a:t>
            </a:r>
          </a:p>
        </p:txBody>
      </p:sp>
      <p:sp>
        <p:nvSpPr>
          <p:cNvPr id="6155" name="Text Box 19"/>
          <p:cNvSpPr txBox="1">
            <a:spLocks noChangeArrowheads="1"/>
          </p:cNvSpPr>
          <p:nvPr/>
        </p:nvSpPr>
        <p:spPr bwMode="auto">
          <a:xfrm>
            <a:off x="2362200" y="1219200"/>
            <a:ext cx="914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Arial" charset="0"/>
              </a:rPr>
              <a:t>B</a:t>
            </a:r>
          </a:p>
        </p:txBody>
      </p:sp>
      <p:sp>
        <p:nvSpPr>
          <p:cNvPr id="6156" name="Text Box 20"/>
          <p:cNvSpPr txBox="1">
            <a:spLocks noChangeArrowheads="1"/>
          </p:cNvSpPr>
          <p:nvPr/>
        </p:nvSpPr>
        <p:spPr bwMode="auto">
          <a:xfrm>
            <a:off x="4191000" y="2667000"/>
            <a:ext cx="914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Arial" charset="0"/>
              </a:rPr>
              <a:t>C</a:t>
            </a:r>
          </a:p>
        </p:txBody>
      </p:sp>
      <p:sp>
        <p:nvSpPr>
          <p:cNvPr id="23573" name="Text Box 21"/>
          <p:cNvSpPr txBox="1">
            <a:spLocks noChangeArrowheads="1"/>
          </p:cNvSpPr>
          <p:nvPr/>
        </p:nvSpPr>
        <p:spPr bwMode="auto">
          <a:xfrm>
            <a:off x="2057400" y="2438400"/>
            <a:ext cx="6858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Arial" charset="0"/>
              </a:rPr>
              <a:t>O</a:t>
            </a:r>
          </a:p>
        </p:txBody>
      </p:sp>
      <p:sp>
        <p:nvSpPr>
          <p:cNvPr id="6158" name="Text Box 22"/>
          <p:cNvSpPr txBox="1">
            <a:spLocks noChangeArrowheads="1"/>
          </p:cNvSpPr>
          <p:nvPr/>
        </p:nvSpPr>
        <p:spPr bwMode="auto">
          <a:xfrm>
            <a:off x="4953000" y="869950"/>
            <a:ext cx="13716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1600">
              <a:latin typeface="Arial" charset="0"/>
            </a:endParaRPr>
          </a:p>
        </p:txBody>
      </p:sp>
      <p:grpSp>
        <p:nvGrpSpPr>
          <p:cNvPr id="5" name="Group 23"/>
          <p:cNvGrpSpPr>
            <a:grpSpLocks/>
          </p:cNvGrpSpPr>
          <p:nvPr/>
        </p:nvGrpSpPr>
        <p:grpSpPr bwMode="auto">
          <a:xfrm>
            <a:off x="762000" y="2895600"/>
            <a:ext cx="3581400" cy="1966913"/>
            <a:chOff x="480" y="1008"/>
            <a:chExt cx="2256" cy="1317"/>
          </a:xfrm>
        </p:grpSpPr>
        <p:sp>
          <p:nvSpPr>
            <p:cNvPr id="6221" name="Line 24"/>
            <p:cNvSpPr>
              <a:spLocks noChangeShapeType="1"/>
            </p:cNvSpPr>
            <p:nvPr/>
          </p:nvSpPr>
          <p:spPr bwMode="auto">
            <a:xfrm flipV="1">
              <a:off x="480" y="2064"/>
              <a:ext cx="2256" cy="8"/>
            </a:xfrm>
            <a:prstGeom prst="line">
              <a:avLst/>
            </a:prstGeom>
            <a:noFill/>
            <a:ln w="6350">
              <a:solidFill>
                <a:schemeClr val="tx1"/>
              </a:solidFill>
              <a:round/>
              <a:headEnd type="triangle" w="med" len="med"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222" name="Line 25"/>
            <p:cNvSpPr>
              <a:spLocks noChangeShapeType="1"/>
            </p:cNvSpPr>
            <p:nvPr/>
          </p:nvSpPr>
          <p:spPr bwMode="auto">
            <a:xfrm>
              <a:off x="2688" y="1017"/>
              <a:ext cx="0" cy="1047"/>
            </a:xfrm>
            <a:prstGeom prst="line">
              <a:avLst/>
            </a:prstGeom>
            <a:noFill/>
            <a:ln w="6350">
              <a:solidFill>
                <a:schemeClr val="tx1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223" name="Line 26"/>
            <p:cNvSpPr>
              <a:spLocks noChangeShapeType="1"/>
            </p:cNvSpPr>
            <p:nvPr/>
          </p:nvSpPr>
          <p:spPr bwMode="auto">
            <a:xfrm>
              <a:off x="480" y="1008"/>
              <a:ext cx="0" cy="1069"/>
            </a:xfrm>
            <a:prstGeom prst="line">
              <a:avLst/>
            </a:prstGeom>
            <a:noFill/>
            <a:ln w="6350">
              <a:solidFill>
                <a:schemeClr val="tx1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224" name="Text Box 27"/>
            <p:cNvSpPr txBox="1">
              <a:spLocks noChangeArrowheads="1"/>
            </p:cNvSpPr>
            <p:nvPr/>
          </p:nvSpPr>
          <p:spPr bwMode="auto">
            <a:xfrm>
              <a:off x="1440" y="2016"/>
              <a:ext cx="528" cy="309"/>
            </a:xfrm>
            <a:prstGeom prst="rect">
              <a:avLst/>
            </a:prstGeom>
            <a:noFill/>
            <a:ln w="6350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>
                  <a:latin typeface="Arial" charset="0"/>
                </a:rPr>
                <a:t>m</a:t>
              </a:r>
            </a:p>
          </p:txBody>
        </p:sp>
      </p:grpSp>
      <p:sp>
        <p:nvSpPr>
          <p:cNvPr id="23580" name="Text Box 28"/>
          <p:cNvSpPr txBox="1">
            <a:spLocks noChangeArrowheads="1"/>
          </p:cNvSpPr>
          <p:nvPr/>
        </p:nvSpPr>
        <p:spPr bwMode="auto">
          <a:xfrm>
            <a:off x="4648200" y="1219200"/>
            <a:ext cx="762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Arial" charset="0"/>
              </a:rPr>
              <a:t>M</a:t>
            </a:r>
          </a:p>
        </p:txBody>
      </p:sp>
      <p:sp>
        <p:nvSpPr>
          <p:cNvPr id="23581" name="Text Box 29"/>
          <p:cNvSpPr txBox="1">
            <a:spLocks noChangeArrowheads="1"/>
          </p:cNvSpPr>
          <p:nvPr/>
        </p:nvSpPr>
        <p:spPr bwMode="auto">
          <a:xfrm>
            <a:off x="8458200" y="1295400"/>
            <a:ext cx="6858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Arial" charset="0"/>
              </a:rPr>
              <a:t>N</a:t>
            </a:r>
          </a:p>
        </p:txBody>
      </p:sp>
      <p:sp>
        <p:nvSpPr>
          <p:cNvPr id="6162" name="Rectangle 30"/>
          <p:cNvSpPr>
            <a:spLocks noChangeArrowheads="1"/>
          </p:cNvSpPr>
          <p:nvPr/>
        </p:nvSpPr>
        <p:spPr bwMode="auto">
          <a:xfrm>
            <a:off x="0" y="2636838"/>
            <a:ext cx="18415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sz="2800">
              <a:latin typeface="Arial" charset="0"/>
            </a:endParaRPr>
          </a:p>
        </p:txBody>
      </p:sp>
      <p:sp>
        <p:nvSpPr>
          <p:cNvPr id="23583" name="Line 31"/>
          <p:cNvSpPr>
            <a:spLocks noChangeShapeType="1"/>
          </p:cNvSpPr>
          <p:nvPr/>
        </p:nvSpPr>
        <p:spPr bwMode="auto">
          <a:xfrm>
            <a:off x="762000" y="2895600"/>
            <a:ext cx="3429000" cy="0"/>
          </a:xfrm>
          <a:prstGeom prst="line">
            <a:avLst/>
          </a:prstGeom>
          <a:noFill/>
          <a:ln w="38100">
            <a:solidFill>
              <a:schemeClr val="accent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3584" name="Line 32"/>
          <p:cNvSpPr>
            <a:spLocks noChangeShapeType="1"/>
          </p:cNvSpPr>
          <p:nvPr/>
        </p:nvSpPr>
        <p:spPr bwMode="auto">
          <a:xfrm>
            <a:off x="2514600" y="1600200"/>
            <a:ext cx="0" cy="2514600"/>
          </a:xfrm>
          <a:prstGeom prst="line">
            <a:avLst/>
          </a:prstGeom>
          <a:noFill/>
          <a:ln w="38100">
            <a:solidFill>
              <a:schemeClr val="accent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6" name="Group 33"/>
          <p:cNvGrpSpPr>
            <a:grpSpLocks/>
          </p:cNvGrpSpPr>
          <p:nvPr/>
        </p:nvGrpSpPr>
        <p:grpSpPr bwMode="auto">
          <a:xfrm>
            <a:off x="0" y="1568450"/>
            <a:ext cx="2528888" cy="2624138"/>
            <a:chOff x="0" y="179"/>
            <a:chExt cx="1593" cy="1653"/>
          </a:xfrm>
        </p:grpSpPr>
        <p:sp>
          <p:nvSpPr>
            <p:cNvPr id="6217" name="Line 34"/>
            <p:cNvSpPr>
              <a:spLocks noChangeShapeType="1"/>
            </p:cNvSpPr>
            <p:nvPr/>
          </p:nvSpPr>
          <p:spPr bwMode="auto">
            <a:xfrm>
              <a:off x="288" y="192"/>
              <a:ext cx="0" cy="1632"/>
            </a:xfrm>
            <a:prstGeom prst="line">
              <a:avLst/>
            </a:prstGeom>
            <a:noFill/>
            <a:ln w="6350">
              <a:solidFill>
                <a:schemeClr val="tx1"/>
              </a:solidFill>
              <a:round/>
              <a:headEnd type="triangle" w="med" len="med"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218" name="Line 35"/>
            <p:cNvSpPr>
              <a:spLocks noChangeShapeType="1"/>
            </p:cNvSpPr>
            <p:nvPr/>
          </p:nvSpPr>
          <p:spPr bwMode="auto">
            <a:xfrm>
              <a:off x="297" y="179"/>
              <a:ext cx="1296" cy="0"/>
            </a:xfrm>
            <a:prstGeom prst="line">
              <a:avLst/>
            </a:prstGeom>
            <a:noFill/>
            <a:ln w="6350">
              <a:solidFill>
                <a:schemeClr val="tx1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219" name="Line 36"/>
            <p:cNvSpPr>
              <a:spLocks noChangeShapeType="1"/>
            </p:cNvSpPr>
            <p:nvPr/>
          </p:nvSpPr>
          <p:spPr bwMode="auto">
            <a:xfrm>
              <a:off x="279" y="1832"/>
              <a:ext cx="1296" cy="0"/>
            </a:xfrm>
            <a:prstGeom prst="line">
              <a:avLst/>
            </a:prstGeom>
            <a:noFill/>
            <a:ln w="6350">
              <a:solidFill>
                <a:schemeClr val="tx1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220" name="Text Box 37"/>
            <p:cNvSpPr txBox="1">
              <a:spLocks noChangeArrowheads="1"/>
            </p:cNvSpPr>
            <p:nvPr/>
          </p:nvSpPr>
          <p:spPr bwMode="auto">
            <a:xfrm>
              <a:off x="0" y="816"/>
              <a:ext cx="240" cy="330"/>
            </a:xfrm>
            <a:prstGeom prst="rect">
              <a:avLst/>
            </a:prstGeom>
            <a:noFill/>
            <a:ln w="6350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>
                  <a:latin typeface="Arial" charset="0"/>
                </a:rPr>
                <a:t>n</a:t>
              </a:r>
            </a:p>
          </p:txBody>
        </p:sp>
      </p:grpSp>
      <p:grpSp>
        <p:nvGrpSpPr>
          <p:cNvPr id="7" name="Group 38"/>
          <p:cNvGrpSpPr>
            <a:grpSpLocks/>
          </p:cNvGrpSpPr>
          <p:nvPr/>
        </p:nvGrpSpPr>
        <p:grpSpPr bwMode="auto">
          <a:xfrm>
            <a:off x="2514600" y="1828800"/>
            <a:ext cx="609600" cy="935038"/>
            <a:chOff x="528" y="2784"/>
            <a:chExt cx="384" cy="589"/>
          </a:xfrm>
        </p:grpSpPr>
        <p:sp>
          <p:nvSpPr>
            <p:cNvPr id="6214" name="Text Box 39"/>
            <p:cNvSpPr txBox="1">
              <a:spLocks noChangeArrowheads="1"/>
            </p:cNvSpPr>
            <p:nvPr/>
          </p:nvSpPr>
          <p:spPr bwMode="auto">
            <a:xfrm>
              <a:off x="528" y="2784"/>
              <a:ext cx="288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>
                  <a:latin typeface="Arial" charset="0"/>
                </a:rPr>
                <a:t>n</a:t>
              </a:r>
            </a:p>
          </p:txBody>
        </p:sp>
        <p:sp>
          <p:nvSpPr>
            <p:cNvPr id="6215" name="Text Box 40"/>
            <p:cNvSpPr txBox="1">
              <a:spLocks noChangeArrowheads="1"/>
            </p:cNvSpPr>
            <p:nvPr/>
          </p:nvSpPr>
          <p:spPr bwMode="auto">
            <a:xfrm>
              <a:off x="528" y="3043"/>
              <a:ext cx="384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>
                  <a:latin typeface="Arial" charset="0"/>
                </a:rPr>
                <a:t>2</a:t>
              </a:r>
            </a:p>
          </p:txBody>
        </p:sp>
        <p:sp>
          <p:nvSpPr>
            <p:cNvPr id="6216" name="Line 41"/>
            <p:cNvSpPr>
              <a:spLocks noChangeShapeType="1"/>
            </p:cNvSpPr>
            <p:nvPr/>
          </p:nvSpPr>
          <p:spPr bwMode="auto">
            <a:xfrm>
              <a:off x="528" y="3120"/>
              <a:ext cx="24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6167" name="Text Box 42"/>
          <p:cNvSpPr txBox="1">
            <a:spLocks noChangeArrowheads="1"/>
          </p:cNvSpPr>
          <p:nvPr/>
        </p:nvSpPr>
        <p:spPr bwMode="auto">
          <a:xfrm>
            <a:off x="2514600" y="4083050"/>
            <a:ext cx="914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Arial" charset="0"/>
              </a:rPr>
              <a:t>D</a:t>
            </a:r>
          </a:p>
        </p:txBody>
      </p:sp>
      <p:grpSp>
        <p:nvGrpSpPr>
          <p:cNvPr id="8" name="Group 43"/>
          <p:cNvGrpSpPr>
            <a:grpSpLocks/>
          </p:cNvGrpSpPr>
          <p:nvPr/>
        </p:nvGrpSpPr>
        <p:grpSpPr bwMode="auto">
          <a:xfrm>
            <a:off x="2590800" y="2895600"/>
            <a:ext cx="609600" cy="935038"/>
            <a:chOff x="528" y="2784"/>
            <a:chExt cx="384" cy="589"/>
          </a:xfrm>
        </p:grpSpPr>
        <p:sp>
          <p:nvSpPr>
            <p:cNvPr id="6211" name="Text Box 44"/>
            <p:cNvSpPr txBox="1">
              <a:spLocks noChangeArrowheads="1"/>
            </p:cNvSpPr>
            <p:nvPr/>
          </p:nvSpPr>
          <p:spPr bwMode="auto">
            <a:xfrm>
              <a:off x="528" y="2784"/>
              <a:ext cx="288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>
                  <a:latin typeface="Arial" charset="0"/>
                </a:rPr>
                <a:t>n</a:t>
              </a:r>
            </a:p>
          </p:txBody>
        </p:sp>
        <p:sp>
          <p:nvSpPr>
            <p:cNvPr id="6212" name="Text Box 45"/>
            <p:cNvSpPr txBox="1">
              <a:spLocks noChangeArrowheads="1"/>
            </p:cNvSpPr>
            <p:nvPr/>
          </p:nvSpPr>
          <p:spPr bwMode="auto">
            <a:xfrm>
              <a:off x="528" y="3043"/>
              <a:ext cx="384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>
                  <a:latin typeface="Arial" charset="0"/>
                </a:rPr>
                <a:t>2</a:t>
              </a:r>
            </a:p>
          </p:txBody>
        </p:sp>
        <p:sp>
          <p:nvSpPr>
            <p:cNvPr id="6213" name="Line 46"/>
            <p:cNvSpPr>
              <a:spLocks noChangeShapeType="1"/>
            </p:cNvSpPr>
            <p:nvPr/>
          </p:nvSpPr>
          <p:spPr bwMode="auto">
            <a:xfrm>
              <a:off x="528" y="3120"/>
              <a:ext cx="24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9" name="Group 47"/>
          <p:cNvGrpSpPr>
            <a:grpSpLocks/>
          </p:cNvGrpSpPr>
          <p:nvPr/>
        </p:nvGrpSpPr>
        <p:grpSpPr bwMode="auto">
          <a:xfrm>
            <a:off x="4572000" y="1295400"/>
            <a:ext cx="4572000" cy="2381250"/>
            <a:chOff x="2880" y="0"/>
            <a:chExt cx="2880" cy="1500"/>
          </a:xfrm>
        </p:grpSpPr>
        <p:sp>
          <p:nvSpPr>
            <p:cNvPr id="6198" name="Text Box 48"/>
            <p:cNvSpPr txBox="1">
              <a:spLocks noChangeArrowheads="1"/>
            </p:cNvSpPr>
            <p:nvPr/>
          </p:nvSpPr>
          <p:spPr bwMode="auto">
            <a:xfrm>
              <a:off x="4032" y="1008"/>
              <a:ext cx="480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>
                  <a:latin typeface="Arial" charset="0"/>
                </a:rPr>
                <a:t>O</a:t>
              </a:r>
            </a:p>
          </p:txBody>
        </p:sp>
        <p:grpSp>
          <p:nvGrpSpPr>
            <p:cNvPr id="6199" name="Group 49"/>
            <p:cNvGrpSpPr>
              <a:grpSpLocks/>
            </p:cNvGrpSpPr>
            <p:nvPr/>
          </p:nvGrpSpPr>
          <p:grpSpPr bwMode="auto">
            <a:xfrm>
              <a:off x="2880" y="0"/>
              <a:ext cx="2880" cy="1500"/>
              <a:chOff x="2880" y="0"/>
              <a:chExt cx="2880" cy="1500"/>
            </a:xfrm>
          </p:grpSpPr>
          <p:sp>
            <p:nvSpPr>
              <p:cNvPr id="6200" name="Text Box 50"/>
              <p:cNvSpPr txBox="1">
                <a:spLocks noChangeArrowheads="1"/>
              </p:cNvSpPr>
              <p:nvPr/>
            </p:nvSpPr>
            <p:spPr bwMode="auto">
              <a:xfrm>
                <a:off x="4032" y="0"/>
                <a:ext cx="432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2000">
                    <a:latin typeface="Arial" charset="0"/>
                  </a:rPr>
                  <a:t>B</a:t>
                </a:r>
              </a:p>
            </p:txBody>
          </p:sp>
          <p:sp>
            <p:nvSpPr>
              <p:cNvPr id="6201" name="Text Box 51"/>
              <p:cNvSpPr txBox="1">
                <a:spLocks noChangeArrowheads="1"/>
              </p:cNvSpPr>
              <p:nvPr/>
            </p:nvSpPr>
            <p:spPr bwMode="auto">
              <a:xfrm>
                <a:off x="5328" y="912"/>
                <a:ext cx="432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2000">
                    <a:latin typeface="Arial" charset="0"/>
                  </a:rPr>
                  <a:t>C</a:t>
                </a:r>
              </a:p>
            </p:txBody>
          </p:sp>
          <p:sp>
            <p:nvSpPr>
              <p:cNvPr id="6202" name="Text Box 52"/>
              <p:cNvSpPr txBox="1">
                <a:spLocks noChangeArrowheads="1"/>
              </p:cNvSpPr>
              <p:nvPr/>
            </p:nvSpPr>
            <p:spPr bwMode="auto">
              <a:xfrm>
                <a:off x="2880" y="960"/>
                <a:ext cx="576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2000">
                    <a:latin typeface="Arial" charset="0"/>
                  </a:rPr>
                  <a:t>A</a:t>
                </a:r>
              </a:p>
            </p:txBody>
          </p:sp>
          <p:sp>
            <p:nvSpPr>
              <p:cNvPr id="6203" name="Line 53"/>
              <p:cNvSpPr>
                <a:spLocks noChangeShapeType="1"/>
              </p:cNvSpPr>
              <p:nvPr/>
            </p:nvSpPr>
            <p:spPr bwMode="auto">
              <a:xfrm>
                <a:off x="3081" y="1270"/>
                <a:ext cx="2208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 type="triangle" w="med" len="med"/>
                <a:tailEnd type="triangl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204" name="Text Box 54"/>
              <p:cNvSpPr txBox="1">
                <a:spLocks noChangeArrowheads="1"/>
              </p:cNvSpPr>
              <p:nvPr/>
            </p:nvSpPr>
            <p:spPr bwMode="auto">
              <a:xfrm>
                <a:off x="4032" y="1248"/>
                <a:ext cx="624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2000">
                    <a:latin typeface="Arial" charset="0"/>
                  </a:rPr>
                  <a:t>m</a:t>
                </a:r>
              </a:p>
            </p:txBody>
          </p:sp>
          <p:sp>
            <p:nvSpPr>
              <p:cNvPr id="6205" name="AutoShape 55"/>
              <p:cNvSpPr>
                <a:spLocks noChangeArrowheads="1"/>
              </p:cNvSpPr>
              <p:nvPr/>
            </p:nvSpPr>
            <p:spPr bwMode="auto">
              <a:xfrm flipH="1">
                <a:off x="3072" y="240"/>
                <a:ext cx="1104" cy="816"/>
              </a:xfrm>
              <a:prstGeom prst="rtTriangle">
                <a:avLst/>
              </a:prstGeom>
              <a:solidFill>
                <a:srgbClr val="FFCC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2800">
                  <a:latin typeface="Arial" charset="0"/>
                </a:endParaRPr>
              </a:p>
            </p:txBody>
          </p:sp>
          <p:sp>
            <p:nvSpPr>
              <p:cNvPr id="6206" name="AutoShape 56"/>
              <p:cNvSpPr>
                <a:spLocks noChangeArrowheads="1"/>
              </p:cNvSpPr>
              <p:nvPr/>
            </p:nvSpPr>
            <p:spPr bwMode="auto">
              <a:xfrm>
                <a:off x="4176" y="240"/>
                <a:ext cx="1104" cy="816"/>
              </a:xfrm>
              <a:prstGeom prst="rtTriangle">
                <a:avLst/>
              </a:prstGeom>
              <a:solidFill>
                <a:srgbClr val="FFCC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2800">
                  <a:latin typeface="Arial" charset="0"/>
                </a:endParaRPr>
              </a:p>
            </p:txBody>
          </p:sp>
          <p:grpSp>
            <p:nvGrpSpPr>
              <p:cNvPr id="6207" name="Group 57"/>
              <p:cNvGrpSpPr>
                <a:grpSpLocks/>
              </p:cNvGrpSpPr>
              <p:nvPr/>
            </p:nvGrpSpPr>
            <p:grpSpPr bwMode="auto">
              <a:xfrm>
                <a:off x="4176" y="384"/>
                <a:ext cx="384" cy="589"/>
                <a:chOff x="528" y="2784"/>
                <a:chExt cx="384" cy="589"/>
              </a:xfrm>
            </p:grpSpPr>
            <p:sp>
              <p:nvSpPr>
                <p:cNvPr id="6208" name="Text Box 58"/>
                <p:cNvSpPr txBox="1">
                  <a:spLocks noChangeArrowheads="1"/>
                </p:cNvSpPr>
                <p:nvPr/>
              </p:nvSpPr>
              <p:spPr bwMode="auto">
                <a:xfrm>
                  <a:off x="528" y="2784"/>
                  <a:ext cx="288" cy="33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>
                    <a:spcBef>
                      <a:spcPct val="50000"/>
                    </a:spcBef>
                  </a:pPr>
                  <a:r>
                    <a:rPr lang="en-US" sz="2800">
                      <a:latin typeface="Arial" charset="0"/>
                    </a:rPr>
                    <a:t>n</a:t>
                  </a:r>
                </a:p>
              </p:txBody>
            </p:sp>
            <p:sp>
              <p:nvSpPr>
                <p:cNvPr id="6209" name="Text Box 59"/>
                <p:cNvSpPr txBox="1">
                  <a:spLocks noChangeArrowheads="1"/>
                </p:cNvSpPr>
                <p:nvPr/>
              </p:nvSpPr>
              <p:spPr bwMode="auto">
                <a:xfrm>
                  <a:off x="528" y="3043"/>
                  <a:ext cx="384" cy="33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>
                    <a:spcBef>
                      <a:spcPct val="50000"/>
                    </a:spcBef>
                  </a:pPr>
                  <a:r>
                    <a:rPr lang="en-US" sz="2800">
                      <a:latin typeface="Arial" charset="0"/>
                    </a:rPr>
                    <a:t>2</a:t>
                  </a:r>
                </a:p>
              </p:txBody>
            </p:sp>
            <p:sp>
              <p:nvSpPr>
                <p:cNvPr id="6210" name="Line 60"/>
                <p:cNvSpPr>
                  <a:spLocks noChangeShapeType="1"/>
                </p:cNvSpPr>
                <p:nvPr/>
              </p:nvSpPr>
              <p:spPr bwMode="auto">
                <a:xfrm>
                  <a:off x="528" y="3120"/>
                  <a:ext cx="240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</p:grpSp>
      <p:grpSp>
        <p:nvGrpSpPr>
          <p:cNvPr id="12" name="Group 61"/>
          <p:cNvGrpSpPr>
            <a:grpSpLocks/>
          </p:cNvGrpSpPr>
          <p:nvPr/>
        </p:nvGrpSpPr>
        <p:grpSpPr bwMode="auto">
          <a:xfrm>
            <a:off x="762000" y="1600200"/>
            <a:ext cx="3505200" cy="1295400"/>
            <a:chOff x="3744" y="2496"/>
            <a:chExt cx="2208" cy="816"/>
          </a:xfrm>
        </p:grpSpPr>
        <p:sp>
          <p:nvSpPr>
            <p:cNvPr id="6192" name="AutoShape 62"/>
            <p:cNvSpPr>
              <a:spLocks noChangeArrowheads="1"/>
            </p:cNvSpPr>
            <p:nvPr/>
          </p:nvSpPr>
          <p:spPr bwMode="auto">
            <a:xfrm flipH="1">
              <a:off x="3744" y="2496"/>
              <a:ext cx="1104" cy="816"/>
            </a:xfrm>
            <a:prstGeom prst="rtTriangle">
              <a:avLst/>
            </a:prstGeom>
            <a:solidFill>
              <a:srgbClr val="FFCC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2800">
                <a:latin typeface="Arial" charset="0"/>
              </a:endParaRPr>
            </a:p>
          </p:txBody>
        </p:sp>
        <p:sp>
          <p:nvSpPr>
            <p:cNvPr id="6193" name="AutoShape 63"/>
            <p:cNvSpPr>
              <a:spLocks noChangeArrowheads="1"/>
            </p:cNvSpPr>
            <p:nvPr/>
          </p:nvSpPr>
          <p:spPr bwMode="auto">
            <a:xfrm>
              <a:off x="4848" y="2496"/>
              <a:ext cx="1104" cy="816"/>
            </a:xfrm>
            <a:prstGeom prst="rtTriangle">
              <a:avLst/>
            </a:prstGeom>
            <a:solidFill>
              <a:srgbClr val="FFCC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2800">
                <a:latin typeface="Arial" charset="0"/>
              </a:endParaRPr>
            </a:p>
          </p:txBody>
        </p:sp>
        <p:grpSp>
          <p:nvGrpSpPr>
            <p:cNvPr id="6194" name="Group 64"/>
            <p:cNvGrpSpPr>
              <a:grpSpLocks/>
            </p:cNvGrpSpPr>
            <p:nvPr/>
          </p:nvGrpSpPr>
          <p:grpSpPr bwMode="auto">
            <a:xfrm>
              <a:off x="4896" y="2640"/>
              <a:ext cx="384" cy="589"/>
              <a:chOff x="528" y="2784"/>
              <a:chExt cx="384" cy="589"/>
            </a:xfrm>
          </p:grpSpPr>
          <p:sp>
            <p:nvSpPr>
              <p:cNvPr id="6195" name="Text Box 65"/>
              <p:cNvSpPr txBox="1">
                <a:spLocks noChangeArrowheads="1"/>
              </p:cNvSpPr>
              <p:nvPr/>
            </p:nvSpPr>
            <p:spPr bwMode="auto">
              <a:xfrm>
                <a:off x="528" y="2784"/>
                <a:ext cx="288" cy="33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2800">
                    <a:latin typeface="Arial" charset="0"/>
                  </a:rPr>
                  <a:t>n</a:t>
                </a:r>
              </a:p>
            </p:txBody>
          </p:sp>
          <p:sp>
            <p:nvSpPr>
              <p:cNvPr id="6196" name="Text Box 66"/>
              <p:cNvSpPr txBox="1">
                <a:spLocks noChangeArrowheads="1"/>
              </p:cNvSpPr>
              <p:nvPr/>
            </p:nvSpPr>
            <p:spPr bwMode="auto">
              <a:xfrm>
                <a:off x="528" y="3043"/>
                <a:ext cx="384" cy="33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2800">
                    <a:latin typeface="Arial" charset="0"/>
                  </a:rPr>
                  <a:t>2</a:t>
                </a:r>
              </a:p>
            </p:txBody>
          </p:sp>
          <p:sp>
            <p:nvSpPr>
              <p:cNvPr id="6197" name="Line 67"/>
              <p:cNvSpPr>
                <a:spLocks noChangeShapeType="1"/>
              </p:cNvSpPr>
              <p:nvPr/>
            </p:nvSpPr>
            <p:spPr bwMode="auto">
              <a:xfrm>
                <a:off x="528" y="3120"/>
                <a:ext cx="24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14" name="Group 69"/>
          <p:cNvGrpSpPr>
            <a:grpSpLocks/>
          </p:cNvGrpSpPr>
          <p:nvPr/>
        </p:nvGrpSpPr>
        <p:grpSpPr bwMode="auto">
          <a:xfrm>
            <a:off x="-76200" y="4724400"/>
            <a:ext cx="9372600" cy="1117600"/>
            <a:chOff x="0" y="2256"/>
            <a:chExt cx="5904" cy="704"/>
          </a:xfrm>
        </p:grpSpPr>
        <p:sp>
          <p:nvSpPr>
            <p:cNvPr id="6179" name="Text Box 70"/>
            <p:cNvSpPr txBox="1">
              <a:spLocks noChangeArrowheads="1"/>
            </p:cNvSpPr>
            <p:nvPr/>
          </p:nvSpPr>
          <p:spPr bwMode="auto">
            <a:xfrm>
              <a:off x="0" y="2400"/>
              <a:ext cx="5712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>
                  <a:latin typeface="Arial" charset="0"/>
                </a:rPr>
                <a:t>-Diện tích hình chữ nhật là </a:t>
              </a:r>
              <a:r>
                <a:rPr lang="en-US" sz="2800">
                  <a:solidFill>
                    <a:srgbClr val="FF0000"/>
                  </a:solidFill>
                  <a:latin typeface="Arial" charset="0"/>
                </a:rPr>
                <a:t>m x</a:t>
              </a:r>
              <a:r>
                <a:rPr lang="en-US" sz="2800">
                  <a:latin typeface="Arial" charset="0"/>
                </a:rPr>
                <a:t>     . Mà </a:t>
              </a:r>
              <a:r>
                <a:rPr lang="en-US" sz="2800">
                  <a:solidFill>
                    <a:srgbClr val="FF0000"/>
                  </a:solidFill>
                  <a:latin typeface="Arial" charset="0"/>
                </a:rPr>
                <a:t>m x</a:t>
              </a:r>
              <a:r>
                <a:rPr lang="en-US" sz="2800">
                  <a:latin typeface="Arial" charset="0"/>
                </a:rPr>
                <a:t>     </a:t>
              </a:r>
              <a:r>
                <a:rPr lang="en-US" sz="2800">
                  <a:solidFill>
                    <a:srgbClr val="FF0000"/>
                  </a:solidFill>
                  <a:latin typeface="Arial" charset="0"/>
                </a:rPr>
                <a:t>=</a:t>
              </a:r>
            </a:p>
          </p:txBody>
        </p:sp>
        <p:grpSp>
          <p:nvGrpSpPr>
            <p:cNvPr id="6180" name="Group 71"/>
            <p:cNvGrpSpPr>
              <a:grpSpLocks/>
            </p:cNvGrpSpPr>
            <p:nvPr/>
          </p:nvGrpSpPr>
          <p:grpSpPr bwMode="auto">
            <a:xfrm>
              <a:off x="3120" y="2352"/>
              <a:ext cx="528" cy="608"/>
              <a:chOff x="2496" y="3216"/>
              <a:chExt cx="528" cy="608"/>
            </a:xfrm>
          </p:grpSpPr>
          <p:sp>
            <p:nvSpPr>
              <p:cNvPr id="6189" name="Text Box 72"/>
              <p:cNvSpPr txBox="1">
                <a:spLocks noChangeArrowheads="1"/>
              </p:cNvSpPr>
              <p:nvPr/>
            </p:nvSpPr>
            <p:spPr bwMode="auto">
              <a:xfrm>
                <a:off x="2496" y="3216"/>
                <a:ext cx="528" cy="36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>
                    <a:solidFill>
                      <a:srgbClr val="FF0000"/>
                    </a:solidFill>
                    <a:latin typeface="Arial" charset="0"/>
                  </a:rPr>
                  <a:t>n</a:t>
                </a:r>
              </a:p>
            </p:txBody>
          </p:sp>
          <p:sp>
            <p:nvSpPr>
              <p:cNvPr id="6190" name="Text Box 73"/>
              <p:cNvSpPr txBox="1">
                <a:spLocks noChangeArrowheads="1"/>
              </p:cNvSpPr>
              <p:nvPr/>
            </p:nvSpPr>
            <p:spPr bwMode="auto">
              <a:xfrm>
                <a:off x="2496" y="3456"/>
                <a:ext cx="384" cy="36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>
                    <a:solidFill>
                      <a:srgbClr val="FF0000"/>
                    </a:solidFill>
                    <a:latin typeface="Arial" charset="0"/>
                  </a:rPr>
                  <a:t>2</a:t>
                </a:r>
              </a:p>
            </p:txBody>
          </p:sp>
          <p:sp>
            <p:nvSpPr>
              <p:cNvPr id="6191" name="Line 74"/>
              <p:cNvSpPr>
                <a:spLocks noChangeShapeType="1"/>
              </p:cNvSpPr>
              <p:nvPr/>
            </p:nvSpPr>
            <p:spPr bwMode="auto">
              <a:xfrm>
                <a:off x="2544" y="3504"/>
                <a:ext cx="240" cy="0"/>
              </a:xfrm>
              <a:prstGeom prst="line">
                <a:avLst/>
              </a:prstGeom>
              <a:noFill/>
              <a:ln w="9525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6181" name="Group 75"/>
            <p:cNvGrpSpPr>
              <a:grpSpLocks/>
            </p:cNvGrpSpPr>
            <p:nvPr/>
          </p:nvGrpSpPr>
          <p:grpSpPr bwMode="auto">
            <a:xfrm>
              <a:off x="4272" y="2256"/>
              <a:ext cx="528" cy="656"/>
              <a:chOff x="2448" y="3168"/>
              <a:chExt cx="528" cy="656"/>
            </a:xfrm>
          </p:grpSpPr>
          <p:sp>
            <p:nvSpPr>
              <p:cNvPr id="6186" name="Text Box 76"/>
              <p:cNvSpPr txBox="1">
                <a:spLocks noChangeArrowheads="1"/>
              </p:cNvSpPr>
              <p:nvPr/>
            </p:nvSpPr>
            <p:spPr bwMode="auto">
              <a:xfrm>
                <a:off x="2448" y="3168"/>
                <a:ext cx="528" cy="36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>
                    <a:solidFill>
                      <a:srgbClr val="FF0000"/>
                    </a:solidFill>
                    <a:latin typeface="Arial" charset="0"/>
                  </a:rPr>
                  <a:t>n</a:t>
                </a:r>
              </a:p>
            </p:txBody>
          </p:sp>
          <p:sp>
            <p:nvSpPr>
              <p:cNvPr id="6187" name="Text Box 77"/>
              <p:cNvSpPr txBox="1">
                <a:spLocks noChangeArrowheads="1"/>
              </p:cNvSpPr>
              <p:nvPr/>
            </p:nvSpPr>
            <p:spPr bwMode="auto">
              <a:xfrm>
                <a:off x="2448" y="3456"/>
                <a:ext cx="384" cy="36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>
                    <a:solidFill>
                      <a:srgbClr val="FF0000"/>
                    </a:solidFill>
                    <a:latin typeface="Arial" charset="0"/>
                  </a:rPr>
                  <a:t>2</a:t>
                </a:r>
              </a:p>
            </p:txBody>
          </p:sp>
          <p:sp>
            <p:nvSpPr>
              <p:cNvPr id="6188" name="Line 78"/>
              <p:cNvSpPr>
                <a:spLocks noChangeShapeType="1"/>
              </p:cNvSpPr>
              <p:nvPr/>
            </p:nvSpPr>
            <p:spPr bwMode="auto">
              <a:xfrm>
                <a:off x="2496" y="3504"/>
                <a:ext cx="240" cy="0"/>
              </a:xfrm>
              <a:prstGeom prst="line">
                <a:avLst/>
              </a:prstGeom>
              <a:noFill/>
              <a:ln w="9525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6182" name="Group 79"/>
            <p:cNvGrpSpPr>
              <a:grpSpLocks/>
            </p:cNvGrpSpPr>
            <p:nvPr/>
          </p:nvGrpSpPr>
          <p:grpSpPr bwMode="auto">
            <a:xfrm>
              <a:off x="5040" y="2256"/>
              <a:ext cx="864" cy="656"/>
              <a:chOff x="3648" y="3408"/>
              <a:chExt cx="864" cy="656"/>
            </a:xfrm>
          </p:grpSpPr>
          <p:sp>
            <p:nvSpPr>
              <p:cNvPr id="6183" name="Text Box 80"/>
              <p:cNvSpPr txBox="1">
                <a:spLocks noChangeArrowheads="1"/>
              </p:cNvSpPr>
              <p:nvPr/>
            </p:nvSpPr>
            <p:spPr bwMode="auto">
              <a:xfrm>
                <a:off x="3648" y="3408"/>
                <a:ext cx="864" cy="36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>
                    <a:solidFill>
                      <a:srgbClr val="FF0000"/>
                    </a:solidFill>
                    <a:latin typeface="Arial" charset="0"/>
                  </a:rPr>
                  <a:t>m x n</a:t>
                </a:r>
              </a:p>
            </p:txBody>
          </p:sp>
          <p:sp>
            <p:nvSpPr>
              <p:cNvPr id="6184" name="Text Box 81"/>
              <p:cNvSpPr txBox="1">
                <a:spLocks noChangeArrowheads="1"/>
              </p:cNvSpPr>
              <p:nvPr/>
            </p:nvSpPr>
            <p:spPr bwMode="auto">
              <a:xfrm>
                <a:off x="3840" y="3696"/>
                <a:ext cx="384" cy="36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>
                    <a:solidFill>
                      <a:srgbClr val="FF0000"/>
                    </a:solidFill>
                    <a:latin typeface="Arial" charset="0"/>
                  </a:rPr>
                  <a:t>2</a:t>
                </a:r>
              </a:p>
            </p:txBody>
          </p:sp>
          <p:sp>
            <p:nvSpPr>
              <p:cNvPr id="6185" name="Line 82"/>
              <p:cNvSpPr>
                <a:spLocks noChangeShapeType="1"/>
              </p:cNvSpPr>
              <p:nvPr/>
            </p:nvSpPr>
            <p:spPr bwMode="auto">
              <a:xfrm>
                <a:off x="3648" y="3744"/>
                <a:ext cx="768" cy="0"/>
              </a:xfrm>
              <a:prstGeom prst="line">
                <a:avLst/>
              </a:prstGeom>
              <a:noFill/>
              <a:ln w="9525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18" name="Group 83"/>
          <p:cNvGrpSpPr>
            <a:grpSpLocks/>
          </p:cNvGrpSpPr>
          <p:nvPr/>
        </p:nvGrpSpPr>
        <p:grpSpPr bwMode="auto">
          <a:xfrm>
            <a:off x="609600" y="5638800"/>
            <a:ext cx="7239000" cy="1041400"/>
            <a:chOff x="192" y="2784"/>
            <a:chExt cx="4560" cy="656"/>
          </a:xfrm>
        </p:grpSpPr>
        <p:sp>
          <p:nvSpPr>
            <p:cNvPr id="6174" name="Text Box 84"/>
            <p:cNvSpPr txBox="1">
              <a:spLocks noChangeArrowheads="1"/>
            </p:cNvSpPr>
            <p:nvPr/>
          </p:nvSpPr>
          <p:spPr bwMode="auto">
            <a:xfrm>
              <a:off x="192" y="2880"/>
              <a:ext cx="4560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>
                  <a:latin typeface="Arial" charset="0"/>
                </a:rPr>
                <a:t>Vậy diện tích hình thoi ABCD là</a:t>
              </a:r>
            </a:p>
          </p:txBody>
        </p:sp>
        <p:grpSp>
          <p:nvGrpSpPr>
            <p:cNvPr id="6175" name="Group 85"/>
            <p:cNvGrpSpPr>
              <a:grpSpLocks/>
            </p:cNvGrpSpPr>
            <p:nvPr/>
          </p:nvGrpSpPr>
          <p:grpSpPr bwMode="auto">
            <a:xfrm>
              <a:off x="3744" y="2784"/>
              <a:ext cx="864" cy="656"/>
              <a:chOff x="3648" y="3408"/>
              <a:chExt cx="864" cy="656"/>
            </a:xfrm>
          </p:grpSpPr>
          <p:sp>
            <p:nvSpPr>
              <p:cNvPr id="6176" name="Text Box 86"/>
              <p:cNvSpPr txBox="1">
                <a:spLocks noChangeArrowheads="1"/>
              </p:cNvSpPr>
              <p:nvPr/>
            </p:nvSpPr>
            <p:spPr bwMode="auto">
              <a:xfrm>
                <a:off x="3648" y="3408"/>
                <a:ext cx="864" cy="36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FF0000"/>
                    </a:solidFill>
                    <a:latin typeface="Arial" charset="0"/>
                  </a:rPr>
                  <a:t>m x n</a:t>
                </a:r>
              </a:p>
            </p:txBody>
          </p:sp>
          <p:sp>
            <p:nvSpPr>
              <p:cNvPr id="6177" name="Text Box 87"/>
              <p:cNvSpPr txBox="1">
                <a:spLocks noChangeArrowheads="1"/>
              </p:cNvSpPr>
              <p:nvPr/>
            </p:nvSpPr>
            <p:spPr bwMode="auto">
              <a:xfrm>
                <a:off x="3840" y="3696"/>
                <a:ext cx="384" cy="36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FF0000"/>
                    </a:solidFill>
                    <a:latin typeface="Arial" charset="0"/>
                  </a:rPr>
                  <a:t>2</a:t>
                </a:r>
              </a:p>
            </p:txBody>
          </p:sp>
          <p:sp>
            <p:nvSpPr>
              <p:cNvPr id="6178" name="Line 88"/>
              <p:cNvSpPr>
                <a:spLocks noChangeShapeType="1"/>
              </p:cNvSpPr>
              <p:nvPr/>
            </p:nvSpPr>
            <p:spPr bwMode="auto">
              <a:xfrm>
                <a:off x="3648" y="3744"/>
                <a:ext cx="768" cy="0"/>
              </a:xfrm>
              <a:prstGeom prst="line">
                <a:avLst/>
              </a:prstGeom>
              <a:noFill/>
              <a:ln w="9525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6173" name="Text Box 91"/>
          <p:cNvSpPr txBox="1">
            <a:spLocks noChangeArrowheads="1"/>
          </p:cNvSpPr>
          <p:nvPr/>
        </p:nvSpPr>
        <p:spPr bwMode="auto">
          <a:xfrm>
            <a:off x="152400" y="381000"/>
            <a:ext cx="8763000" cy="523875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latin typeface="Arial" charset="0"/>
              </a:rPr>
              <a:t>*Tính diện tích hình thoi ABCD có AC= m, BD= n.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235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235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5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6" dur="500"/>
                                        <p:tgtEl>
                                          <p:spTgt spid="235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/>
                                        <p:tgtEl>
                                          <p:spTgt spid="235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5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0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235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2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1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5972 -0.03721 C 0.06441 -0.06773 0.05416 -0.10217 0.06788 -0.12829 C 0.07031 -0.14563 0.07205 -0.1632 0.07378 -0.18053 C 0.07465 -0.19602 0.07205 -0.21359 0.07795 -0.22746 C 0.08125 -0.23555 0.08611 -0.24295 0.08993 -0.25081 C 0.09236 -0.25543 0.10208 -0.25612 0.10208 -0.25589 C 0.10955 -0.26976 0.12014 -0.27415 0.13229 -0.2767 C 0.29305 -0.36061 0.47899 -0.29149 0.65243 -0.29242 C 0.66267 -0.29681 0.67239 -0.2975 0.68281 -0.30004 C 0.68836 -0.30166 0.69357 -0.30351 0.69913 -0.30536 C 0.70173 -0.30628 0.70711 -0.30813 0.70711 -0.3079 C 0.71597 -0.30721 0.72482 -0.30675 0.73333 -0.30536 C 0.74375 -0.30374 0.74843 -0.29126 0.75764 -0.2871 C 0.77083 -0.23786 0.7618 -0.27693 0.75955 -0.16505 C 0.7401 -0.16574 0.72066 -0.16597 0.70104 -0.16736 C 0.68663 -0.16851 0.67118 -0.17799 0.65642 -0.18053 C 0.65243 -0.17961 0.64444 -0.17799 0.64444 -0.17776 " pathEditMode="relative" rAng="0" ptsTypes="ffffffffffffffffA">
                                      <p:cBhvr>
                                        <p:cTn id="47" dur="3000" fill="hold"/>
                                        <p:tgtEl>
                                          <p:spTgt spid="2356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5300" y="-162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2916 -0.05363 C -0.02604 -0.03282 -0.02465 -0.01757 -0.0158 -0.00046 L -0.00468 0.03213 C -0.00468 0.03237 -0.00468 0.03213 -0.00468 0.03237 C 0.00122 0.05155 0.004 0.07004 0.01528 0.08553 C 0.01945 0.1068 0.02379 0.12044 0.03316 0.1387 C 0.03559 0.15604 0.04202 0.16783 0.04861 0.18308 C 0.05452 0.19672 0.05799 0.21059 0.0665 0.22145 C 0.07188 0.23625 0.08108 0.25867 0.08872 0.27185 C 0.09167 0.28456 0.09879 0.29011 0.10417 0.30144 C 0.10539 0.30421 0.11059 0.31947 0.11302 0.32224 C 0.11563 0.32501 0.1191 0.32571 0.12205 0.32802 C 0.13959 0.34189 0.14011 0.34651 0.15973 0.35183 C 0.20191 0.34882 0.24445 0.34975 0.28646 0.34281 C 0.29566 0.3412 0.30209 0.32894 0.31094 0.32501 C 0.31684 0.31323 0.31598 0.3012 0.32205 0.28965 C 0.32101 0.2381 0.33073 0.15927 0.2908 0.1239 C 0.28855 0.11998 0.28594 0.11628 0.2842 0.11212 C 0.28299 0.10934 0.28351 0.10564 0.28195 0.1031 C 0.28039 0.10033 0.27726 0.09986 0.27535 0.09732 C 0.27275 0.09385 0.27066 0.08969 0.26858 0.08553 C 0.25539 0.06034 0.24271 0.03283 0.22414 0.01433 C 0.22014 -0.00231 0.20799 -0.01364 0.19983 -0.02704 C 0.17848 -0.06241 0.2007 -0.03167 0.1842 -0.05363 C 0.17986 -0.0705 0.1849 -0.05478 0.17535 -0.07143 C 0.16789 -0.0846 0.16476 -0.09708 0.15747 -0.1098 C 0.15452 -0.12251 0.14966 -0.13222 0.14636 -0.1454 C 0.14566 -0.1484 0.14427 -0.15418 0.14427 -0.15395 C 0.14497 -0.16204 0.14393 -0.17059 0.14636 -0.17799 C 0.1474 -0.18076 0.15087 -0.17984 0.15313 -0.18076 C 0.15764 -0.18261 0.1665 -0.18677 0.1665 -0.18654 C 0.17118 -0.19117 0.17483 -0.19741 0.17969 -0.20157 C 0.1816 -0.20319 0.1941 -0.20712 0.19532 -0.20758 C 0.20417 -0.21082 0.21302 -0.21382 0.22205 -0.21636 C 0.22726 -0.21544 0.23282 -0.21613 0.2375 -0.21336 C 0.23993 -0.21197 0.24011 -0.20712 0.24202 -0.20457 C 0.24393 -0.20203 0.24636 -0.20064 0.24861 -0.19856 C 0.25348 -0.18886 0.25834 -0.18724 0.26198 -0.17799 " pathEditMode="relative" rAng="0" ptsTypes="fFfffffffffffffffffffffffffffffffffffA">
                                      <p:cBhvr>
                                        <p:cTn id="51" dur="2000" fill="hold"/>
                                        <p:tgtEl>
                                          <p:spTgt spid="2356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000" y="121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53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38889E-6 -4.81481E-6 C 0.23975 0.02523 0.48333 0.00324 0.72378 0.00324 " pathEditMode="relative" ptsTypes="fA">
                                      <p:cBhvr>
                                        <p:cTn id="5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9" dur="500"/>
                                        <p:tgtEl>
                                          <p:spTgt spid="235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61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3" dur="500"/>
                                        <p:tgtEl>
                                          <p:spTgt spid="235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67" grpId="0" animBg="1"/>
      <p:bldP spid="23569" grpId="0" animBg="1"/>
      <p:bldP spid="23573" grpId="0"/>
      <p:bldP spid="23580" grpId="0"/>
      <p:bldP spid="23581" grpId="0"/>
      <p:bldP spid="23583" grpId="0" animBg="1"/>
      <p:bldP spid="2358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Number Placeholder 5"/>
          <p:cNvSpPr>
            <a:spLocks noGrp="1"/>
          </p:cNvSpPr>
          <p:nvPr>
            <p:ph type="sldNum" sz="quarter" idx="12"/>
          </p:nvPr>
        </p:nvSpPr>
        <p:spPr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fld id="{B26356CD-32C6-4E5C-98B8-E95FE9FAA369}" type="slidenum">
              <a:rPr lang="en-US" smtClean="0"/>
              <a:pPr>
                <a:defRPr/>
              </a:pPr>
              <a:t>6</a:t>
            </a:fld>
            <a:endParaRPr lang="en-US" smtClean="0"/>
          </a:p>
        </p:txBody>
      </p:sp>
      <p:grpSp>
        <p:nvGrpSpPr>
          <p:cNvPr id="7171" name="Group 30"/>
          <p:cNvGrpSpPr>
            <a:grpSpLocks/>
          </p:cNvGrpSpPr>
          <p:nvPr/>
        </p:nvGrpSpPr>
        <p:grpSpPr bwMode="auto">
          <a:xfrm>
            <a:off x="1600200" y="-46038"/>
            <a:ext cx="4800600" cy="3170238"/>
            <a:chOff x="1104" y="0"/>
            <a:chExt cx="3024" cy="1997"/>
          </a:xfrm>
        </p:grpSpPr>
        <p:sp>
          <p:nvSpPr>
            <p:cNvPr id="7185" name="AutoShape 5"/>
            <p:cNvSpPr>
              <a:spLocks noChangeArrowheads="1"/>
            </p:cNvSpPr>
            <p:nvPr/>
          </p:nvSpPr>
          <p:spPr bwMode="auto">
            <a:xfrm>
              <a:off x="2736" y="432"/>
              <a:ext cx="1056" cy="480"/>
            </a:xfrm>
            <a:prstGeom prst="rtTriangl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7186" name="AutoShape 6"/>
            <p:cNvSpPr>
              <a:spLocks noChangeArrowheads="1"/>
            </p:cNvSpPr>
            <p:nvPr/>
          </p:nvSpPr>
          <p:spPr bwMode="auto">
            <a:xfrm flipH="1">
              <a:off x="1680" y="432"/>
              <a:ext cx="1056" cy="480"/>
            </a:xfrm>
            <a:prstGeom prst="rtTriangl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7187" name="AutoShape 7"/>
            <p:cNvSpPr>
              <a:spLocks noChangeArrowheads="1"/>
            </p:cNvSpPr>
            <p:nvPr/>
          </p:nvSpPr>
          <p:spPr bwMode="auto">
            <a:xfrm rot="10857396" flipH="1">
              <a:off x="2736" y="912"/>
              <a:ext cx="1056" cy="480"/>
            </a:xfrm>
            <a:prstGeom prst="rtTriangl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7188" name="AutoShape 8"/>
            <p:cNvSpPr>
              <a:spLocks noChangeArrowheads="1"/>
            </p:cNvSpPr>
            <p:nvPr/>
          </p:nvSpPr>
          <p:spPr bwMode="auto">
            <a:xfrm rot="-44254" flipH="1" flipV="1">
              <a:off x="1680" y="912"/>
              <a:ext cx="1056" cy="480"/>
            </a:xfrm>
            <a:prstGeom prst="rtTriangl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7189" name="Text Box 9"/>
            <p:cNvSpPr txBox="1">
              <a:spLocks noChangeArrowheads="1"/>
            </p:cNvSpPr>
            <p:nvPr/>
          </p:nvSpPr>
          <p:spPr bwMode="auto">
            <a:xfrm>
              <a:off x="1440" y="576"/>
              <a:ext cx="336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1">
                  <a:latin typeface="Arial" charset="0"/>
                </a:rPr>
                <a:t>A</a:t>
              </a:r>
            </a:p>
          </p:txBody>
        </p:sp>
        <p:sp>
          <p:nvSpPr>
            <p:cNvPr id="7190" name="Text Box 10"/>
            <p:cNvSpPr txBox="1">
              <a:spLocks noChangeArrowheads="1"/>
            </p:cNvSpPr>
            <p:nvPr/>
          </p:nvSpPr>
          <p:spPr bwMode="auto">
            <a:xfrm>
              <a:off x="2688" y="1296"/>
              <a:ext cx="336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1">
                  <a:latin typeface="Arial" charset="0"/>
                </a:rPr>
                <a:t>D</a:t>
              </a:r>
            </a:p>
          </p:txBody>
        </p:sp>
        <p:sp>
          <p:nvSpPr>
            <p:cNvPr id="7191" name="Text Box 11"/>
            <p:cNvSpPr txBox="1">
              <a:spLocks noChangeArrowheads="1"/>
            </p:cNvSpPr>
            <p:nvPr/>
          </p:nvSpPr>
          <p:spPr bwMode="auto">
            <a:xfrm>
              <a:off x="3792" y="672"/>
              <a:ext cx="336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1">
                  <a:latin typeface="Arial" charset="0"/>
                </a:rPr>
                <a:t>C</a:t>
              </a:r>
            </a:p>
          </p:txBody>
        </p:sp>
        <p:sp>
          <p:nvSpPr>
            <p:cNvPr id="7192" name="Text Box 12"/>
            <p:cNvSpPr txBox="1">
              <a:spLocks noChangeArrowheads="1"/>
            </p:cNvSpPr>
            <p:nvPr/>
          </p:nvSpPr>
          <p:spPr bwMode="auto">
            <a:xfrm>
              <a:off x="2592" y="0"/>
              <a:ext cx="336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1">
                  <a:latin typeface="Arial" charset="0"/>
                </a:rPr>
                <a:t>B</a:t>
              </a:r>
            </a:p>
          </p:txBody>
        </p:sp>
        <p:sp>
          <p:nvSpPr>
            <p:cNvPr id="7193" name="Line 13"/>
            <p:cNvSpPr>
              <a:spLocks noChangeShapeType="1"/>
            </p:cNvSpPr>
            <p:nvPr/>
          </p:nvSpPr>
          <p:spPr bwMode="auto">
            <a:xfrm>
              <a:off x="1680" y="912"/>
              <a:ext cx="0" cy="81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194" name="Line 14"/>
            <p:cNvSpPr>
              <a:spLocks noChangeShapeType="1"/>
            </p:cNvSpPr>
            <p:nvPr/>
          </p:nvSpPr>
          <p:spPr bwMode="auto">
            <a:xfrm>
              <a:off x="3792" y="960"/>
              <a:ext cx="0" cy="81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195" name="Line 15"/>
            <p:cNvSpPr>
              <a:spLocks noChangeShapeType="1"/>
            </p:cNvSpPr>
            <p:nvPr/>
          </p:nvSpPr>
          <p:spPr bwMode="auto">
            <a:xfrm>
              <a:off x="1680" y="1728"/>
              <a:ext cx="211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196" name="Text Box 16"/>
            <p:cNvSpPr txBox="1">
              <a:spLocks noChangeArrowheads="1"/>
            </p:cNvSpPr>
            <p:nvPr/>
          </p:nvSpPr>
          <p:spPr bwMode="auto">
            <a:xfrm>
              <a:off x="2448" y="1632"/>
              <a:ext cx="480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>
                  <a:latin typeface="Arial" charset="0"/>
                </a:rPr>
                <a:t>m</a:t>
              </a:r>
            </a:p>
          </p:txBody>
        </p:sp>
        <p:sp>
          <p:nvSpPr>
            <p:cNvPr id="7197" name="Text Box 17"/>
            <p:cNvSpPr txBox="1">
              <a:spLocks noChangeArrowheads="1"/>
            </p:cNvSpPr>
            <p:nvPr/>
          </p:nvSpPr>
          <p:spPr bwMode="auto">
            <a:xfrm>
              <a:off x="1104" y="720"/>
              <a:ext cx="480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>
                  <a:latin typeface="Arial" charset="0"/>
                </a:rPr>
                <a:t>n</a:t>
              </a:r>
            </a:p>
          </p:txBody>
        </p:sp>
        <p:sp>
          <p:nvSpPr>
            <p:cNvPr id="7198" name="Line 18"/>
            <p:cNvSpPr>
              <a:spLocks noChangeShapeType="1"/>
            </p:cNvSpPr>
            <p:nvPr/>
          </p:nvSpPr>
          <p:spPr bwMode="auto">
            <a:xfrm flipH="1">
              <a:off x="1344" y="1392"/>
              <a:ext cx="139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199" name="Line 19"/>
            <p:cNvSpPr>
              <a:spLocks noChangeShapeType="1"/>
            </p:cNvSpPr>
            <p:nvPr/>
          </p:nvSpPr>
          <p:spPr bwMode="auto">
            <a:xfrm flipH="1">
              <a:off x="1344" y="432"/>
              <a:ext cx="139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200" name="Line 20"/>
            <p:cNvSpPr>
              <a:spLocks noChangeShapeType="1"/>
            </p:cNvSpPr>
            <p:nvPr/>
          </p:nvSpPr>
          <p:spPr bwMode="auto">
            <a:xfrm>
              <a:off x="1344" y="432"/>
              <a:ext cx="0" cy="96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201" name="Text Box 21"/>
            <p:cNvSpPr txBox="1">
              <a:spLocks noChangeArrowheads="1"/>
            </p:cNvSpPr>
            <p:nvPr/>
          </p:nvSpPr>
          <p:spPr bwMode="auto">
            <a:xfrm>
              <a:off x="2496" y="633"/>
              <a:ext cx="528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 b="1">
                  <a:latin typeface="Arial" charset="0"/>
                </a:rPr>
                <a:t>O</a:t>
              </a:r>
            </a:p>
          </p:txBody>
        </p:sp>
      </p:grpSp>
      <p:grpSp>
        <p:nvGrpSpPr>
          <p:cNvPr id="7172" name="Group 31"/>
          <p:cNvGrpSpPr>
            <a:grpSpLocks/>
          </p:cNvGrpSpPr>
          <p:nvPr/>
        </p:nvGrpSpPr>
        <p:grpSpPr bwMode="auto">
          <a:xfrm>
            <a:off x="0" y="2667000"/>
            <a:ext cx="9144000" cy="4191000"/>
            <a:chOff x="0" y="1680"/>
            <a:chExt cx="5760" cy="2640"/>
          </a:xfrm>
        </p:grpSpPr>
        <p:sp>
          <p:nvSpPr>
            <p:cNvPr id="7183" name="AutoShape 32"/>
            <p:cNvSpPr>
              <a:spLocks noChangeArrowheads="1"/>
            </p:cNvSpPr>
            <p:nvPr/>
          </p:nvSpPr>
          <p:spPr bwMode="auto">
            <a:xfrm>
              <a:off x="0" y="1680"/>
              <a:ext cx="5760" cy="2640"/>
            </a:xfrm>
            <a:prstGeom prst="horizontalScroll">
              <a:avLst>
                <a:gd name="adj" fmla="val 12500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7184" name="Text Box 33"/>
            <p:cNvSpPr txBox="1">
              <a:spLocks noChangeArrowheads="1"/>
            </p:cNvSpPr>
            <p:nvPr/>
          </p:nvSpPr>
          <p:spPr bwMode="auto">
            <a:xfrm>
              <a:off x="288" y="2304"/>
              <a:ext cx="5472" cy="12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just">
                <a:spcBef>
                  <a:spcPct val="50000"/>
                </a:spcBef>
              </a:pPr>
              <a:r>
                <a:rPr lang="en-US" sz="4000" b="1" i="1">
                  <a:solidFill>
                    <a:srgbClr val="FF0000"/>
                  </a:solidFill>
                  <a:latin typeface="Arial" charset="0"/>
                </a:rPr>
                <a:t>*Diện tích hình thoi bằng tích của độ dài hai đường chéo chia cho 2 (cùng một đơn vị đo)</a:t>
              </a:r>
            </a:p>
          </p:txBody>
        </p:sp>
      </p:grpSp>
      <p:grpSp>
        <p:nvGrpSpPr>
          <p:cNvPr id="7173" name="Group 41"/>
          <p:cNvGrpSpPr>
            <a:grpSpLocks/>
          </p:cNvGrpSpPr>
          <p:nvPr/>
        </p:nvGrpSpPr>
        <p:grpSpPr bwMode="auto">
          <a:xfrm>
            <a:off x="3810000" y="5334000"/>
            <a:ext cx="2408238" cy="1066800"/>
            <a:chOff x="2400" y="3408"/>
            <a:chExt cx="1517" cy="672"/>
          </a:xfrm>
        </p:grpSpPr>
        <p:sp>
          <p:nvSpPr>
            <p:cNvPr id="7174" name="Text Box 42"/>
            <p:cNvSpPr txBox="1">
              <a:spLocks noChangeArrowheads="1"/>
            </p:cNvSpPr>
            <p:nvPr/>
          </p:nvSpPr>
          <p:spPr bwMode="auto">
            <a:xfrm>
              <a:off x="2400" y="3552"/>
              <a:ext cx="644" cy="4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3600" b="1">
                  <a:latin typeface="Arial" charset="0"/>
                </a:rPr>
                <a:t>S=</a:t>
              </a:r>
            </a:p>
          </p:txBody>
        </p:sp>
        <p:sp>
          <p:nvSpPr>
            <p:cNvPr id="7175" name="Text Box 43"/>
            <p:cNvSpPr txBox="1">
              <a:spLocks noChangeArrowheads="1"/>
            </p:cNvSpPr>
            <p:nvPr/>
          </p:nvSpPr>
          <p:spPr bwMode="auto">
            <a:xfrm>
              <a:off x="2768" y="3408"/>
              <a:ext cx="1149" cy="4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3600" b="1">
                  <a:latin typeface="Arial" charset="0"/>
                </a:rPr>
                <a:t>m x n</a:t>
              </a:r>
            </a:p>
          </p:txBody>
        </p:sp>
        <p:sp>
          <p:nvSpPr>
            <p:cNvPr id="7176" name="Text Box 44"/>
            <p:cNvSpPr txBox="1">
              <a:spLocks noChangeArrowheads="1"/>
            </p:cNvSpPr>
            <p:nvPr/>
          </p:nvSpPr>
          <p:spPr bwMode="auto">
            <a:xfrm>
              <a:off x="2998" y="3676"/>
              <a:ext cx="367" cy="4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3600" b="1">
                  <a:latin typeface="Arial" charset="0"/>
                </a:rPr>
                <a:t>2</a:t>
              </a:r>
            </a:p>
          </p:txBody>
        </p:sp>
        <p:sp>
          <p:nvSpPr>
            <p:cNvPr id="7177" name="Line 45"/>
            <p:cNvSpPr>
              <a:spLocks noChangeShapeType="1"/>
            </p:cNvSpPr>
            <p:nvPr/>
          </p:nvSpPr>
          <p:spPr bwMode="auto">
            <a:xfrm>
              <a:off x="2832" y="3744"/>
              <a:ext cx="735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7178" name="Group 46"/>
            <p:cNvGrpSpPr>
              <a:grpSpLocks/>
            </p:cNvGrpSpPr>
            <p:nvPr/>
          </p:nvGrpSpPr>
          <p:grpSpPr bwMode="auto">
            <a:xfrm>
              <a:off x="2400" y="3523"/>
              <a:ext cx="1296" cy="528"/>
              <a:chOff x="2400" y="3504"/>
              <a:chExt cx="1296" cy="528"/>
            </a:xfrm>
          </p:grpSpPr>
          <p:sp>
            <p:nvSpPr>
              <p:cNvPr id="7179" name="Line 47"/>
              <p:cNvSpPr>
                <a:spLocks noChangeShapeType="1"/>
              </p:cNvSpPr>
              <p:nvPr/>
            </p:nvSpPr>
            <p:spPr bwMode="auto">
              <a:xfrm>
                <a:off x="2400" y="3504"/>
                <a:ext cx="0" cy="52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180" name="Line 48"/>
              <p:cNvSpPr>
                <a:spLocks noChangeShapeType="1"/>
              </p:cNvSpPr>
              <p:nvPr/>
            </p:nvSpPr>
            <p:spPr bwMode="auto">
              <a:xfrm>
                <a:off x="3696" y="3504"/>
                <a:ext cx="0" cy="52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181" name="Line 49"/>
              <p:cNvSpPr>
                <a:spLocks noChangeShapeType="1"/>
              </p:cNvSpPr>
              <p:nvPr/>
            </p:nvSpPr>
            <p:spPr bwMode="auto">
              <a:xfrm>
                <a:off x="2400" y="3504"/>
                <a:ext cx="129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182" name="Line 50"/>
              <p:cNvSpPr>
                <a:spLocks noChangeShapeType="1"/>
              </p:cNvSpPr>
              <p:nvPr/>
            </p:nvSpPr>
            <p:spPr bwMode="auto">
              <a:xfrm>
                <a:off x="2400" y="4032"/>
                <a:ext cx="129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Number Placeholder 5"/>
          <p:cNvSpPr>
            <a:spLocks noGrp="1"/>
          </p:cNvSpPr>
          <p:nvPr>
            <p:ph type="sldNum" sz="quarter" idx="12"/>
          </p:nvPr>
        </p:nvSpPr>
        <p:spPr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fld id="{B114ED37-70CF-4D14-A0F1-D6E2BED6C2E0}" type="slidenum">
              <a:rPr lang="en-US" sz="1200" smtClean="0"/>
              <a:pPr>
                <a:defRPr/>
              </a:pPr>
              <a:t>7</a:t>
            </a:fld>
            <a:endParaRPr lang="en-US" sz="1200" smtClean="0"/>
          </a:p>
        </p:txBody>
      </p:sp>
      <p:grpSp>
        <p:nvGrpSpPr>
          <p:cNvPr id="2" name="Group 6"/>
          <p:cNvGrpSpPr>
            <a:grpSpLocks/>
          </p:cNvGrpSpPr>
          <p:nvPr/>
        </p:nvGrpSpPr>
        <p:grpSpPr bwMode="auto">
          <a:xfrm>
            <a:off x="1066800" y="5410200"/>
            <a:ext cx="1371600" cy="1041400"/>
            <a:chOff x="3648" y="3408"/>
            <a:chExt cx="864" cy="656"/>
          </a:xfrm>
        </p:grpSpPr>
        <p:sp>
          <p:nvSpPr>
            <p:cNvPr id="8239" name="Text Box 7"/>
            <p:cNvSpPr txBox="1">
              <a:spLocks noChangeArrowheads="1"/>
            </p:cNvSpPr>
            <p:nvPr/>
          </p:nvSpPr>
          <p:spPr bwMode="auto">
            <a:xfrm>
              <a:off x="3648" y="3408"/>
              <a:ext cx="864" cy="3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>
                  <a:latin typeface="Arial" charset="0"/>
                </a:rPr>
                <a:t>3 x 4</a:t>
              </a:r>
            </a:p>
          </p:txBody>
        </p:sp>
        <p:sp>
          <p:nvSpPr>
            <p:cNvPr id="8240" name="Text Box 8"/>
            <p:cNvSpPr txBox="1">
              <a:spLocks noChangeArrowheads="1"/>
            </p:cNvSpPr>
            <p:nvPr/>
          </p:nvSpPr>
          <p:spPr bwMode="auto">
            <a:xfrm>
              <a:off x="3840" y="3696"/>
              <a:ext cx="384" cy="3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>
                  <a:latin typeface="Arial" charset="0"/>
                </a:rPr>
                <a:t>2</a:t>
              </a:r>
            </a:p>
          </p:txBody>
        </p:sp>
        <p:sp>
          <p:nvSpPr>
            <p:cNvPr id="8241" name="Line 9"/>
            <p:cNvSpPr>
              <a:spLocks noChangeShapeType="1"/>
            </p:cNvSpPr>
            <p:nvPr/>
          </p:nvSpPr>
          <p:spPr bwMode="auto">
            <a:xfrm>
              <a:off x="3648" y="3744"/>
              <a:ext cx="76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1274" name="Text Box 10"/>
          <p:cNvSpPr txBox="1">
            <a:spLocks noChangeArrowheads="1"/>
          </p:cNvSpPr>
          <p:nvPr/>
        </p:nvSpPr>
        <p:spPr bwMode="auto">
          <a:xfrm>
            <a:off x="2133600" y="0"/>
            <a:ext cx="38100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1">
                <a:solidFill>
                  <a:srgbClr val="0000FF"/>
                </a:solidFill>
                <a:latin typeface="Arial" charset="0"/>
              </a:rPr>
              <a:t>2. Thực hành:</a:t>
            </a:r>
          </a:p>
        </p:txBody>
      </p:sp>
      <p:grpSp>
        <p:nvGrpSpPr>
          <p:cNvPr id="3" name="Group 59"/>
          <p:cNvGrpSpPr>
            <a:grpSpLocks/>
          </p:cNvGrpSpPr>
          <p:nvPr/>
        </p:nvGrpSpPr>
        <p:grpSpPr bwMode="auto">
          <a:xfrm>
            <a:off x="0" y="609600"/>
            <a:ext cx="9829800" cy="4638675"/>
            <a:chOff x="0" y="384"/>
            <a:chExt cx="6192" cy="2922"/>
          </a:xfrm>
        </p:grpSpPr>
        <p:sp>
          <p:nvSpPr>
            <p:cNvPr id="8210" name="Text Box 12"/>
            <p:cNvSpPr txBox="1">
              <a:spLocks noChangeArrowheads="1"/>
            </p:cNvSpPr>
            <p:nvPr/>
          </p:nvSpPr>
          <p:spPr bwMode="auto">
            <a:xfrm>
              <a:off x="0" y="672"/>
              <a:ext cx="3072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>
                  <a:latin typeface="Arial" charset="0"/>
                </a:rPr>
                <a:t>a) Hình thoi ABCD, biết: </a:t>
              </a:r>
            </a:p>
          </p:txBody>
        </p:sp>
        <p:grpSp>
          <p:nvGrpSpPr>
            <p:cNvPr id="8211" name="Group 58"/>
            <p:cNvGrpSpPr>
              <a:grpSpLocks/>
            </p:cNvGrpSpPr>
            <p:nvPr/>
          </p:nvGrpSpPr>
          <p:grpSpPr bwMode="auto">
            <a:xfrm>
              <a:off x="0" y="384"/>
              <a:ext cx="6192" cy="2922"/>
              <a:chOff x="0" y="384"/>
              <a:chExt cx="6192" cy="2922"/>
            </a:xfrm>
          </p:grpSpPr>
          <p:grpSp>
            <p:nvGrpSpPr>
              <p:cNvPr id="8212" name="Group 57"/>
              <p:cNvGrpSpPr>
                <a:grpSpLocks/>
              </p:cNvGrpSpPr>
              <p:nvPr/>
            </p:nvGrpSpPr>
            <p:grpSpPr bwMode="auto">
              <a:xfrm>
                <a:off x="0" y="384"/>
                <a:ext cx="5904" cy="2922"/>
                <a:chOff x="48" y="384"/>
                <a:chExt cx="5904" cy="2922"/>
              </a:xfrm>
            </p:grpSpPr>
            <p:sp>
              <p:nvSpPr>
                <p:cNvPr id="8224" name="Text Box 11"/>
                <p:cNvSpPr txBox="1">
                  <a:spLocks noChangeArrowheads="1"/>
                </p:cNvSpPr>
                <p:nvPr/>
              </p:nvSpPr>
              <p:spPr bwMode="auto">
                <a:xfrm>
                  <a:off x="48" y="384"/>
                  <a:ext cx="3072" cy="33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>
                    <a:spcBef>
                      <a:spcPct val="50000"/>
                    </a:spcBef>
                  </a:pPr>
                  <a:r>
                    <a:rPr lang="en-US" sz="2800" b="1" u="sng">
                      <a:latin typeface="Arial" charset="0"/>
                    </a:rPr>
                    <a:t>Bài 1:</a:t>
                  </a:r>
                  <a:r>
                    <a:rPr lang="en-US" sz="2800">
                      <a:latin typeface="Arial" charset="0"/>
                    </a:rPr>
                    <a:t> Tính diện tích của:</a:t>
                  </a:r>
                </a:p>
              </p:txBody>
            </p:sp>
            <p:sp>
              <p:nvSpPr>
                <p:cNvPr id="8225" name="Text Box 13"/>
                <p:cNvSpPr txBox="1">
                  <a:spLocks noChangeArrowheads="1"/>
                </p:cNvSpPr>
                <p:nvPr/>
              </p:nvSpPr>
              <p:spPr bwMode="auto">
                <a:xfrm>
                  <a:off x="192" y="960"/>
                  <a:ext cx="2544" cy="33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>
                    <a:spcBef>
                      <a:spcPct val="50000"/>
                    </a:spcBef>
                  </a:pPr>
                  <a:r>
                    <a:rPr lang="en-US" sz="2800">
                      <a:latin typeface="Arial" charset="0"/>
                    </a:rPr>
                    <a:t>AC = 3cm; BD = 4cm.</a:t>
                  </a:r>
                </a:p>
              </p:txBody>
            </p:sp>
            <p:grpSp>
              <p:nvGrpSpPr>
                <p:cNvPr id="8226" name="Group 41"/>
                <p:cNvGrpSpPr>
                  <a:grpSpLocks/>
                </p:cNvGrpSpPr>
                <p:nvPr/>
              </p:nvGrpSpPr>
              <p:grpSpPr bwMode="auto">
                <a:xfrm>
                  <a:off x="432" y="1344"/>
                  <a:ext cx="1584" cy="1962"/>
                  <a:chOff x="384" y="1200"/>
                  <a:chExt cx="1584" cy="1962"/>
                </a:xfrm>
              </p:grpSpPr>
              <p:grpSp>
                <p:nvGrpSpPr>
                  <p:cNvPr id="8229" name="Group 39"/>
                  <p:cNvGrpSpPr>
                    <a:grpSpLocks/>
                  </p:cNvGrpSpPr>
                  <p:nvPr/>
                </p:nvGrpSpPr>
                <p:grpSpPr bwMode="auto">
                  <a:xfrm rot="5400000">
                    <a:off x="432" y="1776"/>
                    <a:ext cx="1440" cy="960"/>
                    <a:chOff x="1248" y="2112"/>
                    <a:chExt cx="2112" cy="960"/>
                  </a:xfrm>
                </p:grpSpPr>
                <p:sp>
                  <p:nvSpPr>
                    <p:cNvPr id="8235" name="AutoShape 2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304" y="2112"/>
                      <a:ext cx="1056" cy="480"/>
                    </a:xfrm>
                    <a:prstGeom prst="rtTriangle">
                      <a:avLst/>
                    </a:prstGeom>
                    <a:solidFill>
                      <a:srgbClr val="E0BAE4"/>
                    </a:solidFill>
                    <a:ln w="9525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en-US" sz="2800">
                        <a:latin typeface="Arial" charset="0"/>
                      </a:endParaRPr>
                    </a:p>
                  </p:txBody>
                </p:sp>
                <p:sp>
                  <p:nvSpPr>
                    <p:cNvPr id="8236" name="AutoShape 23"/>
                    <p:cNvSpPr>
                      <a:spLocks noChangeArrowheads="1"/>
                    </p:cNvSpPr>
                    <p:nvPr/>
                  </p:nvSpPr>
                  <p:spPr bwMode="auto">
                    <a:xfrm flipH="1">
                      <a:off x="1248" y="2112"/>
                      <a:ext cx="1056" cy="480"/>
                    </a:xfrm>
                    <a:prstGeom prst="rtTriangle">
                      <a:avLst/>
                    </a:prstGeom>
                    <a:solidFill>
                      <a:srgbClr val="E0BAE4"/>
                    </a:solidFill>
                    <a:ln w="9525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en-US" sz="2800">
                        <a:latin typeface="Arial" charset="0"/>
                      </a:endParaRPr>
                    </a:p>
                  </p:txBody>
                </p:sp>
                <p:sp>
                  <p:nvSpPr>
                    <p:cNvPr id="8237" name="AutoShape 24"/>
                    <p:cNvSpPr>
                      <a:spLocks noChangeArrowheads="1"/>
                    </p:cNvSpPr>
                    <p:nvPr/>
                  </p:nvSpPr>
                  <p:spPr bwMode="auto">
                    <a:xfrm rot="10857396" flipH="1">
                      <a:off x="2304" y="2592"/>
                      <a:ext cx="1056" cy="480"/>
                    </a:xfrm>
                    <a:prstGeom prst="rtTriangle">
                      <a:avLst/>
                    </a:prstGeom>
                    <a:solidFill>
                      <a:srgbClr val="E0BAE4"/>
                    </a:solidFill>
                    <a:ln w="9525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en-US" sz="2800">
                        <a:latin typeface="Arial" charset="0"/>
                      </a:endParaRPr>
                    </a:p>
                  </p:txBody>
                </p:sp>
                <p:sp>
                  <p:nvSpPr>
                    <p:cNvPr id="8238" name="AutoShape 25"/>
                    <p:cNvSpPr>
                      <a:spLocks noChangeArrowheads="1"/>
                    </p:cNvSpPr>
                    <p:nvPr/>
                  </p:nvSpPr>
                  <p:spPr bwMode="auto">
                    <a:xfrm rot="-44254" flipH="1" flipV="1">
                      <a:off x="1248" y="2592"/>
                      <a:ext cx="1056" cy="480"/>
                    </a:xfrm>
                    <a:prstGeom prst="rtTriangle">
                      <a:avLst/>
                    </a:prstGeom>
                    <a:solidFill>
                      <a:srgbClr val="E0BAE4"/>
                    </a:solidFill>
                    <a:ln w="9525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en-US" sz="2800">
                        <a:latin typeface="Arial" charset="0"/>
                      </a:endParaRPr>
                    </a:p>
                  </p:txBody>
                </p:sp>
              </p:grpSp>
              <p:sp>
                <p:nvSpPr>
                  <p:cNvPr id="8230" name="Text Box 26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84" y="1968"/>
                    <a:ext cx="336" cy="330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>
                    <a:spAutoFit/>
                  </a:bodyPr>
                  <a:lstStyle/>
                  <a:p>
                    <a:pPr>
                      <a:spcBef>
                        <a:spcPct val="50000"/>
                      </a:spcBef>
                    </a:pPr>
                    <a:r>
                      <a:rPr lang="en-US" sz="2800" b="1">
                        <a:latin typeface="Arial" charset="0"/>
                      </a:rPr>
                      <a:t>A</a:t>
                    </a:r>
                  </a:p>
                </p:txBody>
              </p:sp>
              <p:sp>
                <p:nvSpPr>
                  <p:cNvPr id="8231" name="Text Box 27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864" y="2832"/>
                    <a:ext cx="336" cy="330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>
                    <a:spAutoFit/>
                  </a:bodyPr>
                  <a:lstStyle/>
                  <a:p>
                    <a:pPr>
                      <a:spcBef>
                        <a:spcPct val="50000"/>
                      </a:spcBef>
                    </a:pPr>
                    <a:r>
                      <a:rPr lang="en-US" sz="2800" b="1">
                        <a:latin typeface="Arial" charset="0"/>
                      </a:rPr>
                      <a:t>D</a:t>
                    </a:r>
                  </a:p>
                </p:txBody>
              </p:sp>
              <p:sp>
                <p:nvSpPr>
                  <p:cNvPr id="8232" name="Text Box 28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632" y="2016"/>
                    <a:ext cx="336" cy="330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>
                    <a:spAutoFit/>
                  </a:bodyPr>
                  <a:lstStyle/>
                  <a:p>
                    <a:pPr>
                      <a:spcBef>
                        <a:spcPct val="50000"/>
                      </a:spcBef>
                    </a:pPr>
                    <a:r>
                      <a:rPr lang="en-US" sz="2800" b="1">
                        <a:latin typeface="Arial" charset="0"/>
                      </a:rPr>
                      <a:t>C</a:t>
                    </a:r>
                  </a:p>
                </p:txBody>
              </p:sp>
              <p:sp>
                <p:nvSpPr>
                  <p:cNvPr id="8233" name="Text Box 29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104" y="1200"/>
                    <a:ext cx="336" cy="330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>
                    <a:spAutoFit/>
                  </a:bodyPr>
                  <a:lstStyle/>
                  <a:p>
                    <a:pPr>
                      <a:spcBef>
                        <a:spcPct val="50000"/>
                      </a:spcBef>
                    </a:pPr>
                    <a:r>
                      <a:rPr lang="en-US" sz="2800" b="1">
                        <a:latin typeface="Arial" charset="0"/>
                      </a:rPr>
                      <a:t>B</a:t>
                    </a:r>
                  </a:p>
                </p:txBody>
              </p:sp>
              <p:sp>
                <p:nvSpPr>
                  <p:cNvPr id="8234" name="AutoShape 40"/>
                  <p:cNvSpPr>
                    <a:spLocks noChangeArrowheads="1"/>
                  </p:cNvSpPr>
                  <p:nvPr/>
                </p:nvSpPr>
                <p:spPr bwMode="auto">
                  <a:xfrm>
                    <a:off x="1152" y="2112"/>
                    <a:ext cx="96" cy="144"/>
                  </a:xfrm>
                  <a:prstGeom prst="flowChartProcess">
                    <a:avLst/>
                  </a:prstGeom>
                  <a:solidFill>
                    <a:srgbClr val="E0BAE4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 sz="2800">
                      <a:latin typeface="Arial" charset="0"/>
                    </a:endParaRPr>
                  </a:p>
                </p:txBody>
              </p:sp>
            </p:grpSp>
            <p:sp>
              <p:nvSpPr>
                <p:cNvPr id="8227" name="Text Box 43"/>
                <p:cNvSpPr txBox="1">
                  <a:spLocks noChangeArrowheads="1"/>
                </p:cNvSpPr>
                <p:nvPr/>
              </p:nvSpPr>
              <p:spPr bwMode="auto">
                <a:xfrm>
                  <a:off x="2880" y="691"/>
                  <a:ext cx="3072" cy="33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>
                    <a:spcBef>
                      <a:spcPct val="50000"/>
                    </a:spcBef>
                  </a:pPr>
                  <a:r>
                    <a:rPr lang="en-US" sz="2800">
                      <a:latin typeface="Arial" charset="0"/>
                    </a:rPr>
                    <a:t>b) Hình thoi MNPQ, biết: </a:t>
                  </a:r>
                </a:p>
              </p:txBody>
            </p:sp>
            <p:sp>
              <p:nvSpPr>
                <p:cNvPr id="8228" name="Text Box 44"/>
                <p:cNvSpPr txBox="1">
                  <a:spLocks noChangeArrowheads="1"/>
                </p:cNvSpPr>
                <p:nvPr/>
              </p:nvSpPr>
              <p:spPr bwMode="auto">
                <a:xfrm>
                  <a:off x="3072" y="979"/>
                  <a:ext cx="2544" cy="33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>
                    <a:spcBef>
                      <a:spcPct val="50000"/>
                    </a:spcBef>
                  </a:pPr>
                  <a:r>
                    <a:rPr lang="en-US" sz="2800">
                      <a:latin typeface="Arial" charset="0"/>
                    </a:rPr>
                    <a:t>MP = 7cm; NQ = 4cm.</a:t>
                  </a:r>
                </a:p>
              </p:txBody>
            </p:sp>
          </p:grpSp>
          <p:grpSp>
            <p:nvGrpSpPr>
              <p:cNvPr id="8213" name="Group 56"/>
              <p:cNvGrpSpPr>
                <a:grpSpLocks/>
              </p:cNvGrpSpPr>
              <p:nvPr/>
            </p:nvGrpSpPr>
            <p:grpSpPr bwMode="auto">
              <a:xfrm>
                <a:off x="2592" y="1296"/>
                <a:ext cx="3600" cy="1885"/>
                <a:chOff x="2640" y="1296"/>
                <a:chExt cx="3600" cy="1885"/>
              </a:xfrm>
            </p:grpSpPr>
            <p:grpSp>
              <p:nvGrpSpPr>
                <p:cNvPr id="8214" name="Group 46"/>
                <p:cNvGrpSpPr>
                  <a:grpSpLocks/>
                </p:cNvGrpSpPr>
                <p:nvPr/>
              </p:nvGrpSpPr>
              <p:grpSpPr bwMode="auto">
                <a:xfrm rot="5400000">
                  <a:off x="3533" y="1046"/>
                  <a:ext cx="1260" cy="2444"/>
                  <a:chOff x="1248" y="2112"/>
                  <a:chExt cx="2112" cy="960"/>
                </a:xfrm>
              </p:grpSpPr>
              <p:sp>
                <p:nvSpPr>
                  <p:cNvPr id="8220" name="AutoShape 47"/>
                  <p:cNvSpPr>
                    <a:spLocks noChangeArrowheads="1"/>
                  </p:cNvSpPr>
                  <p:nvPr/>
                </p:nvSpPr>
                <p:spPr bwMode="auto">
                  <a:xfrm>
                    <a:off x="2304" y="2112"/>
                    <a:ext cx="1056" cy="480"/>
                  </a:xfrm>
                  <a:prstGeom prst="rtTriangle">
                    <a:avLst/>
                  </a:prstGeom>
                  <a:solidFill>
                    <a:srgbClr val="E0BAE4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 sz="2800">
                      <a:latin typeface="Arial" charset="0"/>
                    </a:endParaRPr>
                  </a:p>
                </p:txBody>
              </p:sp>
              <p:sp>
                <p:nvSpPr>
                  <p:cNvPr id="8221" name="AutoShape 48"/>
                  <p:cNvSpPr>
                    <a:spLocks noChangeArrowheads="1"/>
                  </p:cNvSpPr>
                  <p:nvPr/>
                </p:nvSpPr>
                <p:spPr bwMode="auto">
                  <a:xfrm flipH="1">
                    <a:off x="1248" y="2112"/>
                    <a:ext cx="1056" cy="480"/>
                  </a:xfrm>
                  <a:prstGeom prst="rtTriangle">
                    <a:avLst/>
                  </a:prstGeom>
                  <a:solidFill>
                    <a:srgbClr val="E0BAE4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 sz="2800">
                      <a:latin typeface="Arial" charset="0"/>
                    </a:endParaRPr>
                  </a:p>
                </p:txBody>
              </p:sp>
              <p:sp>
                <p:nvSpPr>
                  <p:cNvPr id="8222" name="AutoShape 49"/>
                  <p:cNvSpPr>
                    <a:spLocks noChangeArrowheads="1"/>
                  </p:cNvSpPr>
                  <p:nvPr/>
                </p:nvSpPr>
                <p:spPr bwMode="auto">
                  <a:xfrm rot="10857396" flipH="1">
                    <a:off x="2304" y="2592"/>
                    <a:ext cx="1056" cy="480"/>
                  </a:xfrm>
                  <a:prstGeom prst="rtTriangle">
                    <a:avLst/>
                  </a:prstGeom>
                  <a:solidFill>
                    <a:srgbClr val="E0BAE4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 sz="2800">
                      <a:latin typeface="Arial" charset="0"/>
                    </a:endParaRPr>
                  </a:p>
                </p:txBody>
              </p:sp>
              <p:sp>
                <p:nvSpPr>
                  <p:cNvPr id="8223" name="AutoShape 50"/>
                  <p:cNvSpPr>
                    <a:spLocks noChangeArrowheads="1"/>
                  </p:cNvSpPr>
                  <p:nvPr/>
                </p:nvSpPr>
                <p:spPr bwMode="auto">
                  <a:xfrm rot="-44254" flipH="1" flipV="1">
                    <a:off x="1248" y="2592"/>
                    <a:ext cx="1056" cy="480"/>
                  </a:xfrm>
                  <a:prstGeom prst="rtTriangle">
                    <a:avLst/>
                  </a:prstGeom>
                  <a:solidFill>
                    <a:srgbClr val="E0BAE4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 sz="2800">
                      <a:latin typeface="Arial" charset="0"/>
                    </a:endParaRPr>
                  </a:p>
                </p:txBody>
              </p:sp>
            </p:grpSp>
            <p:sp>
              <p:nvSpPr>
                <p:cNvPr id="8215" name="Text Box 51"/>
                <p:cNvSpPr txBox="1">
                  <a:spLocks noChangeArrowheads="1"/>
                </p:cNvSpPr>
                <p:nvPr/>
              </p:nvSpPr>
              <p:spPr bwMode="auto">
                <a:xfrm>
                  <a:off x="2640" y="1939"/>
                  <a:ext cx="855" cy="33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>
                    <a:spcBef>
                      <a:spcPct val="50000"/>
                    </a:spcBef>
                  </a:pPr>
                  <a:r>
                    <a:rPr lang="en-US" sz="2800" b="1">
                      <a:latin typeface="Arial" charset="0"/>
                    </a:rPr>
                    <a:t>M</a:t>
                  </a:r>
                </a:p>
              </p:txBody>
            </p:sp>
            <p:sp>
              <p:nvSpPr>
                <p:cNvPr id="8216" name="Text Box 52"/>
                <p:cNvSpPr txBox="1">
                  <a:spLocks noChangeArrowheads="1"/>
                </p:cNvSpPr>
                <p:nvPr/>
              </p:nvSpPr>
              <p:spPr bwMode="auto">
                <a:xfrm>
                  <a:off x="3993" y="2851"/>
                  <a:ext cx="855" cy="33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>
                    <a:spcBef>
                      <a:spcPct val="50000"/>
                    </a:spcBef>
                  </a:pPr>
                  <a:r>
                    <a:rPr lang="en-US" sz="2800" b="1">
                      <a:latin typeface="Arial" charset="0"/>
                    </a:rPr>
                    <a:t>Q</a:t>
                  </a:r>
                </a:p>
              </p:txBody>
            </p:sp>
            <p:sp>
              <p:nvSpPr>
                <p:cNvPr id="8217" name="Text Box 53"/>
                <p:cNvSpPr txBox="1">
                  <a:spLocks noChangeArrowheads="1"/>
                </p:cNvSpPr>
                <p:nvPr/>
              </p:nvSpPr>
              <p:spPr bwMode="auto">
                <a:xfrm>
                  <a:off x="5385" y="2058"/>
                  <a:ext cx="855" cy="33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>
                    <a:spcBef>
                      <a:spcPct val="50000"/>
                    </a:spcBef>
                  </a:pPr>
                  <a:r>
                    <a:rPr lang="en-US" sz="2800" b="1">
                      <a:latin typeface="Arial" charset="0"/>
                    </a:rPr>
                    <a:t>P</a:t>
                  </a:r>
                </a:p>
              </p:txBody>
            </p:sp>
            <p:sp>
              <p:nvSpPr>
                <p:cNvPr id="8218" name="Text Box 54"/>
                <p:cNvSpPr txBox="1">
                  <a:spLocks noChangeArrowheads="1"/>
                </p:cNvSpPr>
                <p:nvPr/>
              </p:nvSpPr>
              <p:spPr bwMode="auto">
                <a:xfrm>
                  <a:off x="4041" y="1296"/>
                  <a:ext cx="855" cy="33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>
                    <a:spcBef>
                      <a:spcPct val="50000"/>
                    </a:spcBef>
                  </a:pPr>
                  <a:r>
                    <a:rPr lang="en-US" sz="2800" b="1">
                      <a:latin typeface="Arial" charset="0"/>
                    </a:rPr>
                    <a:t>N</a:t>
                  </a:r>
                </a:p>
              </p:txBody>
            </p:sp>
            <p:sp>
              <p:nvSpPr>
                <p:cNvPr id="8219" name="AutoShape 55"/>
                <p:cNvSpPr>
                  <a:spLocks noChangeArrowheads="1"/>
                </p:cNvSpPr>
                <p:nvPr/>
              </p:nvSpPr>
              <p:spPr bwMode="auto">
                <a:xfrm>
                  <a:off x="4163" y="2160"/>
                  <a:ext cx="109" cy="108"/>
                </a:xfrm>
                <a:prstGeom prst="flowChartProcess">
                  <a:avLst/>
                </a:prstGeom>
                <a:solidFill>
                  <a:srgbClr val="E0BAE4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 sz="2800">
                    <a:latin typeface="Arial" charset="0"/>
                  </a:endParaRPr>
                </a:p>
              </p:txBody>
            </p:sp>
          </p:grpSp>
        </p:grpSp>
      </p:grpSp>
      <p:sp>
        <p:nvSpPr>
          <p:cNvPr id="11324" name="Text Box 60"/>
          <p:cNvSpPr txBox="1">
            <a:spLocks noChangeArrowheads="1"/>
          </p:cNvSpPr>
          <p:nvPr/>
        </p:nvSpPr>
        <p:spPr bwMode="auto">
          <a:xfrm>
            <a:off x="381000" y="5562600"/>
            <a:ext cx="14478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latin typeface="Arial" charset="0"/>
              </a:rPr>
              <a:t>S= </a:t>
            </a:r>
          </a:p>
        </p:txBody>
      </p:sp>
      <p:grpSp>
        <p:nvGrpSpPr>
          <p:cNvPr id="10" name="Group 63"/>
          <p:cNvGrpSpPr>
            <a:grpSpLocks/>
          </p:cNvGrpSpPr>
          <p:nvPr/>
        </p:nvGrpSpPr>
        <p:grpSpPr bwMode="auto">
          <a:xfrm>
            <a:off x="2362200" y="5638800"/>
            <a:ext cx="2209800" cy="539750"/>
            <a:chOff x="1488" y="3542"/>
            <a:chExt cx="1392" cy="340"/>
          </a:xfrm>
        </p:grpSpPr>
        <p:sp>
          <p:nvSpPr>
            <p:cNvPr id="8208" name="Text Box 61"/>
            <p:cNvSpPr txBox="1">
              <a:spLocks noChangeArrowheads="1"/>
            </p:cNvSpPr>
            <p:nvPr/>
          </p:nvSpPr>
          <p:spPr bwMode="auto">
            <a:xfrm>
              <a:off x="1488" y="3552"/>
              <a:ext cx="1392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>
                  <a:latin typeface="Arial" charset="0"/>
                </a:rPr>
                <a:t>= </a:t>
              </a:r>
              <a:r>
                <a:rPr lang="en-US" sz="2800">
                  <a:solidFill>
                    <a:srgbClr val="FF0000"/>
                  </a:solidFill>
                  <a:latin typeface="Arial" charset="0"/>
                </a:rPr>
                <a:t>6 (cm )</a:t>
              </a:r>
            </a:p>
          </p:txBody>
        </p:sp>
        <p:sp>
          <p:nvSpPr>
            <p:cNvPr id="8209" name="Text Box 62"/>
            <p:cNvSpPr txBox="1">
              <a:spLocks noChangeArrowheads="1"/>
            </p:cNvSpPr>
            <p:nvPr/>
          </p:nvSpPr>
          <p:spPr bwMode="auto">
            <a:xfrm>
              <a:off x="2256" y="3542"/>
              <a:ext cx="197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800" b="1">
                  <a:solidFill>
                    <a:srgbClr val="FF0000"/>
                  </a:solidFill>
                  <a:latin typeface="Arial" charset="0"/>
                </a:rPr>
                <a:t>2</a:t>
              </a:r>
            </a:p>
          </p:txBody>
        </p:sp>
      </p:grpSp>
      <p:grpSp>
        <p:nvGrpSpPr>
          <p:cNvPr id="11" name="Group 72"/>
          <p:cNvGrpSpPr>
            <a:grpSpLocks/>
          </p:cNvGrpSpPr>
          <p:nvPr/>
        </p:nvGrpSpPr>
        <p:grpSpPr bwMode="auto">
          <a:xfrm>
            <a:off x="4953000" y="5454650"/>
            <a:ext cx="4038600" cy="1041400"/>
            <a:chOff x="3120" y="3436"/>
            <a:chExt cx="2544" cy="656"/>
          </a:xfrm>
        </p:grpSpPr>
        <p:grpSp>
          <p:nvGrpSpPr>
            <p:cNvPr id="8201" name="Group 64"/>
            <p:cNvGrpSpPr>
              <a:grpSpLocks/>
            </p:cNvGrpSpPr>
            <p:nvPr/>
          </p:nvGrpSpPr>
          <p:grpSpPr bwMode="auto">
            <a:xfrm>
              <a:off x="3504" y="3436"/>
              <a:ext cx="864" cy="656"/>
              <a:chOff x="3648" y="3408"/>
              <a:chExt cx="864" cy="656"/>
            </a:xfrm>
          </p:grpSpPr>
          <p:sp>
            <p:nvSpPr>
              <p:cNvPr id="8205" name="Text Box 65"/>
              <p:cNvSpPr txBox="1">
                <a:spLocks noChangeArrowheads="1"/>
              </p:cNvSpPr>
              <p:nvPr/>
            </p:nvSpPr>
            <p:spPr bwMode="auto">
              <a:xfrm>
                <a:off x="3648" y="3408"/>
                <a:ext cx="864" cy="36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>
                    <a:latin typeface="Arial" charset="0"/>
                  </a:rPr>
                  <a:t>7 x 4</a:t>
                </a:r>
              </a:p>
            </p:txBody>
          </p:sp>
          <p:sp>
            <p:nvSpPr>
              <p:cNvPr id="8206" name="Text Box 66"/>
              <p:cNvSpPr txBox="1">
                <a:spLocks noChangeArrowheads="1"/>
              </p:cNvSpPr>
              <p:nvPr/>
            </p:nvSpPr>
            <p:spPr bwMode="auto">
              <a:xfrm>
                <a:off x="3840" y="3696"/>
                <a:ext cx="384" cy="36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>
                    <a:latin typeface="Arial" charset="0"/>
                  </a:rPr>
                  <a:t>2</a:t>
                </a:r>
              </a:p>
            </p:txBody>
          </p:sp>
          <p:sp>
            <p:nvSpPr>
              <p:cNvPr id="8207" name="Line 67"/>
              <p:cNvSpPr>
                <a:spLocks noChangeShapeType="1"/>
              </p:cNvSpPr>
              <p:nvPr/>
            </p:nvSpPr>
            <p:spPr bwMode="auto">
              <a:xfrm>
                <a:off x="3648" y="3744"/>
                <a:ext cx="768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8202" name="Text Box 68"/>
            <p:cNvSpPr txBox="1">
              <a:spLocks noChangeArrowheads="1"/>
            </p:cNvSpPr>
            <p:nvPr/>
          </p:nvSpPr>
          <p:spPr bwMode="auto">
            <a:xfrm>
              <a:off x="3120" y="3552"/>
              <a:ext cx="912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 b="1">
                  <a:latin typeface="Arial" charset="0"/>
                </a:rPr>
                <a:t>S= </a:t>
              </a:r>
            </a:p>
          </p:txBody>
        </p:sp>
        <p:sp>
          <p:nvSpPr>
            <p:cNvPr id="8203" name="Text Box 70"/>
            <p:cNvSpPr txBox="1">
              <a:spLocks noChangeArrowheads="1"/>
            </p:cNvSpPr>
            <p:nvPr/>
          </p:nvSpPr>
          <p:spPr bwMode="auto">
            <a:xfrm>
              <a:off x="4272" y="3571"/>
              <a:ext cx="1392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>
                  <a:latin typeface="Arial" charset="0"/>
                </a:rPr>
                <a:t>= </a:t>
              </a:r>
              <a:r>
                <a:rPr lang="en-US" sz="2800">
                  <a:solidFill>
                    <a:srgbClr val="FF0000"/>
                  </a:solidFill>
                  <a:latin typeface="Arial" charset="0"/>
                </a:rPr>
                <a:t>14 (cm )</a:t>
              </a:r>
            </a:p>
          </p:txBody>
        </p:sp>
        <p:sp>
          <p:nvSpPr>
            <p:cNvPr id="8204" name="Text Box 71"/>
            <p:cNvSpPr txBox="1">
              <a:spLocks noChangeArrowheads="1"/>
            </p:cNvSpPr>
            <p:nvPr/>
          </p:nvSpPr>
          <p:spPr bwMode="auto">
            <a:xfrm>
              <a:off x="5180" y="3542"/>
              <a:ext cx="197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800" b="1">
                  <a:solidFill>
                    <a:srgbClr val="FF0000"/>
                  </a:solidFill>
                  <a:latin typeface="Arial" charset="0"/>
                </a:rPr>
                <a:t>2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12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" dur="500"/>
                                        <p:tgtEl>
                                          <p:spTgt spid="113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74" grpId="0"/>
      <p:bldP spid="1132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Number Placeholder 5"/>
          <p:cNvSpPr>
            <a:spLocks noGrp="1"/>
          </p:cNvSpPr>
          <p:nvPr>
            <p:ph type="sldNum" sz="quarter" idx="12"/>
          </p:nvPr>
        </p:nvSpPr>
        <p:spPr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fld id="{396FA648-60B9-48F7-9186-D354CFF2D6EE}" type="slidenum">
              <a:rPr lang="en-US" sz="1200" smtClean="0"/>
              <a:pPr>
                <a:defRPr/>
              </a:pPr>
              <a:t>8</a:t>
            </a:fld>
            <a:endParaRPr lang="en-US" sz="1200" smtClean="0"/>
          </a:p>
        </p:txBody>
      </p:sp>
      <p:sp>
        <p:nvSpPr>
          <p:cNvPr id="12296" name="Text Box 8"/>
          <p:cNvSpPr txBox="1">
            <a:spLocks noChangeArrowheads="1"/>
          </p:cNvSpPr>
          <p:nvPr/>
        </p:nvSpPr>
        <p:spPr bwMode="auto">
          <a:xfrm>
            <a:off x="0" y="1066800"/>
            <a:ext cx="75438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latin typeface="Arial" charset="0"/>
              </a:rPr>
              <a:t>a) Độ dài các đường chéo là 5dm và 20dm; </a:t>
            </a:r>
          </a:p>
        </p:txBody>
      </p:sp>
      <p:sp>
        <p:nvSpPr>
          <p:cNvPr id="12299" name="Text Box 11"/>
          <p:cNvSpPr txBox="1">
            <a:spLocks noChangeArrowheads="1"/>
          </p:cNvSpPr>
          <p:nvPr/>
        </p:nvSpPr>
        <p:spPr bwMode="auto">
          <a:xfrm>
            <a:off x="0" y="381000"/>
            <a:ext cx="74676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u="sng">
                <a:latin typeface="Arial" charset="0"/>
              </a:rPr>
              <a:t>Bài 2</a:t>
            </a:r>
            <a:r>
              <a:rPr lang="en-US">
                <a:latin typeface="Arial" charset="0"/>
              </a:rPr>
              <a:t> Tính diện tích hình thoi biết:</a:t>
            </a:r>
          </a:p>
        </p:txBody>
      </p:sp>
      <p:grpSp>
        <p:nvGrpSpPr>
          <p:cNvPr id="2" name="Group 59"/>
          <p:cNvGrpSpPr>
            <a:grpSpLocks/>
          </p:cNvGrpSpPr>
          <p:nvPr/>
        </p:nvGrpSpPr>
        <p:grpSpPr bwMode="auto">
          <a:xfrm>
            <a:off x="1828800" y="4800600"/>
            <a:ext cx="4648200" cy="1041400"/>
            <a:chOff x="1152" y="3024"/>
            <a:chExt cx="2928" cy="656"/>
          </a:xfrm>
        </p:grpSpPr>
        <p:grpSp>
          <p:nvGrpSpPr>
            <p:cNvPr id="9232" name="Group 42"/>
            <p:cNvGrpSpPr>
              <a:grpSpLocks/>
            </p:cNvGrpSpPr>
            <p:nvPr/>
          </p:nvGrpSpPr>
          <p:grpSpPr bwMode="auto">
            <a:xfrm>
              <a:off x="1584" y="3024"/>
              <a:ext cx="1152" cy="656"/>
              <a:chOff x="3648" y="3408"/>
              <a:chExt cx="864" cy="656"/>
            </a:xfrm>
          </p:grpSpPr>
          <p:sp>
            <p:nvSpPr>
              <p:cNvPr id="9236" name="Text Box 43"/>
              <p:cNvSpPr txBox="1">
                <a:spLocks noChangeArrowheads="1"/>
              </p:cNvSpPr>
              <p:nvPr/>
            </p:nvSpPr>
            <p:spPr bwMode="auto">
              <a:xfrm>
                <a:off x="3648" y="3408"/>
                <a:ext cx="864" cy="36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>
                    <a:latin typeface="Arial" charset="0"/>
                  </a:rPr>
                  <a:t>40 x 15</a:t>
                </a:r>
              </a:p>
            </p:txBody>
          </p:sp>
          <p:sp>
            <p:nvSpPr>
              <p:cNvPr id="9237" name="Text Box 44"/>
              <p:cNvSpPr txBox="1">
                <a:spLocks noChangeArrowheads="1"/>
              </p:cNvSpPr>
              <p:nvPr/>
            </p:nvSpPr>
            <p:spPr bwMode="auto">
              <a:xfrm>
                <a:off x="3840" y="3696"/>
                <a:ext cx="384" cy="36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>
                    <a:latin typeface="Arial" charset="0"/>
                  </a:rPr>
                  <a:t>2</a:t>
                </a:r>
              </a:p>
            </p:txBody>
          </p:sp>
          <p:sp>
            <p:nvSpPr>
              <p:cNvPr id="9238" name="Line 45"/>
              <p:cNvSpPr>
                <a:spLocks noChangeShapeType="1"/>
              </p:cNvSpPr>
              <p:nvPr/>
            </p:nvSpPr>
            <p:spPr bwMode="auto">
              <a:xfrm>
                <a:off x="3648" y="3744"/>
                <a:ext cx="768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9233" name="Text Box 46"/>
            <p:cNvSpPr txBox="1">
              <a:spLocks noChangeArrowheads="1"/>
            </p:cNvSpPr>
            <p:nvPr/>
          </p:nvSpPr>
          <p:spPr bwMode="auto">
            <a:xfrm>
              <a:off x="1152" y="3168"/>
              <a:ext cx="912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 b="1">
                  <a:latin typeface="Arial" charset="0"/>
                </a:rPr>
                <a:t>S= </a:t>
              </a:r>
            </a:p>
          </p:txBody>
        </p:sp>
        <p:sp>
          <p:nvSpPr>
            <p:cNvPr id="9234" name="Text Box 47"/>
            <p:cNvSpPr txBox="1">
              <a:spLocks noChangeArrowheads="1"/>
            </p:cNvSpPr>
            <p:nvPr/>
          </p:nvSpPr>
          <p:spPr bwMode="auto">
            <a:xfrm>
              <a:off x="2688" y="3159"/>
              <a:ext cx="1392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>
                  <a:latin typeface="Arial" charset="0"/>
                </a:rPr>
                <a:t>= </a:t>
              </a:r>
              <a:r>
                <a:rPr lang="en-US" sz="2800">
                  <a:solidFill>
                    <a:srgbClr val="FF0000"/>
                  </a:solidFill>
                  <a:latin typeface="Arial" charset="0"/>
                </a:rPr>
                <a:t>300 (dm )</a:t>
              </a:r>
            </a:p>
          </p:txBody>
        </p:sp>
        <p:sp>
          <p:nvSpPr>
            <p:cNvPr id="9235" name="Text Box 48"/>
            <p:cNvSpPr txBox="1">
              <a:spLocks noChangeArrowheads="1"/>
            </p:cNvSpPr>
            <p:nvPr/>
          </p:nvSpPr>
          <p:spPr bwMode="auto">
            <a:xfrm>
              <a:off x="3740" y="3130"/>
              <a:ext cx="197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800" b="1">
                  <a:solidFill>
                    <a:srgbClr val="FF0000"/>
                  </a:solidFill>
                  <a:latin typeface="Arial" charset="0"/>
                </a:rPr>
                <a:t>2</a:t>
              </a:r>
            </a:p>
          </p:txBody>
        </p:sp>
      </p:grpSp>
      <p:sp>
        <p:nvSpPr>
          <p:cNvPr id="12337" name="Text Box 49"/>
          <p:cNvSpPr txBox="1">
            <a:spLocks noChangeArrowheads="1"/>
          </p:cNvSpPr>
          <p:nvPr/>
        </p:nvSpPr>
        <p:spPr bwMode="auto">
          <a:xfrm>
            <a:off x="0" y="3276600"/>
            <a:ext cx="75438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latin typeface="Arial" charset="0"/>
              </a:rPr>
              <a:t>b) Độ dài các đường chéo là 4m và 15dm; </a:t>
            </a:r>
          </a:p>
        </p:txBody>
      </p:sp>
      <p:grpSp>
        <p:nvGrpSpPr>
          <p:cNvPr id="4" name="Group 60"/>
          <p:cNvGrpSpPr>
            <a:grpSpLocks/>
          </p:cNvGrpSpPr>
          <p:nvPr/>
        </p:nvGrpSpPr>
        <p:grpSpPr bwMode="auto">
          <a:xfrm>
            <a:off x="2286000" y="1828800"/>
            <a:ext cx="4038600" cy="1041400"/>
            <a:chOff x="1440" y="1152"/>
            <a:chExt cx="2544" cy="656"/>
          </a:xfrm>
        </p:grpSpPr>
        <p:grpSp>
          <p:nvGrpSpPr>
            <p:cNvPr id="9225" name="Group 51"/>
            <p:cNvGrpSpPr>
              <a:grpSpLocks/>
            </p:cNvGrpSpPr>
            <p:nvPr/>
          </p:nvGrpSpPr>
          <p:grpSpPr bwMode="auto">
            <a:xfrm>
              <a:off x="1824" y="1152"/>
              <a:ext cx="864" cy="656"/>
              <a:chOff x="3648" y="3408"/>
              <a:chExt cx="864" cy="656"/>
            </a:xfrm>
          </p:grpSpPr>
          <p:sp>
            <p:nvSpPr>
              <p:cNvPr id="9229" name="Text Box 52"/>
              <p:cNvSpPr txBox="1">
                <a:spLocks noChangeArrowheads="1"/>
              </p:cNvSpPr>
              <p:nvPr/>
            </p:nvSpPr>
            <p:spPr bwMode="auto">
              <a:xfrm>
                <a:off x="3648" y="3408"/>
                <a:ext cx="864" cy="36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>
                    <a:latin typeface="Arial" charset="0"/>
                  </a:rPr>
                  <a:t>5 x 20</a:t>
                </a:r>
              </a:p>
            </p:txBody>
          </p:sp>
          <p:sp>
            <p:nvSpPr>
              <p:cNvPr id="9230" name="Text Box 53"/>
              <p:cNvSpPr txBox="1">
                <a:spLocks noChangeArrowheads="1"/>
              </p:cNvSpPr>
              <p:nvPr/>
            </p:nvSpPr>
            <p:spPr bwMode="auto">
              <a:xfrm>
                <a:off x="3840" y="3696"/>
                <a:ext cx="384" cy="36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>
                    <a:latin typeface="Arial" charset="0"/>
                  </a:rPr>
                  <a:t>2</a:t>
                </a:r>
              </a:p>
            </p:txBody>
          </p:sp>
          <p:sp>
            <p:nvSpPr>
              <p:cNvPr id="9231" name="Line 54"/>
              <p:cNvSpPr>
                <a:spLocks noChangeShapeType="1"/>
              </p:cNvSpPr>
              <p:nvPr/>
            </p:nvSpPr>
            <p:spPr bwMode="auto">
              <a:xfrm>
                <a:off x="3648" y="3744"/>
                <a:ext cx="768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9226" name="Text Box 55"/>
            <p:cNvSpPr txBox="1">
              <a:spLocks noChangeArrowheads="1"/>
            </p:cNvSpPr>
            <p:nvPr/>
          </p:nvSpPr>
          <p:spPr bwMode="auto">
            <a:xfrm>
              <a:off x="1440" y="1248"/>
              <a:ext cx="912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 b="1">
                  <a:latin typeface="Arial" charset="0"/>
                </a:rPr>
                <a:t>S= </a:t>
              </a:r>
            </a:p>
          </p:txBody>
        </p:sp>
        <p:sp>
          <p:nvSpPr>
            <p:cNvPr id="9227" name="Text Box 56"/>
            <p:cNvSpPr txBox="1">
              <a:spLocks noChangeArrowheads="1"/>
            </p:cNvSpPr>
            <p:nvPr/>
          </p:nvSpPr>
          <p:spPr bwMode="auto">
            <a:xfrm>
              <a:off x="2592" y="1296"/>
              <a:ext cx="1392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>
                  <a:latin typeface="Arial" charset="0"/>
                </a:rPr>
                <a:t>= </a:t>
              </a:r>
              <a:r>
                <a:rPr lang="en-US" sz="2800">
                  <a:solidFill>
                    <a:srgbClr val="FF0000"/>
                  </a:solidFill>
                  <a:latin typeface="Arial" charset="0"/>
                </a:rPr>
                <a:t>50 (cm )</a:t>
              </a:r>
            </a:p>
          </p:txBody>
        </p:sp>
        <p:sp>
          <p:nvSpPr>
            <p:cNvPr id="9228" name="Text Box 57"/>
            <p:cNvSpPr txBox="1">
              <a:spLocks noChangeArrowheads="1"/>
            </p:cNvSpPr>
            <p:nvPr/>
          </p:nvSpPr>
          <p:spPr bwMode="auto">
            <a:xfrm>
              <a:off x="3500" y="1258"/>
              <a:ext cx="197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800" b="1">
                  <a:solidFill>
                    <a:srgbClr val="FF0000"/>
                  </a:solidFill>
                  <a:latin typeface="Arial" charset="0"/>
                </a:rPr>
                <a:t>2</a:t>
              </a:r>
            </a:p>
          </p:txBody>
        </p:sp>
      </p:grpSp>
      <p:sp>
        <p:nvSpPr>
          <p:cNvPr id="12346" name="Text Box 58"/>
          <p:cNvSpPr txBox="1">
            <a:spLocks noChangeArrowheads="1"/>
          </p:cNvSpPr>
          <p:nvPr/>
        </p:nvSpPr>
        <p:spPr bwMode="auto">
          <a:xfrm>
            <a:off x="2971800" y="3962400"/>
            <a:ext cx="35052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latin typeface="Arial" charset="0"/>
              </a:rPr>
              <a:t>4m = 40dm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22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122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123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123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6" grpId="0"/>
      <p:bldP spid="12299" grpId="0"/>
      <p:bldP spid="12337" grpId="0"/>
      <p:bldP spid="1234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Number Placeholder 5"/>
          <p:cNvSpPr>
            <a:spLocks noGrp="1"/>
          </p:cNvSpPr>
          <p:nvPr>
            <p:ph type="sldNum" sz="quarter" idx="12"/>
          </p:nvPr>
        </p:nvSpPr>
        <p:spPr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fld id="{18DE2ED1-1783-4E8D-801F-FB46B495F425}" type="slidenum">
              <a:rPr lang="en-US" sz="1200" smtClean="0"/>
              <a:pPr>
                <a:defRPr/>
              </a:pPr>
              <a:t>9</a:t>
            </a:fld>
            <a:endParaRPr lang="en-US" sz="1200" smtClean="0"/>
          </a:p>
        </p:txBody>
      </p:sp>
      <p:sp>
        <p:nvSpPr>
          <p:cNvPr id="10245" name="Text Box 5">
            <a:hlinkClick r:id="rId3" action="ppaction://hlinksldjump"/>
          </p:cNvPr>
          <p:cNvSpPr txBox="1">
            <a:spLocks noChangeArrowheads="1"/>
          </p:cNvSpPr>
          <p:nvPr/>
        </p:nvSpPr>
        <p:spPr bwMode="auto">
          <a:xfrm>
            <a:off x="2438400" y="152400"/>
            <a:ext cx="5029200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400" b="1" i="1">
                <a:solidFill>
                  <a:srgbClr val="0000FF"/>
                </a:solidFill>
                <a:latin typeface="Arial" charset="0"/>
              </a:rPr>
              <a:t>TRÒ CHƠI:</a:t>
            </a:r>
          </a:p>
        </p:txBody>
      </p:sp>
      <p:sp>
        <p:nvSpPr>
          <p:cNvPr id="10246" name="Text Box 6"/>
          <p:cNvSpPr txBox="1">
            <a:spLocks noChangeArrowheads="1"/>
          </p:cNvSpPr>
          <p:nvPr/>
        </p:nvSpPr>
        <p:spPr bwMode="auto">
          <a:xfrm>
            <a:off x="2057400" y="914400"/>
            <a:ext cx="65532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>
                <a:solidFill>
                  <a:srgbClr val="FF0000"/>
                </a:solidFill>
                <a:latin typeface="Arial" charset="0"/>
              </a:rPr>
              <a:t>Ai nhanh, ai đúng?</a:t>
            </a:r>
          </a:p>
        </p:txBody>
      </p:sp>
      <p:grpSp>
        <p:nvGrpSpPr>
          <p:cNvPr id="4" name="Group 37"/>
          <p:cNvGrpSpPr>
            <a:grpSpLocks/>
          </p:cNvGrpSpPr>
          <p:nvPr/>
        </p:nvGrpSpPr>
        <p:grpSpPr bwMode="auto">
          <a:xfrm>
            <a:off x="0" y="1555750"/>
            <a:ext cx="4953000" cy="3114675"/>
            <a:chOff x="0" y="960"/>
            <a:chExt cx="3120" cy="1962"/>
          </a:xfrm>
        </p:grpSpPr>
        <p:sp>
          <p:nvSpPr>
            <p:cNvPr id="10269" name="Line 16"/>
            <p:cNvSpPr>
              <a:spLocks noChangeShapeType="1"/>
            </p:cNvSpPr>
            <p:nvPr/>
          </p:nvSpPr>
          <p:spPr bwMode="auto">
            <a:xfrm>
              <a:off x="768" y="1872"/>
              <a:ext cx="0" cy="81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270" name="Line 21"/>
            <p:cNvSpPr>
              <a:spLocks noChangeShapeType="1"/>
            </p:cNvSpPr>
            <p:nvPr/>
          </p:nvSpPr>
          <p:spPr bwMode="auto">
            <a:xfrm flipH="1">
              <a:off x="528" y="2352"/>
              <a:ext cx="129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10271" name="Group 36"/>
            <p:cNvGrpSpPr>
              <a:grpSpLocks/>
            </p:cNvGrpSpPr>
            <p:nvPr/>
          </p:nvGrpSpPr>
          <p:grpSpPr bwMode="auto">
            <a:xfrm>
              <a:off x="0" y="960"/>
              <a:ext cx="3120" cy="1962"/>
              <a:chOff x="0" y="960"/>
              <a:chExt cx="3120" cy="1962"/>
            </a:xfrm>
          </p:grpSpPr>
          <p:sp>
            <p:nvSpPr>
              <p:cNvPr id="10272" name="AutoShape 8"/>
              <p:cNvSpPr>
                <a:spLocks noChangeArrowheads="1"/>
              </p:cNvSpPr>
              <p:nvPr/>
            </p:nvSpPr>
            <p:spPr bwMode="auto">
              <a:xfrm>
                <a:off x="1824" y="1392"/>
                <a:ext cx="1056" cy="480"/>
              </a:xfrm>
              <a:prstGeom prst="rtTriangle">
                <a:avLst/>
              </a:prstGeom>
              <a:solidFill>
                <a:srgbClr val="76B878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2800">
                  <a:latin typeface="Arial" charset="0"/>
                </a:endParaRPr>
              </a:p>
            </p:txBody>
          </p:sp>
          <p:sp>
            <p:nvSpPr>
              <p:cNvPr id="10273" name="AutoShape 9"/>
              <p:cNvSpPr>
                <a:spLocks noChangeArrowheads="1"/>
              </p:cNvSpPr>
              <p:nvPr/>
            </p:nvSpPr>
            <p:spPr bwMode="auto">
              <a:xfrm flipH="1">
                <a:off x="768" y="1392"/>
                <a:ext cx="1056" cy="480"/>
              </a:xfrm>
              <a:prstGeom prst="rtTriangle">
                <a:avLst/>
              </a:prstGeom>
              <a:solidFill>
                <a:srgbClr val="76B878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2800">
                  <a:latin typeface="Arial" charset="0"/>
                </a:endParaRPr>
              </a:p>
            </p:txBody>
          </p:sp>
          <p:sp>
            <p:nvSpPr>
              <p:cNvPr id="10274" name="AutoShape 10"/>
              <p:cNvSpPr>
                <a:spLocks noChangeArrowheads="1"/>
              </p:cNvSpPr>
              <p:nvPr/>
            </p:nvSpPr>
            <p:spPr bwMode="auto">
              <a:xfrm rot="10857396" flipH="1">
                <a:off x="1824" y="1872"/>
                <a:ext cx="1056" cy="480"/>
              </a:xfrm>
              <a:prstGeom prst="rtTriangle">
                <a:avLst/>
              </a:prstGeom>
              <a:solidFill>
                <a:srgbClr val="76B878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2800">
                  <a:latin typeface="Arial" charset="0"/>
                </a:endParaRPr>
              </a:p>
            </p:txBody>
          </p:sp>
          <p:sp>
            <p:nvSpPr>
              <p:cNvPr id="10275" name="AutoShape 11"/>
              <p:cNvSpPr>
                <a:spLocks noChangeArrowheads="1"/>
              </p:cNvSpPr>
              <p:nvPr/>
            </p:nvSpPr>
            <p:spPr bwMode="auto">
              <a:xfrm rot="-44254" flipH="1" flipV="1">
                <a:off x="768" y="1872"/>
                <a:ext cx="1056" cy="480"/>
              </a:xfrm>
              <a:prstGeom prst="rtTriangle">
                <a:avLst/>
              </a:prstGeom>
              <a:solidFill>
                <a:srgbClr val="76B878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2800">
                  <a:latin typeface="Arial" charset="0"/>
                </a:endParaRPr>
              </a:p>
            </p:txBody>
          </p:sp>
          <p:sp>
            <p:nvSpPr>
              <p:cNvPr id="10276" name="Text Box 12"/>
              <p:cNvSpPr txBox="1">
                <a:spLocks noChangeArrowheads="1"/>
              </p:cNvSpPr>
              <p:nvPr/>
            </p:nvSpPr>
            <p:spPr bwMode="auto">
              <a:xfrm>
                <a:off x="528" y="1536"/>
                <a:ext cx="336" cy="33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2800" b="1">
                    <a:latin typeface="Arial" charset="0"/>
                  </a:rPr>
                  <a:t>A</a:t>
                </a:r>
              </a:p>
            </p:txBody>
          </p:sp>
          <p:sp>
            <p:nvSpPr>
              <p:cNvPr id="10277" name="Text Box 13"/>
              <p:cNvSpPr txBox="1">
                <a:spLocks noChangeArrowheads="1"/>
              </p:cNvSpPr>
              <p:nvPr/>
            </p:nvSpPr>
            <p:spPr bwMode="auto">
              <a:xfrm>
                <a:off x="1776" y="2256"/>
                <a:ext cx="336" cy="33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2800" b="1">
                    <a:latin typeface="Arial" charset="0"/>
                  </a:rPr>
                  <a:t>D</a:t>
                </a:r>
              </a:p>
            </p:txBody>
          </p:sp>
          <p:sp>
            <p:nvSpPr>
              <p:cNvPr id="10278" name="Text Box 14"/>
              <p:cNvSpPr txBox="1">
                <a:spLocks noChangeArrowheads="1"/>
              </p:cNvSpPr>
              <p:nvPr/>
            </p:nvSpPr>
            <p:spPr bwMode="auto">
              <a:xfrm>
                <a:off x="2784" y="1584"/>
                <a:ext cx="336" cy="33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2800" b="1">
                    <a:latin typeface="Arial" charset="0"/>
                  </a:rPr>
                  <a:t>C</a:t>
                </a:r>
              </a:p>
            </p:txBody>
          </p:sp>
          <p:sp>
            <p:nvSpPr>
              <p:cNvPr id="10279" name="Text Box 15"/>
              <p:cNvSpPr txBox="1">
                <a:spLocks noChangeArrowheads="1"/>
              </p:cNvSpPr>
              <p:nvPr/>
            </p:nvSpPr>
            <p:spPr bwMode="auto">
              <a:xfrm>
                <a:off x="1680" y="960"/>
                <a:ext cx="336" cy="33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2800" b="1">
                    <a:latin typeface="Arial" charset="0"/>
                  </a:rPr>
                  <a:t>B</a:t>
                </a:r>
              </a:p>
            </p:txBody>
          </p:sp>
          <p:sp>
            <p:nvSpPr>
              <p:cNvPr id="10280" name="Line 17"/>
              <p:cNvSpPr>
                <a:spLocks noChangeShapeType="1"/>
              </p:cNvSpPr>
              <p:nvPr/>
            </p:nvSpPr>
            <p:spPr bwMode="auto">
              <a:xfrm>
                <a:off x="2880" y="1920"/>
                <a:ext cx="0" cy="81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prstDash val="dash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281" name="Line 18"/>
              <p:cNvSpPr>
                <a:spLocks noChangeShapeType="1"/>
              </p:cNvSpPr>
              <p:nvPr/>
            </p:nvSpPr>
            <p:spPr bwMode="auto">
              <a:xfrm>
                <a:off x="768" y="2640"/>
                <a:ext cx="2112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 type="triangle" w="med" len="med"/>
                <a:tailEnd type="triangl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282" name="Text Box 19"/>
              <p:cNvSpPr txBox="1">
                <a:spLocks noChangeArrowheads="1"/>
              </p:cNvSpPr>
              <p:nvPr/>
            </p:nvSpPr>
            <p:spPr bwMode="auto">
              <a:xfrm>
                <a:off x="1536" y="2592"/>
                <a:ext cx="768" cy="33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2800">
                    <a:latin typeface="Arial" charset="0"/>
                  </a:rPr>
                  <a:t>5cm</a:t>
                </a:r>
              </a:p>
            </p:txBody>
          </p:sp>
          <p:sp>
            <p:nvSpPr>
              <p:cNvPr id="10283" name="Text Box 20"/>
              <p:cNvSpPr txBox="1">
                <a:spLocks noChangeArrowheads="1"/>
              </p:cNvSpPr>
              <p:nvPr/>
            </p:nvSpPr>
            <p:spPr bwMode="auto">
              <a:xfrm>
                <a:off x="0" y="1680"/>
                <a:ext cx="672" cy="33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2800">
                    <a:latin typeface="Arial" charset="0"/>
                  </a:rPr>
                  <a:t>2cm</a:t>
                </a:r>
              </a:p>
            </p:txBody>
          </p:sp>
          <p:sp>
            <p:nvSpPr>
              <p:cNvPr id="10284" name="Line 22"/>
              <p:cNvSpPr>
                <a:spLocks noChangeShapeType="1"/>
              </p:cNvSpPr>
              <p:nvPr/>
            </p:nvSpPr>
            <p:spPr bwMode="auto">
              <a:xfrm flipH="1">
                <a:off x="576" y="1392"/>
                <a:ext cx="1248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prstDash val="dash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285" name="Line 23"/>
              <p:cNvSpPr>
                <a:spLocks noChangeShapeType="1"/>
              </p:cNvSpPr>
              <p:nvPr/>
            </p:nvSpPr>
            <p:spPr bwMode="auto">
              <a:xfrm>
                <a:off x="528" y="1392"/>
                <a:ext cx="0" cy="96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 type="triangle" w="med" len="med"/>
                <a:tailEnd type="triangl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286" name="AutoShape 25"/>
              <p:cNvSpPr>
                <a:spLocks noChangeArrowheads="1"/>
              </p:cNvSpPr>
              <p:nvPr/>
            </p:nvSpPr>
            <p:spPr bwMode="auto">
              <a:xfrm>
                <a:off x="1824" y="1776"/>
                <a:ext cx="144" cy="96"/>
              </a:xfrm>
              <a:prstGeom prst="flowChartProcess">
                <a:avLst/>
              </a:prstGeom>
              <a:solidFill>
                <a:srgbClr val="76B878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2800">
                  <a:latin typeface="Arial" charset="0"/>
                </a:endParaRPr>
              </a:p>
            </p:txBody>
          </p:sp>
        </p:grpSp>
      </p:grpSp>
      <p:grpSp>
        <p:nvGrpSpPr>
          <p:cNvPr id="6" name="Group 38"/>
          <p:cNvGrpSpPr>
            <a:grpSpLocks/>
          </p:cNvGrpSpPr>
          <p:nvPr/>
        </p:nvGrpSpPr>
        <p:grpSpPr bwMode="auto">
          <a:xfrm>
            <a:off x="4876800" y="1784350"/>
            <a:ext cx="4648200" cy="2505075"/>
            <a:chOff x="3072" y="1104"/>
            <a:chExt cx="2928" cy="1578"/>
          </a:xfrm>
        </p:grpSpPr>
        <p:sp>
          <p:nvSpPr>
            <p:cNvPr id="10262" name="Rectangle 27"/>
            <p:cNvSpPr>
              <a:spLocks noChangeArrowheads="1"/>
            </p:cNvSpPr>
            <p:nvPr/>
          </p:nvSpPr>
          <p:spPr bwMode="auto">
            <a:xfrm>
              <a:off x="3264" y="1440"/>
              <a:ext cx="2016" cy="864"/>
            </a:xfrm>
            <a:prstGeom prst="rect">
              <a:avLst/>
            </a:prstGeom>
            <a:solidFill>
              <a:srgbClr val="76B878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2800">
                <a:latin typeface="Arial" charset="0"/>
              </a:endParaRPr>
            </a:p>
          </p:txBody>
        </p:sp>
        <p:sp>
          <p:nvSpPr>
            <p:cNvPr id="10263" name="Text Box 29"/>
            <p:cNvSpPr txBox="1">
              <a:spLocks noChangeArrowheads="1"/>
            </p:cNvSpPr>
            <p:nvPr/>
          </p:nvSpPr>
          <p:spPr bwMode="auto">
            <a:xfrm>
              <a:off x="3936" y="2352"/>
              <a:ext cx="768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>
                  <a:latin typeface="Arial" charset="0"/>
                </a:rPr>
                <a:t>5cm</a:t>
              </a:r>
            </a:p>
          </p:txBody>
        </p:sp>
        <p:sp>
          <p:nvSpPr>
            <p:cNvPr id="10264" name="Text Box 30"/>
            <p:cNvSpPr txBox="1">
              <a:spLocks noChangeArrowheads="1"/>
            </p:cNvSpPr>
            <p:nvPr/>
          </p:nvSpPr>
          <p:spPr bwMode="auto">
            <a:xfrm>
              <a:off x="5232" y="1632"/>
              <a:ext cx="768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>
                  <a:latin typeface="Arial" charset="0"/>
                </a:rPr>
                <a:t>2cm</a:t>
              </a:r>
            </a:p>
          </p:txBody>
        </p:sp>
        <p:sp>
          <p:nvSpPr>
            <p:cNvPr id="10265" name="Text Box 32"/>
            <p:cNvSpPr txBox="1">
              <a:spLocks noChangeArrowheads="1"/>
            </p:cNvSpPr>
            <p:nvPr/>
          </p:nvSpPr>
          <p:spPr bwMode="auto">
            <a:xfrm>
              <a:off x="3072" y="2275"/>
              <a:ext cx="336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 b="1">
                  <a:latin typeface="Arial" charset="0"/>
                </a:rPr>
                <a:t>Q</a:t>
              </a:r>
            </a:p>
          </p:txBody>
        </p:sp>
        <p:sp>
          <p:nvSpPr>
            <p:cNvPr id="10266" name="Text Box 33"/>
            <p:cNvSpPr txBox="1">
              <a:spLocks noChangeArrowheads="1"/>
            </p:cNvSpPr>
            <p:nvPr/>
          </p:nvSpPr>
          <p:spPr bwMode="auto">
            <a:xfrm>
              <a:off x="5232" y="2256"/>
              <a:ext cx="336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 b="1">
                  <a:latin typeface="Arial" charset="0"/>
                </a:rPr>
                <a:t>P</a:t>
              </a:r>
            </a:p>
          </p:txBody>
        </p:sp>
        <p:sp>
          <p:nvSpPr>
            <p:cNvPr id="10267" name="Text Box 34"/>
            <p:cNvSpPr txBox="1">
              <a:spLocks noChangeArrowheads="1"/>
            </p:cNvSpPr>
            <p:nvPr/>
          </p:nvSpPr>
          <p:spPr bwMode="auto">
            <a:xfrm>
              <a:off x="5184" y="1104"/>
              <a:ext cx="336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 b="1">
                  <a:latin typeface="Arial" charset="0"/>
                </a:rPr>
                <a:t>N</a:t>
              </a:r>
            </a:p>
          </p:txBody>
        </p:sp>
        <p:sp>
          <p:nvSpPr>
            <p:cNvPr id="10268" name="Text Box 35"/>
            <p:cNvSpPr txBox="1">
              <a:spLocks noChangeArrowheads="1"/>
            </p:cNvSpPr>
            <p:nvPr/>
          </p:nvSpPr>
          <p:spPr bwMode="auto">
            <a:xfrm>
              <a:off x="3072" y="1123"/>
              <a:ext cx="336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 b="1">
                  <a:latin typeface="Arial" charset="0"/>
                </a:rPr>
                <a:t>M</a:t>
              </a:r>
            </a:p>
          </p:txBody>
        </p:sp>
      </p:grpSp>
      <p:grpSp>
        <p:nvGrpSpPr>
          <p:cNvPr id="7" name="Group 47"/>
          <p:cNvGrpSpPr>
            <a:grpSpLocks/>
          </p:cNvGrpSpPr>
          <p:nvPr/>
        </p:nvGrpSpPr>
        <p:grpSpPr bwMode="auto">
          <a:xfrm>
            <a:off x="304800" y="4724400"/>
            <a:ext cx="7010400" cy="784225"/>
            <a:chOff x="192" y="2956"/>
            <a:chExt cx="4416" cy="494"/>
          </a:xfrm>
        </p:grpSpPr>
        <p:sp>
          <p:nvSpPr>
            <p:cNvPr id="10260" name="Text Box 39"/>
            <p:cNvSpPr txBox="1">
              <a:spLocks noChangeArrowheads="1"/>
            </p:cNvSpPr>
            <p:nvPr/>
          </p:nvSpPr>
          <p:spPr bwMode="auto">
            <a:xfrm>
              <a:off x="192" y="2956"/>
              <a:ext cx="4416" cy="1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marL="342900" indent="-342900">
                <a:lnSpc>
                  <a:spcPct val="50000"/>
                </a:lnSpc>
                <a:spcBef>
                  <a:spcPct val="10000"/>
                </a:spcBef>
                <a:buFontTx/>
                <a:buAutoNum type="alphaLcParenR"/>
              </a:pPr>
              <a:r>
                <a:rPr lang="en-US" sz="2800">
                  <a:latin typeface="Arial" charset="0"/>
                </a:rPr>
                <a:t>Diện tích hình thoi bằng diện tích hình </a:t>
              </a:r>
            </a:p>
          </p:txBody>
        </p:sp>
        <p:sp>
          <p:nvSpPr>
            <p:cNvPr id="10261" name="Text Box 41"/>
            <p:cNvSpPr txBox="1">
              <a:spLocks noChangeArrowheads="1"/>
            </p:cNvSpPr>
            <p:nvPr/>
          </p:nvSpPr>
          <p:spPr bwMode="auto">
            <a:xfrm>
              <a:off x="336" y="3120"/>
              <a:ext cx="1200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>
                  <a:latin typeface="Arial" charset="0"/>
                </a:rPr>
                <a:t>chữ nhật.</a:t>
              </a:r>
            </a:p>
          </p:txBody>
        </p:sp>
      </p:grpSp>
      <p:sp>
        <p:nvSpPr>
          <p:cNvPr id="10288" name="Rectangle 48"/>
          <p:cNvSpPr>
            <a:spLocks noChangeArrowheads="1"/>
          </p:cNvSpPr>
          <p:nvPr/>
        </p:nvSpPr>
        <p:spPr bwMode="auto">
          <a:xfrm>
            <a:off x="7848600" y="4648200"/>
            <a:ext cx="762000" cy="685800"/>
          </a:xfrm>
          <a:prstGeom prst="rect">
            <a:avLst/>
          </a:prstGeom>
          <a:solidFill>
            <a:srgbClr val="E4E9B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2800">
              <a:latin typeface="Arial" charset="0"/>
            </a:endParaRPr>
          </a:p>
        </p:txBody>
      </p:sp>
      <p:grpSp>
        <p:nvGrpSpPr>
          <p:cNvPr id="8" name="Group 59"/>
          <p:cNvGrpSpPr>
            <a:grpSpLocks/>
          </p:cNvGrpSpPr>
          <p:nvPr/>
        </p:nvGrpSpPr>
        <p:grpSpPr bwMode="auto">
          <a:xfrm>
            <a:off x="304800" y="5486400"/>
            <a:ext cx="8305800" cy="1046163"/>
            <a:chOff x="192" y="3456"/>
            <a:chExt cx="5232" cy="659"/>
          </a:xfrm>
        </p:grpSpPr>
        <p:grpSp>
          <p:nvGrpSpPr>
            <p:cNvPr id="10253" name="Group 46"/>
            <p:cNvGrpSpPr>
              <a:grpSpLocks/>
            </p:cNvGrpSpPr>
            <p:nvPr/>
          </p:nvGrpSpPr>
          <p:grpSpPr bwMode="auto">
            <a:xfrm>
              <a:off x="192" y="3456"/>
              <a:ext cx="4512" cy="659"/>
              <a:chOff x="480" y="3590"/>
              <a:chExt cx="4512" cy="659"/>
            </a:xfrm>
          </p:grpSpPr>
          <p:sp>
            <p:nvSpPr>
              <p:cNvPr id="10255" name="Text Box 40"/>
              <p:cNvSpPr txBox="1">
                <a:spLocks noChangeArrowheads="1"/>
              </p:cNvSpPr>
              <p:nvPr/>
            </p:nvSpPr>
            <p:spPr bwMode="auto">
              <a:xfrm>
                <a:off x="480" y="3648"/>
                <a:ext cx="4512" cy="60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2800">
                    <a:latin typeface="Arial" charset="0"/>
                  </a:rPr>
                  <a:t>b) Diện tích hình thoi bằng      diện tích hình chữ nhật. </a:t>
                </a:r>
              </a:p>
            </p:txBody>
          </p:sp>
          <p:grpSp>
            <p:nvGrpSpPr>
              <p:cNvPr id="10256" name="Group 45"/>
              <p:cNvGrpSpPr>
                <a:grpSpLocks/>
              </p:cNvGrpSpPr>
              <p:nvPr/>
            </p:nvGrpSpPr>
            <p:grpSpPr bwMode="auto">
              <a:xfrm>
                <a:off x="3168" y="3590"/>
                <a:ext cx="384" cy="599"/>
                <a:chOff x="4848" y="3043"/>
                <a:chExt cx="384" cy="599"/>
              </a:xfrm>
            </p:grpSpPr>
            <p:sp>
              <p:nvSpPr>
                <p:cNvPr id="10257" name="Text Box 42"/>
                <p:cNvSpPr txBox="1">
                  <a:spLocks noChangeArrowheads="1"/>
                </p:cNvSpPr>
                <p:nvPr/>
              </p:nvSpPr>
              <p:spPr bwMode="auto">
                <a:xfrm>
                  <a:off x="4896" y="3043"/>
                  <a:ext cx="336" cy="33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>
                    <a:spcBef>
                      <a:spcPct val="50000"/>
                    </a:spcBef>
                  </a:pPr>
                  <a:r>
                    <a:rPr lang="en-US" sz="2800">
                      <a:latin typeface="Arial" charset="0"/>
                    </a:rPr>
                    <a:t>1</a:t>
                  </a:r>
                </a:p>
              </p:txBody>
            </p:sp>
            <p:sp>
              <p:nvSpPr>
                <p:cNvPr id="10258" name="Text Box 43"/>
                <p:cNvSpPr txBox="1">
                  <a:spLocks noChangeArrowheads="1"/>
                </p:cNvSpPr>
                <p:nvPr/>
              </p:nvSpPr>
              <p:spPr bwMode="auto">
                <a:xfrm>
                  <a:off x="4896" y="3312"/>
                  <a:ext cx="288" cy="33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>
                    <a:spcBef>
                      <a:spcPct val="50000"/>
                    </a:spcBef>
                  </a:pPr>
                  <a:r>
                    <a:rPr lang="en-US" sz="2800">
                      <a:latin typeface="Arial" charset="0"/>
                    </a:rPr>
                    <a:t>2</a:t>
                  </a:r>
                </a:p>
              </p:txBody>
            </p:sp>
            <p:sp>
              <p:nvSpPr>
                <p:cNvPr id="10259" name="Line 44"/>
                <p:cNvSpPr>
                  <a:spLocks noChangeShapeType="1"/>
                </p:cNvSpPr>
                <p:nvPr/>
              </p:nvSpPr>
              <p:spPr bwMode="auto">
                <a:xfrm>
                  <a:off x="4848" y="3360"/>
                  <a:ext cx="336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  <p:sp>
          <p:nvSpPr>
            <p:cNvPr id="10254" name="Rectangle 49"/>
            <p:cNvSpPr>
              <a:spLocks noChangeArrowheads="1"/>
            </p:cNvSpPr>
            <p:nvPr/>
          </p:nvSpPr>
          <p:spPr bwMode="auto">
            <a:xfrm>
              <a:off x="4944" y="3648"/>
              <a:ext cx="480" cy="432"/>
            </a:xfrm>
            <a:prstGeom prst="rect">
              <a:avLst/>
            </a:prstGeom>
            <a:solidFill>
              <a:srgbClr val="E4E9B5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2800">
                <a:latin typeface="Arial" charset="0"/>
              </a:endParaRPr>
            </a:p>
          </p:txBody>
        </p:sp>
      </p:grpSp>
      <p:sp>
        <p:nvSpPr>
          <p:cNvPr id="10291" name="Text Box 51"/>
          <p:cNvSpPr txBox="1">
            <a:spLocks noChangeArrowheads="1"/>
          </p:cNvSpPr>
          <p:nvPr/>
        </p:nvSpPr>
        <p:spPr bwMode="auto">
          <a:xfrm>
            <a:off x="8001000" y="4648200"/>
            <a:ext cx="3810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>
                <a:solidFill>
                  <a:srgbClr val="FF0000"/>
                </a:solidFill>
                <a:latin typeface="Arial" charset="0"/>
              </a:rPr>
              <a:t>S</a:t>
            </a:r>
          </a:p>
        </p:txBody>
      </p:sp>
      <p:sp>
        <p:nvSpPr>
          <p:cNvPr id="10292" name="Text Box 52"/>
          <p:cNvSpPr txBox="1">
            <a:spLocks noChangeArrowheads="1"/>
          </p:cNvSpPr>
          <p:nvPr/>
        </p:nvSpPr>
        <p:spPr bwMode="auto">
          <a:xfrm>
            <a:off x="7924800" y="5791200"/>
            <a:ext cx="3810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FF0000"/>
                </a:solidFill>
                <a:latin typeface="Arial" charset="0"/>
              </a:rPr>
              <a:t>Đ</a:t>
            </a:r>
          </a:p>
        </p:txBody>
      </p:sp>
      <p:sp>
        <p:nvSpPr>
          <p:cNvPr id="10297" name="AutoShape 57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1219200" y="381000"/>
            <a:ext cx="685800" cy="457200"/>
          </a:xfrm>
          <a:prstGeom prst="star5">
            <a:avLst/>
          </a:prstGeom>
          <a:solidFill>
            <a:srgbClr val="F5F03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>
              <a:defRPr/>
            </a:pPr>
            <a:endParaRPr lang="en-US" sz="2800"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02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0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2848 -0.04143 C 0.03681 -0.07407 0.04723 -0.08588 0.07136 -0.09884 C 0.10799 -0.09606 0.12969 -0.09097 0.16424 -0.08287 C 0.18212 -0.0787 0.1849 -0.08148 0.20226 -0.07338 C 0.22136 -0.06435 0.23698 -0.05254 0.25712 -0.04814 C 0.27205 -0.03935 0.28612 -0.03055 0.3 -0.01921 C 0.31112 0.00301 0.3 0.02385 0.28334 0.03125 C 0.26737 0.03033 0.25139 0.03102 0.23559 0.02824 C 0.21372 0.02454 0.19393 0.01042 0.17379 -0.00046 C 0.17136 -0.0037 0.16928 -0.00694 0.16667 -0.00972 C 0.16441 -0.01226 0.16112 -0.01319 0.15955 -0.0162 C 0.15695 -0.02199 0.15625 -0.02916 0.15469 -0.03518 C 0.15382 -0.03842 0.15226 -0.04467 0.15226 -0.04444 C 0.15313 -0.05231 0.15313 -0.05972 0.15469 -0.06713 C 0.15816 -0.08194 0.18073 -0.09004 0.19046 -0.09236 C 0.19827 -0.09444 0.21424 -0.10625 0.21424 -0.09583 C 0.21424 -0.08495 0.19046 -0.08935 0.19046 -0.08888 C 0.17431 -0.06759 0.1948 -0.09259 0.16667 -0.07013 C 0.15348 -0.05972 0.16615 -0.06018 0.15 -0.05115 C 0.14393 -0.04791 0.13091 -0.04467 0.13091 -0.04444 C 0.08178 -0.04583 0.0323 -0.04259 -0.01666 -0.04814 C -0.01996 -0.04838 -0.01944 -0.05625 -0.01909 -0.06064 C -0.01857 -0.06828 -0.01684 -0.07615 -0.01441 -0.08287 C -0.0052 -0.10949 0.01546 -0.12384 0.03559 -0.13032 C 0.05712 -0.12824 0.07865 -0.12754 0.1 -0.1243 C 0.11928 -0.12106 0.13855 -0.10115 0.15469 -0.08935 C 0.16407 -0.08217 0.175 -0.07916 0.18334 -0.07013 C 0.18733 -0.06597 0.1908 -0.06134 0.19514 -0.0574 C 0.20209 -0.05162 0.20816 -0.05 0.21424 -0.04143 C 0.21771 -0.02777 0.21615 -0.0206 0.20955 -0.00972 C 0.1974 0.01019 0.19375 0.02338 0.17622 0.03125 C 0.17466 0.03449 0.17414 0.03982 0.17136 0.04098 C 0.15521 0.04769 0.13507 0.04283 0.11893 0.04098 C 0.08785 0.03241 0.13316 0.04445 0.08559 0.03449 C 0.07657 0.03287 0.06858 0.02662 0.05955 0.02524 C 0.05 0.02362 0.04046 0.02292 0.03091 0.02199 C 0.0191 0.01875 0.01181 0.0125 -4.44444E-6 0.00926 C -0.00816 -0.00115 -0.01736 -0.00162 -0.02621 -0.01319 C -0.03385 -0.02314 -0.02968 -0.01689 -0.03819 -0.03217 C -0.04114 -0.04861 -0.04652 -0.06134 -0.04045 -0.07986 C -0.03888 -0.08426 -0.02482 -0.09375 -0.02152 -0.09583 C -0.01684 -0.09814 -0.00711 -0.10185 -0.00711 -0.10185 C 0.06268 -0.10069 0.13455 -0.11805 0.20226 -0.09583 C 0.20747 -0.09398 0.21146 -0.08773 0.21667 -0.08588 C 0.22848 -0.07013 0.23559 -0.04537 0.25226 -0.03842 C 0.25799 -0.02847 0.26962 -0.01134 0.27379 -0.00046 C 0.28473 0.02801 0.26632 -0.01088 0.28091 0.01875 C 0.2757 0.03936 0.26216 0.04399 0.24757 0.05047 C 0.23351 0.05672 0.22066 0.06459 0.20712 0.07246 C 0.1974 0.07824 0.18542 0.07801 0.17622 0.08542 C 0.16146 0.09723 0.16875 0.09306 0.15469 0.09815 C 0.14428 0.10649 0.13282 0.11505 0.12136 0.12037 C 0.07848 0.11737 0.08125 0.12037 0.05226 0.10116 C 0.03369 0.07662 0.00782 0.06158 -0.00711 0.03125 C -0.00642 0.02732 -0.00572 0.02269 -0.00486 0.01875 C -0.00347 0.01227 -4.44444E-6 -0.00046 -4.44444E-6 -4.07407E-6 " pathEditMode="relative" rAng="0" ptsTypes="fffffffffffffffffffffffffffffffffffffffffffffffffffffffA">
                                      <p:cBhvr>
                                        <p:cTn id="10" dur="2000" fill="hold"/>
                                        <p:tgtEl>
                                          <p:spTgt spid="1024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400" y="36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3900"/>
                            </p:stCondLst>
                            <p:childTnLst>
                              <p:par>
                                <p:cTn id="12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02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2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02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0" dur="500"/>
                                        <p:tgtEl>
                                          <p:spTgt spid="102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8" dur="500"/>
                                        <p:tgtEl>
                                          <p:spTgt spid="1029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02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02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5" grpId="0"/>
      <p:bldP spid="10245" grpId="1"/>
      <p:bldP spid="10246" grpId="0"/>
      <p:bldP spid="10288" grpId="0" animBg="1"/>
      <p:bldP spid="10291" grpId="0"/>
      <p:bldP spid="10292" grpId="0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592</TotalTime>
  <Words>386</Words>
  <Application>Microsoft Office PowerPoint</Application>
  <PresentationFormat>On-screen Show (4:3)</PresentationFormat>
  <Paragraphs>130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.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dien tich hinh thoi</dc:title>
  <dc:creator>Tran Luu Ngoc Khanh</dc:creator>
  <cp:lastModifiedBy>ADMIN</cp:lastModifiedBy>
  <cp:revision>45</cp:revision>
  <dcterms:created xsi:type="dcterms:W3CDTF">2007-11-04T10:27:18Z</dcterms:created>
  <dcterms:modified xsi:type="dcterms:W3CDTF">2020-05-24T15:29:18Z</dcterms:modified>
</cp:coreProperties>
</file>