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535" r:id="rId3"/>
    <p:sldId id="502" r:id="rId4"/>
    <p:sldId id="501" r:id="rId5"/>
    <p:sldId id="528" r:id="rId6"/>
    <p:sldId id="539" r:id="rId7"/>
    <p:sldId id="540" r:id="rId8"/>
    <p:sldId id="534" r:id="rId9"/>
    <p:sldId id="532" r:id="rId10"/>
    <p:sldId id="541" r:id="rId11"/>
    <p:sldId id="542" r:id="rId12"/>
    <p:sldId id="511" r:id="rId13"/>
    <p:sldId id="533" r:id="rId14"/>
    <p:sldId id="515" r:id="rId15"/>
    <p:sldId id="516" r:id="rId16"/>
    <p:sldId id="543" r:id="rId17"/>
    <p:sldId id="518" r:id="rId18"/>
    <p:sldId id="526" r:id="rId19"/>
    <p:sldId id="536" r:id="rId20"/>
    <p:sldId id="537" r:id="rId21"/>
    <p:sldId id="544" r:id="rId22"/>
    <p:sldId id="451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613"/>
    <a:srgbClr val="E3D962"/>
    <a:srgbClr val="E0E15A"/>
    <a:srgbClr val="8FC18E"/>
    <a:srgbClr val="4C9459"/>
    <a:srgbClr val="C13953"/>
    <a:srgbClr val="0000CC"/>
    <a:srgbClr val="FF3399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85518" autoAdjust="0"/>
  </p:normalViewPr>
  <p:slideViewPr>
    <p:cSldViewPr>
      <p:cViewPr varScale="1">
        <p:scale>
          <a:sx n="98" d="100"/>
          <a:sy n="98" d="100"/>
        </p:scale>
        <p:origin x="11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mùa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FA28A-1716-4FCC-BABD-951A4A49B8B6}"/>
              </a:ext>
            </a:extLst>
          </p:cNvPr>
          <p:cNvSpPr/>
          <p:nvPr/>
        </p:nvSpPr>
        <p:spPr>
          <a:xfrm>
            <a:off x="851961" y="24493"/>
            <a:ext cx="762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A2D4938-4C86-4D67-B241-ACA35F49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9755" y="191054"/>
            <a:ext cx="3020615" cy="5881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006600"/>
                </a:solidFill>
              </a:rPr>
              <a:t>ÔN BÀI CŨ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996B76B-4637-4E7C-BAE4-E64D4E67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541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78" name="AutoShape 51">
            <a:extLst>
              <a:ext uri="{FF2B5EF4-FFF2-40B4-BE49-F238E27FC236}">
                <a16:creationId xmlns:a16="http://schemas.microsoft.com/office/drawing/2014/main" id="{38EBB23C-FDB5-4F4C-B461-C1BF99700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44598" y="3407568"/>
            <a:ext cx="7518401" cy="119419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chemeClr val="tx2"/>
                </a:solidFill>
              </a:rPr>
              <a:t>Đọc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đoạn</a:t>
            </a:r>
            <a:r>
              <a:rPr lang="en-US" altLang="vi-VN" dirty="0">
                <a:solidFill>
                  <a:schemeClr val="tx2"/>
                </a:solidFill>
              </a:rPr>
              <a:t> 2, </a:t>
            </a:r>
            <a:r>
              <a:rPr lang="en-US" altLang="vi-VN" dirty="0" err="1">
                <a:solidFill>
                  <a:schemeClr val="tx2"/>
                </a:solidFill>
              </a:rPr>
              <a:t>và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trả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lời</a:t>
            </a:r>
            <a:r>
              <a:rPr lang="en-US" altLang="vi-VN" dirty="0">
                <a:solidFill>
                  <a:schemeClr val="tx2"/>
                </a:solidFill>
              </a:rPr>
              <a:t>: </a:t>
            </a:r>
            <a:r>
              <a:rPr lang="en-US" altLang="vi-VN" dirty="0" err="1">
                <a:solidFill>
                  <a:schemeClr val="tx2"/>
                </a:solidFill>
              </a:rPr>
              <a:t>Học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sinh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có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trách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nhiệm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như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thế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nào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trong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dirty="0" err="1">
                <a:solidFill>
                  <a:schemeClr val="tx2"/>
                </a:solidFill>
              </a:rPr>
              <a:t>công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cuộc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kiến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thiết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đất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nước</a:t>
            </a:r>
            <a:r>
              <a:rPr lang="en-US" altLang="vi-VN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079" name="AutoShape 52">
            <a:extLst>
              <a:ext uri="{FF2B5EF4-FFF2-40B4-BE49-F238E27FC236}">
                <a16:creationId xmlns:a16="http://schemas.microsoft.com/office/drawing/2014/main" id="{8D4945E8-381A-403D-BA62-885EC04C56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05848" y="1918681"/>
            <a:ext cx="7426524" cy="97869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chemeClr val="tx2"/>
                </a:solidFill>
              </a:rPr>
              <a:t>Đọc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thầm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đoạn</a:t>
            </a:r>
            <a:r>
              <a:rPr lang="en-US" altLang="vi-VN" dirty="0">
                <a:solidFill>
                  <a:schemeClr val="tx2"/>
                </a:solidFill>
              </a:rPr>
              <a:t> 1, </a:t>
            </a:r>
            <a:r>
              <a:rPr lang="en-US" altLang="vi-VN" dirty="0" err="1">
                <a:solidFill>
                  <a:schemeClr val="tx2"/>
                </a:solidFill>
              </a:rPr>
              <a:t>và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trả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lời</a:t>
            </a:r>
            <a:r>
              <a:rPr lang="en-US" altLang="vi-VN" dirty="0">
                <a:solidFill>
                  <a:schemeClr val="tx2"/>
                </a:solidFill>
              </a:rPr>
              <a:t>: Theo </a:t>
            </a:r>
            <a:r>
              <a:rPr lang="en-US" altLang="vi-VN" dirty="0" err="1">
                <a:solidFill>
                  <a:schemeClr val="tx2"/>
                </a:solidFill>
              </a:rPr>
              <a:t>em</a:t>
            </a:r>
            <a:r>
              <a:rPr lang="en-US" altLang="vi-VN" dirty="0">
                <a:solidFill>
                  <a:schemeClr val="tx2"/>
                </a:solidFill>
              </a:rPr>
              <a:t>, </a:t>
            </a:r>
            <a:r>
              <a:rPr lang="en-US" altLang="vi-VN" dirty="0" err="1">
                <a:solidFill>
                  <a:schemeClr val="tx2"/>
                </a:solidFill>
              </a:rPr>
              <a:t>Bác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Hồ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muốn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nhắc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nhở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dirty="0">
                <a:solidFill>
                  <a:schemeClr val="tx2"/>
                </a:solidFill>
              </a:rPr>
              <a:t>HS </a:t>
            </a:r>
            <a:r>
              <a:rPr lang="en-US" altLang="vi-VN" dirty="0" err="1">
                <a:solidFill>
                  <a:schemeClr val="tx2"/>
                </a:solidFill>
              </a:rPr>
              <a:t>điều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gì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khi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đặt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câu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hỏi</a:t>
            </a:r>
            <a:r>
              <a:rPr lang="en-US" altLang="vi-VN" dirty="0">
                <a:solidFill>
                  <a:schemeClr val="tx2"/>
                </a:solidFill>
              </a:rPr>
              <a:t>: “</a:t>
            </a:r>
            <a:r>
              <a:rPr lang="en-US" altLang="vi-VN" dirty="0" err="1">
                <a:solidFill>
                  <a:schemeClr val="tx2"/>
                </a:solidFill>
              </a:rPr>
              <a:t>Vậy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các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em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nghĩ</a:t>
            </a:r>
            <a:r>
              <a:rPr lang="en-US" altLang="vi-VN" dirty="0">
                <a:solidFill>
                  <a:schemeClr val="tx2"/>
                </a:solidFill>
              </a:rPr>
              <a:t> </a:t>
            </a:r>
            <a:r>
              <a:rPr lang="en-US" altLang="vi-VN" dirty="0" err="1">
                <a:solidFill>
                  <a:schemeClr val="tx2"/>
                </a:solidFill>
              </a:rPr>
              <a:t>sao</a:t>
            </a:r>
            <a:r>
              <a:rPr lang="en-US" altLang="vi-VN" dirty="0">
                <a:solidFill>
                  <a:schemeClr val="tx2"/>
                </a:solidFill>
              </a:rPr>
              <a:t>?” </a:t>
            </a:r>
          </a:p>
        </p:txBody>
      </p:sp>
      <p:grpSp>
        <p:nvGrpSpPr>
          <p:cNvPr id="3080" name="Group 53">
            <a:extLst>
              <a:ext uri="{FF2B5EF4-FFF2-40B4-BE49-F238E27FC236}">
                <a16:creationId xmlns:a16="http://schemas.microsoft.com/office/drawing/2014/main" id="{5B1518AD-69E3-4E51-BF42-3B5F60A59A87}"/>
              </a:ext>
            </a:extLst>
          </p:cNvPr>
          <p:cNvGrpSpPr>
            <a:grpSpLocks/>
          </p:cNvGrpSpPr>
          <p:nvPr/>
        </p:nvGrpSpPr>
        <p:grpSpPr bwMode="auto">
          <a:xfrm>
            <a:off x="463424" y="2033586"/>
            <a:ext cx="787463" cy="616744"/>
            <a:chOff x="2078" y="1680"/>
            <a:chExt cx="1615" cy="1615"/>
          </a:xfrm>
        </p:grpSpPr>
        <p:sp>
          <p:nvSpPr>
            <p:cNvPr id="3090" name="Oval 54">
              <a:extLst>
                <a:ext uri="{FF2B5EF4-FFF2-40B4-BE49-F238E27FC236}">
                  <a16:creationId xmlns:a16="http://schemas.microsoft.com/office/drawing/2014/main" id="{EE527377-F038-4DEA-A9D0-49C60BA70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91" name="Oval 55">
              <a:extLst>
                <a:ext uri="{FF2B5EF4-FFF2-40B4-BE49-F238E27FC236}">
                  <a16:creationId xmlns:a16="http://schemas.microsoft.com/office/drawing/2014/main" id="{7914C2F5-9E3B-4840-BB82-21E2DB2FF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4" name="Oval 56">
              <a:extLst>
                <a:ext uri="{FF2B5EF4-FFF2-40B4-BE49-F238E27FC236}">
                  <a16:creationId xmlns:a16="http://schemas.microsoft.com/office/drawing/2014/main" id="{01D031ED-66C9-4473-92FA-40C292742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3" name="Oval 57">
              <a:extLst>
                <a:ext uri="{FF2B5EF4-FFF2-40B4-BE49-F238E27FC236}">
                  <a16:creationId xmlns:a16="http://schemas.microsoft.com/office/drawing/2014/main" id="{78F54DA2-90B4-44CC-8759-D74CCC8F5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6" name="Oval 58">
              <a:extLst>
                <a:ext uri="{FF2B5EF4-FFF2-40B4-BE49-F238E27FC236}">
                  <a16:creationId xmlns:a16="http://schemas.microsoft.com/office/drawing/2014/main" id="{ABC3955B-3A23-47FF-BF91-E2F5292F4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5" name="Oval 59">
              <a:extLst>
                <a:ext uri="{FF2B5EF4-FFF2-40B4-BE49-F238E27FC236}">
                  <a16:creationId xmlns:a16="http://schemas.microsoft.com/office/drawing/2014/main" id="{44808805-1842-45F5-8A80-E085C6BA21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grpSp>
        <p:nvGrpSpPr>
          <p:cNvPr id="3081" name="Group 60">
            <a:extLst>
              <a:ext uri="{FF2B5EF4-FFF2-40B4-BE49-F238E27FC236}">
                <a16:creationId xmlns:a16="http://schemas.microsoft.com/office/drawing/2014/main" id="{799B194E-C7C8-44BC-BECC-C28265466947}"/>
              </a:ext>
            </a:extLst>
          </p:cNvPr>
          <p:cNvGrpSpPr>
            <a:grpSpLocks/>
          </p:cNvGrpSpPr>
          <p:nvPr/>
        </p:nvGrpSpPr>
        <p:grpSpPr bwMode="auto">
          <a:xfrm>
            <a:off x="584137" y="3653007"/>
            <a:ext cx="666750" cy="617934"/>
            <a:chOff x="2078" y="1680"/>
            <a:chExt cx="1615" cy="1615"/>
          </a:xfrm>
        </p:grpSpPr>
        <p:sp>
          <p:nvSpPr>
            <p:cNvPr id="3084" name="Oval 61">
              <a:extLst>
                <a:ext uri="{FF2B5EF4-FFF2-40B4-BE49-F238E27FC236}">
                  <a16:creationId xmlns:a16="http://schemas.microsoft.com/office/drawing/2014/main" id="{511533E0-E35B-4AA0-9DAE-F09E9B12D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85" name="Oval 62">
              <a:extLst>
                <a:ext uri="{FF2B5EF4-FFF2-40B4-BE49-F238E27FC236}">
                  <a16:creationId xmlns:a16="http://schemas.microsoft.com/office/drawing/2014/main" id="{5D2E56F6-B60D-4370-8005-9AA2BC86A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1" name="Oval 63">
              <a:extLst>
                <a:ext uri="{FF2B5EF4-FFF2-40B4-BE49-F238E27FC236}">
                  <a16:creationId xmlns:a16="http://schemas.microsoft.com/office/drawing/2014/main" id="{D69F6C9F-D8E7-4B3A-BCFB-3BF37FCE3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5"/>
              <a:ext cx="629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7" name="Oval 64">
              <a:extLst>
                <a:ext uri="{FF2B5EF4-FFF2-40B4-BE49-F238E27FC236}">
                  <a16:creationId xmlns:a16="http://schemas.microsoft.com/office/drawing/2014/main" id="{D0702EE1-26EE-4E3F-921B-4CD3F583E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629" cy="11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3" name="Oval 65">
              <a:extLst>
                <a:ext uri="{FF2B5EF4-FFF2-40B4-BE49-F238E27FC236}">
                  <a16:creationId xmlns:a16="http://schemas.microsoft.com/office/drawing/2014/main" id="{10744314-16AC-4F7B-B0D0-CC3FA0ADD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9" name="Oval 66">
              <a:extLst>
                <a:ext uri="{FF2B5EF4-FFF2-40B4-BE49-F238E27FC236}">
                  <a16:creationId xmlns:a16="http://schemas.microsoft.com/office/drawing/2014/main" id="{F8716A79-5C10-426E-BAFE-1BD70CDB6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9E78DC-00A4-4BF8-9DB8-D36C11726ADE}"/>
              </a:ext>
            </a:extLst>
          </p:cNvPr>
          <p:cNvSpPr txBox="1"/>
          <p:nvPr/>
        </p:nvSpPr>
        <p:spPr>
          <a:xfrm>
            <a:off x="3237355" y="731641"/>
            <a:ext cx="4077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FF0000"/>
                </a:solidFill>
              </a:rPr>
              <a:t>Thư gửi các học sinh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1C2F73-FC64-4A17-93F2-78E2E41B6593}"/>
              </a:ext>
            </a:extLst>
          </p:cNvPr>
          <p:cNvSpPr txBox="1"/>
          <p:nvPr/>
        </p:nvSpPr>
        <p:spPr>
          <a:xfrm>
            <a:off x="4958613" y="1246186"/>
            <a:ext cx="317301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i="1" dirty="0"/>
              <a:t>Hồ Chí Minh</a:t>
            </a:r>
            <a:endParaRPr lang="en-US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53529" y="133350"/>
            <a:ext cx="9108104" cy="5073313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347271" cy="1447800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950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347271" cy="1666176"/>
            <a:chOff x="-257726" y="4685212"/>
            <a:chExt cx="6992452" cy="16661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1417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  <a:p>
              <a:pPr algn="just">
                <a:lnSpc>
                  <a:spcPct val="150000"/>
                </a:lnSpc>
              </a:pPr>
              <a:endParaRPr lang="en-US" sz="2000" b="1" dirty="0">
                <a:latin typeface="UTM Av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675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1047750"/>
            <a:ext cx="1731276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GB" sz="2000" dirty="0" err="1">
                <a:solidFill>
                  <a:srgbClr val="FF0000"/>
                </a:solidFill>
                <a:latin typeface="UTM Avo" pitchFamily="18" charset="0"/>
              </a:rPr>
              <a:t>hợp</a:t>
            </a:r>
            <a:r>
              <a:rPr lang="en-GB" sz="2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itchFamily="18" charset="0"/>
              </a:rPr>
              <a:t>tác</a:t>
            </a:r>
            <a:r>
              <a:rPr lang="en-GB" sz="2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itchFamily="18" charset="0"/>
              </a:rPr>
              <a:t>xã</a:t>
            </a:r>
            <a:r>
              <a:rPr lang="en-GB" sz="2000" dirty="0">
                <a:latin typeface="UTM Avo" pitchFamily="18" charset="0"/>
              </a:rPr>
              <a:t>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676400" y="1962150"/>
            <a:ext cx="2664725" cy="1869841"/>
          </a:xfrm>
          <a:prstGeom prst="wedgeEllipseCallout">
            <a:avLst>
              <a:gd name="adj1" fmla="val 77269"/>
              <a:gd name="adj2" fmla="val -665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0249" y="2419350"/>
            <a:ext cx="201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doanh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46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28BB2057-7116-4966-B657-1926673323F3}"/>
              </a:ext>
            </a:extLst>
          </p:cNvPr>
          <p:cNvSpPr/>
          <p:nvPr/>
        </p:nvSpPr>
        <p:spPr>
          <a:xfrm>
            <a:off x="990600" y="1809750"/>
            <a:ext cx="7543800" cy="17526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524000" y="51435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447800" y="2079730"/>
            <a:ext cx="67818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Ý 3: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5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38200" y="1428750"/>
            <a:ext cx="4343400" cy="1281061"/>
          </a:xfrm>
          <a:prstGeom prst="wedgeRoundRectCallout">
            <a:avLst>
              <a:gd name="adj1" fmla="val 57089"/>
              <a:gd name="adj2" fmla="val 934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giả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quê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itchFamily="18" charset="0"/>
              </a:rPr>
              <a:t>hương</a:t>
            </a:r>
            <a:r>
              <a:rPr lang="en-US" sz="2000" dirty="0">
                <a:solidFill>
                  <a:schemeClr val="tx1"/>
                </a:solidFill>
                <a:latin typeface="UTM Avo" pitchFamily="18" charset="0"/>
              </a:rPr>
              <a:t> ?</a:t>
            </a:r>
          </a:p>
        </p:txBody>
      </p:sp>
      <p:pic>
        <p:nvPicPr>
          <p:cNvPr id="4098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1935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819150"/>
            <a:ext cx="673034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GB" sz="2000" dirty="0">
                <a:latin typeface="UTM Avo" pitchFamily="18" charset="0"/>
              </a:rPr>
              <a:t>Qua </a:t>
            </a:r>
            <a:r>
              <a:rPr lang="en-GB" sz="2000" dirty="0" err="1">
                <a:latin typeface="UTM Avo" pitchFamily="18" charset="0"/>
              </a:rPr>
              <a:t>bài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văn</a:t>
            </a:r>
            <a:r>
              <a:rPr lang="en-GB" sz="2000" dirty="0">
                <a:latin typeface="UTM Avo" pitchFamily="18" charset="0"/>
              </a:rPr>
              <a:t>, </a:t>
            </a:r>
            <a:r>
              <a:rPr lang="en-GB" sz="2000" dirty="0" err="1">
                <a:latin typeface="UTM Avo" pitchFamily="18" charset="0"/>
              </a:rPr>
              <a:t>em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có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nhận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xét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gì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về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phong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cảnh</a:t>
            </a:r>
            <a:r>
              <a:rPr lang="en-GB" sz="2000" dirty="0">
                <a:latin typeface="UTM Avo" pitchFamily="18" charset="0"/>
              </a:rPr>
              <a:t> ở </a:t>
            </a:r>
            <a:r>
              <a:rPr lang="en-GB" sz="2000" dirty="0" err="1">
                <a:latin typeface="UTM Avo" pitchFamily="18" charset="0"/>
              </a:rPr>
              <a:t>làng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quê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Việt</a:t>
            </a:r>
            <a:r>
              <a:rPr lang="en-GB" sz="2000" dirty="0">
                <a:latin typeface="UTM Avo" pitchFamily="18" charset="0"/>
              </a:rPr>
              <a:t> Nam ? </a:t>
            </a:r>
            <a:r>
              <a:rPr lang="en-GB" sz="2000" dirty="0" err="1">
                <a:latin typeface="UTM Avo" pitchFamily="18" charset="0"/>
              </a:rPr>
              <a:t>Em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sẽ</a:t>
            </a:r>
            <a:r>
              <a:rPr lang="en-GB" sz="2000" dirty="0">
                <a:latin typeface="UTM Avo" pitchFamily="18" charset="0"/>
              </a:rPr>
              <a:t>  </a:t>
            </a:r>
            <a:r>
              <a:rPr lang="en-GB" sz="2000" dirty="0" err="1">
                <a:latin typeface="UTM Avo" pitchFamily="18" charset="0"/>
              </a:rPr>
              <a:t>làm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gì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để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phong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cảnh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làng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quê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thêm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tươi</a:t>
            </a:r>
            <a:r>
              <a:rPr lang="en-GB" sz="2000" dirty="0">
                <a:latin typeface="UTM Avo" pitchFamily="18" charset="0"/>
              </a:rPr>
              <a:t> </a:t>
            </a:r>
            <a:r>
              <a:rPr lang="en-GB" sz="2000" dirty="0" err="1">
                <a:latin typeface="UTM Avo" pitchFamily="18" charset="0"/>
              </a:rPr>
              <a:t>đẹp</a:t>
            </a:r>
            <a:r>
              <a:rPr lang="en-GB" sz="2000" dirty="0">
                <a:latin typeface="UTM Avo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26012-406C-4C17-885F-0B3B5BA7E65A}"/>
              </a:ext>
            </a:extLst>
          </p:cNvPr>
          <p:cNvSpPr txBox="1"/>
          <p:nvPr/>
        </p:nvSpPr>
        <p:spPr>
          <a:xfrm>
            <a:off x="1295400" y="2691114"/>
            <a:ext cx="6730340" cy="44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UTM Avo" pitchFamily="18" charset="0"/>
              </a:rPr>
              <a:t>Bức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tranh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làng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quê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ngày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mùa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nói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lên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điều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gì</a:t>
            </a:r>
            <a:r>
              <a:rPr lang="en-US" sz="2000" dirty="0">
                <a:latin typeface="UTM Avo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794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C02C1-8E52-4EAF-BCF2-D2D3A0A1680A}"/>
              </a:ext>
            </a:extLst>
          </p:cNvPr>
          <p:cNvSpPr txBox="1"/>
          <p:nvPr/>
        </p:nvSpPr>
        <p:spPr>
          <a:xfrm>
            <a:off x="1143000" y="819150"/>
            <a:ext cx="2407799" cy="47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u="sng" dirty="0" err="1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Nội</a:t>
            </a:r>
            <a:r>
              <a:rPr lang="en-US" sz="2400" b="1" u="sng" dirty="0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141C3-9C00-4A36-B92B-F2E90B62846A}"/>
              </a:ext>
            </a:extLst>
          </p:cNvPr>
          <p:cNvSpPr txBox="1"/>
          <p:nvPr/>
        </p:nvSpPr>
        <p:spPr>
          <a:xfrm>
            <a:off x="990600" y="1581150"/>
            <a:ext cx="648155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làng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quê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mùa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trù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phú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, qua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tha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quê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itchFamily="18" charset="0"/>
              </a:rPr>
              <a:t>hương</a:t>
            </a:r>
            <a:r>
              <a:rPr lang="en-US" sz="2000" dirty="0">
                <a:latin typeface="UTM Avo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905000" y="1657350"/>
            <a:ext cx="3352800" cy="12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rgbClr val="0000CC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Luyện</a:t>
            </a:r>
            <a:r>
              <a:rPr lang="en-US" sz="3200" dirty="0">
                <a:solidFill>
                  <a:srgbClr val="0000CC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rgbClr val="0000CC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diễn</a:t>
            </a:r>
            <a:r>
              <a:rPr lang="en-US" sz="3200" dirty="0">
                <a:solidFill>
                  <a:srgbClr val="0000CC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cảm</a:t>
            </a:r>
            <a:endParaRPr lang="en-US" sz="3200" dirty="0">
              <a:solidFill>
                <a:srgbClr val="0000CC"/>
              </a:solidFill>
              <a:latin typeface="UTM Avo" pitchFamily="18" charset="0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73355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1A9FC9E-BC54-46F6-9794-CC667AB7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95350"/>
            <a:ext cx="579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Dựa</a:t>
            </a:r>
            <a:r>
              <a:rPr lang="en-US" altLang="vi-VN" dirty="0"/>
              <a:t> </a:t>
            </a:r>
            <a:r>
              <a:rPr lang="en-US" altLang="vi-VN" dirty="0" err="1"/>
              <a:t>vào</a:t>
            </a:r>
            <a:r>
              <a:rPr lang="en-US" altLang="vi-VN" dirty="0"/>
              <a:t> </a:t>
            </a:r>
            <a:r>
              <a:rPr lang="en-US" altLang="vi-VN" dirty="0" err="1"/>
              <a:t>nội</a:t>
            </a:r>
            <a:r>
              <a:rPr lang="en-US" altLang="vi-VN" dirty="0"/>
              <a:t> dung </a:t>
            </a:r>
            <a:r>
              <a:rPr lang="en-US" altLang="vi-VN" dirty="0" err="1"/>
              <a:t>bài</a:t>
            </a:r>
            <a:r>
              <a:rPr lang="en-US" altLang="vi-VN" dirty="0"/>
              <a:t>, </a:t>
            </a:r>
            <a:r>
              <a:rPr lang="en-US" altLang="vi-VN" dirty="0" err="1"/>
              <a:t>nêu</a:t>
            </a:r>
            <a:r>
              <a:rPr lang="en-US" altLang="vi-VN" dirty="0"/>
              <a:t> </a:t>
            </a:r>
            <a:r>
              <a:rPr lang="en-US" altLang="vi-VN" dirty="0" err="1"/>
              <a:t>giọng</a:t>
            </a:r>
            <a:r>
              <a:rPr lang="en-US" altLang="vi-VN" dirty="0"/>
              <a:t> </a:t>
            </a:r>
            <a:r>
              <a:rPr lang="vi-VN" altLang="vi-VN" dirty="0"/>
              <a:t>đọc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bài</a:t>
            </a:r>
            <a:r>
              <a:rPr lang="en-US" altLang="vi-VN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24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4766" y="66675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đươ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2950"/>
            <a:ext cx="23231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2214" y="2795448"/>
            <a:ext cx="23241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Tô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Hoài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C48B-DA20-4466-B010-BC3526837C92}"/>
              </a:ext>
            </a:extLst>
          </p:cNvPr>
          <p:cNvSpPr txBox="1"/>
          <p:nvPr/>
        </p:nvSpPr>
        <p:spPr>
          <a:xfrm>
            <a:off x="903694" y="4095750"/>
            <a:ext cx="48006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Quang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mạc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mùa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64BD2-E8E9-41B1-B7C4-954096AE80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2125" b="3399"/>
          <a:stretch/>
        </p:blipFill>
        <p:spPr>
          <a:xfrm>
            <a:off x="903694" y="590550"/>
            <a:ext cx="4934737" cy="3248741"/>
          </a:xfrm>
          <a:custGeom>
            <a:avLst/>
            <a:gdLst>
              <a:gd name="connsiteX0" fmla="*/ 0 w 6001537"/>
              <a:gd name="connsiteY0" fmla="*/ 0 h 3951060"/>
              <a:gd name="connsiteX1" fmla="*/ 4797577 w 6001537"/>
              <a:gd name="connsiteY1" fmla="*/ 0 h 3951060"/>
              <a:gd name="connsiteX2" fmla="*/ 6001537 w 6001537"/>
              <a:gd name="connsiteY2" fmla="*/ 3951060 h 3951060"/>
              <a:gd name="connsiteX3" fmla="*/ 0 w 6001537"/>
              <a:gd name="connsiteY3" fmla="*/ 3951060 h 39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37" h="3951060">
                <a:moveTo>
                  <a:pt x="0" y="0"/>
                </a:moveTo>
                <a:lnTo>
                  <a:pt x="4797577" y="0"/>
                </a:lnTo>
                <a:lnTo>
                  <a:pt x="6001537" y="3951060"/>
                </a:lnTo>
                <a:lnTo>
                  <a:pt x="0" y="3951060"/>
                </a:ln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766" y="66675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đươ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1752601" y="642692"/>
            <a:ext cx="2209800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Dặn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dò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UTM Avo" pitchFamily="18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838200" y="1581150"/>
            <a:ext cx="5600700" cy="184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>
                <a:latin typeface="UTM Avo" pitchFamily="18" charset="0"/>
                <a:sym typeface="Wingdings"/>
              </a:rPr>
              <a:t> </a:t>
            </a:r>
            <a:r>
              <a:rPr lang="en-US" sz="2000" dirty="0" err="1">
                <a:latin typeface="UTM Avo" pitchFamily="18" charset="0"/>
              </a:rPr>
              <a:t>Nhớ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nội</a:t>
            </a:r>
            <a:r>
              <a:rPr lang="en-US" sz="2000" dirty="0">
                <a:latin typeface="UTM Avo" pitchFamily="18" charset="0"/>
              </a:rPr>
              <a:t> dung </a:t>
            </a:r>
            <a:r>
              <a:rPr lang="en-US" sz="2000" dirty="0" err="1">
                <a:latin typeface="UTM Avo" pitchFamily="18" charset="0"/>
              </a:rPr>
              <a:t>bài</a:t>
            </a:r>
            <a:r>
              <a:rPr lang="en-US" sz="2000" dirty="0">
                <a:latin typeface="UTM Avo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latin typeface="UTM Avo" pitchFamily="18" charset="0"/>
                <a:sym typeface="Wingdings"/>
              </a:rPr>
              <a:t> </a:t>
            </a:r>
            <a:r>
              <a:rPr lang="en-US" sz="2000" dirty="0" err="1">
                <a:latin typeface="UTM Avo" pitchFamily="18" charset="0"/>
              </a:rPr>
              <a:t>Chuẩn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bị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bài</a:t>
            </a:r>
            <a:r>
              <a:rPr lang="en-US" sz="2000" dirty="0">
                <a:latin typeface="UTM Avo" pitchFamily="18" charset="0"/>
              </a:rPr>
              <a:t> : </a:t>
            </a:r>
            <a:r>
              <a:rPr lang="en-US" sz="2000" dirty="0" err="1">
                <a:latin typeface="UTM Avo" pitchFamily="18" charset="0"/>
              </a:rPr>
              <a:t>Nghìn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năm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văn</a:t>
            </a: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err="1">
                <a:latin typeface="UTM Avo" pitchFamily="18" charset="0"/>
              </a:rPr>
              <a:t>hiến</a:t>
            </a:r>
            <a:endParaRPr lang="en-US" sz="2000" dirty="0">
              <a:latin typeface="UTM Avo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dirty="0">
                <a:latin typeface="UTM Avo" pitchFamily="18" charset="0"/>
                <a:sym typeface="Wingdings"/>
              </a:rPr>
              <a:t> </a:t>
            </a:r>
            <a:r>
              <a:rPr lang="en-US" sz="2000" dirty="0" err="1">
                <a:latin typeface="UTM Avo" pitchFamily="18" charset="0"/>
                <a:sym typeface="Wingdings"/>
              </a:rPr>
              <a:t>Tìm</a:t>
            </a:r>
            <a:r>
              <a:rPr lang="en-US" sz="2000" dirty="0">
                <a:latin typeface="UTM Avo" pitchFamily="18" charset="0"/>
                <a:sym typeface="Wingdings"/>
              </a:rPr>
              <a:t> </a:t>
            </a:r>
            <a:r>
              <a:rPr lang="en-US" sz="2000" dirty="0" err="1">
                <a:latin typeface="UTM Avo" pitchFamily="18" charset="0"/>
                <a:sym typeface="Wingdings"/>
              </a:rPr>
              <a:t>hiểu</a:t>
            </a:r>
            <a:r>
              <a:rPr lang="en-US" sz="2000" dirty="0">
                <a:latin typeface="UTM Avo" pitchFamily="18" charset="0"/>
                <a:sym typeface="Wingdings"/>
              </a:rPr>
              <a:t> </a:t>
            </a:r>
            <a:r>
              <a:rPr lang="en-US" sz="2000" dirty="0" err="1">
                <a:latin typeface="UTM Avo" pitchFamily="18" charset="0"/>
                <a:sym typeface="Wingdings"/>
              </a:rPr>
              <a:t>về</a:t>
            </a:r>
            <a:r>
              <a:rPr lang="en-US" sz="2000" dirty="0">
                <a:latin typeface="UTM Avo" pitchFamily="18" charset="0"/>
                <a:sym typeface="Wingdings"/>
              </a:rPr>
              <a:t> </a:t>
            </a:r>
            <a:r>
              <a:rPr lang="en-US" sz="2000" dirty="0" err="1">
                <a:latin typeface="UTM Avo" pitchFamily="18" charset="0"/>
                <a:sym typeface="Wingdings"/>
              </a:rPr>
              <a:t>Văn</a:t>
            </a:r>
            <a:r>
              <a:rPr lang="en-US" sz="2000" dirty="0">
                <a:latin typeface="UTM Avo" pitchFamily="18" charset="0"/>
                <a:sym typeface="Wingdings"/>
              </a:rPr>
              <a:t> </a:t>
            </a:r>
            <a:r>
              <a:rPr lang="en-US" sz="2000" dirty="0" err="1">
                <a:latin typeface="UTM Avo" pitchFamily="18" charset="0"/>
                <a:sym typeface="Wingdings"/>
              </a:rPr>
              <a:t>Miếu</a:t>
            </a:r>
            <a:r>
              <a:rPr lang="en-US" sz="2000" dirty="0">
                <a:latin typeface="UTM Avo" pitchFamily="18" charset="0"/>
                <a:sym typeface="Wingdings"/>
              </a:rPr>
              <a:t> – </a:t>
            </a:r>
            <a:r>
              <a:rPr lang="en-US" sz="2000" dirty="0" err="1">
                <a:latin typeface="UTM Avo" pitchFamily="18" charset="0"/>
                <a:sym typeface="Wingdings"/>
              </a:rPr>
              <a:t>Quốc</a:t>
            </a:r>
            <a:r>
              <a:rPr lang="en-US" sz="2000" dirty="0">
                <a:latin typeface="UTM Avo" pitchFamily="18" charset="0"/>
                <a:sym typeface="Wingdings"/>
              </a:rPr>
              <a:t> </a:t>
            </a:r>
            <a:r>
              <a:rPr lang="en-US" sz="2000" dirty="0" err="1">
                <a:latin typeface="UTM Avo" pitchFamily="18" charset="0"/>
                <a:sym typeface="Wingdings"/>
              </a:rPr>
              <a:t>Tử</a:t>
            </a:r>
            <a:r>
              <a:rPr lang="en-US" sz="2000" dirty="0">
                <a:latin typeface="UTM Avo" pitchFamily="18" charset="0"/>
                <a:sym typeface="Wingdings"/>
              </a:rPr>
              <a:t> </a:t>
            </a:r>
            <a:r>
              <a:rPr lang="en-US" sz="2000" dirty="0" err="1">
                <a:latin typeface="UTM Avo" pitchFamily="18" charset="0"/>
                <a:sym typeface="Wingdings"/>
              </a:rPr>
              <a:t>Giám</a:t>
            </a:r>
            <a:endParaRPr lang="en-US" sz="20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430" y="3252787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416" y="3429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389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226" y="1348699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314" y="1025996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607399" y="1398270"/>
            <a:ext cx="5669280" cy="201168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27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514350"/>
            <a:ext cx="4800600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Bài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văn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 chia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làm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mấy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đoạn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?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Đó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là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đoạn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 </a:t>
            </a:r>
            <a:r>
              <a:rPr lang="en-US" sz="2400" dirty="0" err="1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nào</a:t>
            </a:r>
            <a:r>
              <a:rPr lang="en-US" sz="2400" dirty="0">
                <a:solidFill>
                  <a:srgbClr val="C13953"/>
                </a:solidFill>
                <a:latin typeface="UTM Avo" pitchFamily="18" charset="0"/>
                <a:ea typeface="HP001 5Ha" pitchFamily="34" charset="-127"/>
                <a:cs typeface="IrisUPC" pitchFamily="34" charset="-34"/>
              </a:rPr>
              <a:t>?</a:t>
            </a:r>
            <a:endParaRPr lang="en-US" sz="2400" dirty="0">
              <a:solidFill>
                <a:srgbClr val="C13953"/>
              </a:solidFill>
              <a:latin typeface="UTM Avo" pitchFamily="18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1973768"/>
            <a:ext cx="8765275" cy="226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UTM Avo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 1 : </a:t>
            </a:r>
            <a:r>
              <a:rPr lang="en-US" sz="2800" dirty="0" err="1">
                <a:latin typeface="UTM Avo" pitchFamily="18" charset="0"/>
              </a:rPr>
              <a:t>Câu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đầu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UTM Avo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 2 : </a:t>
            </a:r>
            <a:r>
              <a:rPr lang="en-US" sz="2800" dirty="0" err="1">
                <a:latin typeface="UTM Avo" pitchFamily="18" charset="0"/>
              </a:rPr>
              <a:t>Tiếp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theo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đến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Avo" pitchFamily="18" charset="0"/>
              </a:rPr>
              <a:t>treo</a:t>
            </a:r>
            <a:r>
              <a:rPr lang="en-US" sz="2800" i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Avo" pitchFamily="18" charset="0"/>
              </a:rPr>
              <a:t>lơ</a:t>
            </a:r>
            <a:r>
              <a:rPr lang="en-US" sz="2800" i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Avo" pitchFamily="18" charset="0"/>
              </a:rPr>
              <a:t>lửng</a:t>
            </a:r>
            <a:r>
              <a:rPr lang="en-US" sz="2800" i="1" dirty="0">
                <a:solidFill>
                  <a:srgbClr val="FF000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UTM Avo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UTM Avo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 3 :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Tiếp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theo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đến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Avo" pitchFamily="18" charset="0"/>
              </a:rPr>
              <a:t>đỏ</a:t>
            </a:r>
            <a:r>
              <a:rPr lang="en-US" sz="2800" i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UTM Avo" pitchFamily="18" charset="0"/>
              </a:rPr>
              <a:t>chói</a:t>
            </a:r>
            <a:r>
              <a:rPr lang="en-US" sz="2800" i="1" dirty="0">
                <a:solidFill>
                  <a:srgbClr val="FF000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UTM Avo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UTM Avo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UTM Avo" pitchFamily="18" charset="0"/>
              </a:rPr>
              <a:t> 4 : </a:t>
            </a:r>
            <a:r>
              <a:rPr lang="en-US" sz="2800" dirty="0" err="1">
                <a:latin typeface="UTM Avo" pitchFamily="18" charset="0"/>
              </a:rPr>
              <a:t>Phần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còn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lại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0" y="1733550"/>
            <a:ext cx="6781800" cy="14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Tìm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hiểu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HP001 5Ha" pitchFamily="34" charset="-127"/>
                <a:cs typeface="Arial" pitchFamily="34" charset="0"/>
              </a:rPr>
              <a:t>bài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6675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</a:rPr>
              <a:t>Đọc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thầm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đoạn</a:t>
            </a:r>
            <a:r>
              <a:rPr lang="en-US" sz="2800" dirty="0">
                <a:solidFill>
                  <a:srgbClr val="0000CC"/>
                </a:solidFill>
              </a:rPr>
              <a:t> 1 </a:t>
            </a:r>
            <a:r>
              <a:rPr lang="en-US" sz="2800" dirty="0" err="1">
                <a:solidFill>
                  <a:srgbClr val="0000CC"/>
                </a:solidFill>
              </a:rPr>
              <a:t>em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hãy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biết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giả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thiệu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điều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gì</a:t>
            </a:r>
            <a:r>
              <a:rPr lang="en-US" sz="2800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D2EA89-4723-4CBF-9B1B-668F7D9134C5}"/>
              </a:ext>
            </a:extLst>
          </p:cNvPr>
          <p:cNvGrpSpPr/>
          <p:nvPr/>
        </p:nvGrpSpPr>
        <p:grpSpPr>
          <a:xfrm>
            <a:off x="990600" y="1809750"/>
            <a:ext cx="7543800" cy="1752600"/>
            <a:chOff x="990600" y="1809750"/>
            <a:chExt cx="7543800" cy="1752600"/>
          </a:xfrm>
        </p:grpSpPr>
        <p:sp>
          <p:nvSpPr>
            <p:cNvPr id="2" name="Scroll: Horizontal 1">
              <a:extLst>
                <a:ext uri="{FF2B5EF4-FFF2-40B4-BE49-F238E27FC236}">
                  <a16:creationId xmlns:a16="http://schemas.microsoft.com/office/drawing/2014/main" id="{678B99BF-3B82-4A66-94B2-194642B0047B}"/>
                </a:ext>
              </a:extLst>
            </p:cNvPr>
            <p:cNvSpPr/>
            <p:nvPr/>
          </p:nvSpPr>
          <p:spPr>
            <a:xfrm>
              <a:off x="990600" y="1809750"/>
              <a:ext cx="7543800" cy="1752600"/>
            </a:xfrm>
            <a:prstGeom prst="horizontalScroll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1363785" y="2114550"/>
              <a:ext cx="6781800" cy="116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Ý 1: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Màu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sắc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bao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trùm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lên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làng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quê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ngày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mùa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màu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vàng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ea typeface="HP001 5Ha" pitchFamily="34" charset="-127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1"/>
            <a:ext cx="9108104" cy="513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195"/>
            <a:ext cx="5128071" cy="1447800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950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tên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sự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vật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C658-805D-4A69-850C-3667BE2D6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" y="149115"/>
            <a:ext cx="9144000" cy="4293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C0BDF-3E05-4FAD-A42D-6EDF24F44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48150"/>
            <a:ext cx="990600" cy="653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DCB6-FC8A-4EE8-BC46-3D2263AAF3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28950"/>
            <a:ext cx="538162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00581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Em hiểu </a:t>
            </a:r>
            <a:r>
              <a:rPr lang="en-US" sz="2800">
                <a:solidFill>
                  <a:srgbClr val="FF0000"/>
                </a:solidFill>
              </a:rPr>
              <a:t>chuỗi tràng hạt bồ đề </a:t>
            </a:r>
            <a:r>
              <a:rPr lang="en-US" sz="2800"/>
              <a:t>như thế nào?</a:t>
            </a:r>
          </a:p>
        </p:txBody>
      </p:sp>
      <p:pic>
        <p:nvPicPr>
          <p:cNvPr id="5122" name="Picture 2" descr="C:\Documents and Settings\NTK\Desktop\chang hạ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00150"/>
            <a:ext cx="21574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TK\Desktop\ch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123950"/>
            <a:ext cx="2362200" cy="2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8013" y="3855280"/>
            <a:ext cx="361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Chuỗi tràng hạt bồ đề</a:t>
            </a:r>
          </a:p>
        </p:txBody>
      </p:sp>
    </p:spTree>
    <p:extLst>
      <p:ext uri="{BB962C8B-B14F-4D97-AF65-F5344CB8AC3E}">
        <p14:creationId xmlns:p14="http://schemas.microsoft.com/office/powerpoint/2010/main" val="1567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3687593-BBBA-4FC6-9C33-4B3A390F7372}"/>
              </a:ext>
            </a:extLst>
          </p:cNvPr>
          <p:cNvSpPr/>
          <p:nvPr/>
        </p:nvSpPr>
        <p:spPr>
          <a:xfrm>
            <a:off x="990600" y="1809750"/>
            <a:ext cx="7543800" cy="17526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219200" y="66675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Đoạn 2,3 tác giả cho người đọc thấy vẻ đẹp gì của làng quê vào ngày mùa?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447800" y="1965430"/>
            <a:ext cx="67818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Ý 2: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3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05a387869e6b3cc3fe6cfb2cdfb812cc25a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502&quot;/&gt;&lt;/object&gt;&lt;object type=&quot;3&quot; unique_id=&quot;10006&quot;&gt;&lt;property id=&quot;20148&quot; value=&quot;5&quot;/&gt;&lt;property id=&quot;20300&quot; value=&quot;Slide 5&quot;/&gt;&lt;property id=&quot;20307&quot; value=&quot;528&quot;/&gt;&lt;/object&gt;&lt;object type=&quot;3&quot; unique_id=&quot;10007&quot;&gt;&lt;property id=&quot;20148&quot; value=&quot;5&quot;/&gt;&lt;property id=&quot;20300&quot; value=&quot;Slide 4&quot;/&gt;&lt;property id=&quot;20307&quot; value=&quot;501&quot;/&gt;&lt;/object&gt;&lt;object type=&quot;3&quot; unique_id=&quot;10008&quot;&gt;&lt;property id=&quot;20148&quot; value=&quot;5&quot;/&gt;&lt;property id=&quot;20300&quot; value=&quot;Slide 6&quot;/&gt;&lt;property id=&quot;20307&quot; value=&quot;504&quot;/&gt;&lt;/object&gt;&lt;object type=&quot;3&quot; unique_id=&quot;10009&quot;&gt;&lt;property id=&quot;20148&quot; value=&quot;5&quot;/&gt;&lt;property id=&quot;20300&quot; value=&quot;Slide 7&quot;/&gt;&lt;property id=&quot;20307&quot; value=&quot;505&quot;/&gt;&lt;/object&gt;&lt;object type=&quot;3&quot; unique_id=&quot;10010&quot;&gt;&lt;property id=&quot;20148&quot; value=&quot;5&quot;/&gt;&lt;property id=&quot;20300&quot; value=&quot;Slide 11&quot;/&gt;&lt;property id=&quot;20307&quot; value=&quot;506&quot;/&gt;&lt;/object&gt;&lt;object type=&quot;3&quot; unique_id=&quot;10017&quot;&gt;&lt;property id=&quot;20148&quot; value=&quot;5&quot;/&gt;&lt;property id=&quot;20300&quot; value=&quot;Slide 14&quot;/&gt;&lt;property id=&quot;20307&quot; value=&quot;507&quot;/&gt;&lt;/object&gt;&lt;object type=&quot;3&quot; unique_id=&quot;10018&quot;&gt;&lt;property id=&quot;20148&quot; value=&quot;5&quot;/&gt;&lt;property id=&quot;20300&quot; value=&quot;Slide 15&quot;/&gt;&lt;property id=&quot;20307&quot; value=&quot;508&quot;/&gt;&lt;/object&gt;&lt;object type=&quot;3&quot; unique_id=&quot;10019&quot;&gt;&lt;property id=&quot;20148&quot; value=&quot;5&quot;/&gt;&lt;property id=&quot;20300&quot; value=&quot;Slide 16&quot;/&gt;&lt;property id=&quot;20307&quot; value=&quot;509&quot;/&gt;&lt;/object&gt;&lt;object type=&quot;3&quot; unique_id=&quot;10020&quot;&gt;&lt;property id=&quot;20148&quot; value=&quot;5&quot;/&gt;&lt;property id=&quot;20300&quot; value=&quot;Slide 17&quot;/&gt;&lt;property id=&quot;20307&quot; value=&quot;513&quot;/&gt;&lt;/object&gt;&lt;object type=&quot;3&quot; unique_id=&quot;10021&quot;&gt;&lt;property id=&quot;20148&quot; value=&quot;5&quot;/&gt;&lt;property id=&quot;20300&quot; value=&quot;Slide 18&quot;/&gt;&lt;property id=&quot;20307&quot; value=&quot;510&quot;/&gt;&lt;/object&gt;&lt;object type=&quot;3&quot; unique_id=&quot;10022&quot;&gt;&lt;property id=&quot;20148&quot; value=&quot;5&quot;/&gt;&lt;property id=&quot;20300&quot; value=&quot;Slide 19&quot;/&gt;&lt;property id=&quot;20307&quot; value=&quot;511&quot;/&gt;&lt;/object&gt;&lt;object type=&quot;3&quot; unique_id=&quot;10023&quot;&gt;&lt;property id=&quot;20148&quot; value=&quot;5&quot;/&gt;&lt;property id=&quot;20300&quot; value=&quot;Slide 20&quot;/&gt;&lt;property id=&quot;20307&quot; value=&quot;514&quot;/&gt;&lt;/object&gt;&lt;object type=&quot;3&quot; unique_id=&quot;10024&quot;&gt;&lt;property id=&quot;20148&quot; value=&quot;5&quot;/&gt;&lt;property id=&quot;20300&quot; value=&quot;Slide 22&quot;/&gt;&lt;property id=&quot;20307&quot; value=&quot;515&quot;/&gt;&lt;/object&gt;&lt;object type=&quot;3&quot; unique_id=&quot;10025&quot;&gt;&lt;property id=&quot;20148&quot; value=&quot;5&quot;/&gt;&lt;property id=&quot;20300&quot; value=&quot;Slide 23&quot;/&gt;&lt;property id=&quot;20307&quot; value=&quot;516&quot;/&gt;&lt;/object&gt;&lt;object type=&quot;3&quot; unique_id=&quot;10026&quot;&gt;&lt;property id=&quot;20148&quot; value=&quot;5&quot;/&gt;&lt;property id=&quot;20300&quot; value=&quot;Slide 24&quot;/&gt;&lt;property id=&quot;20307&quot; value=&quot;517&quot;/&gt;&lt;/object&gt;&lt;object type=&quot;3&quot; unique_id=&quot;10027&quot;&gt;&lt;property id=&quot;20148&quot; value=&quot;5&quot;/&gt;&lt;property id=&quot;20300&quot; value=&quot;Slide 25&quot;/&gt;&lt;property id=&quot;20307&quot; value=&quot;518&quot;/&gt;&lt;/object&gt;&lt;object type=&quot;3&quot; unique_id=&quot;10028&quot;&gt;&lt;property id=&quot;20148&quot; value=&quot;5&quot;/&gt;&lt;property id=&quot;20300&quot; value=&quot;Slide 26&quot;/&gt;&lt;property id=&quot;20307&quot; value=&quot;526&quot;/&gt;&lt;/object&gt;&lt;object type=&quot;3&quot; unique_id=&quot;10029&quot;&gt;&lt;property id=&quot;20148&quot; value=&quot;5&quot;/&gt;&lt;property id=&quot;20300&quot; value=&quot;Slide 29&quot;/&gt;&lt;property id=&quot;20307&quot; value=&quot;527&quot;/&gt;&lt;/object&gt;&lt;object type=&quot;3&quot; unique_id=&quot;10031&quot;&gt;&lt;property id=&quot;20148&quot; value=&quot;5&quot;/&gt;&lt;property id=&quot;20300&quot; value=&quot;Slide 30&quot;/&gt;&lt;property id=&quot;20307&quot; value=&quot;451&quot;/&gt;&lt;/object&gt;&lt;object type=&quot;3&quot; unique_id=&quot;10242&quot;&gt;&lt;property id=&quot;20148&quot; value=&quot;5&quot;/&gt;&lt;property id=&quot;20300&quot; value=&quot;Slide 8&quot;/&gt;&lt;property id=&quot;20307&quot; value=&quot;529&quot;/&gt;&lt;/object&gt;&lt;object type=&quot;3&quot; unique_id=&quot;10243&quot;&gt;&lt;property id=&quot;20148&quot; value=&quot;5&quot;/&gt;&lt;property id=&quot;20300&quot; value=&quot;Slide 9&quot;/&gt;&lt;property id=&quot;20307&quot; value=&quot;530&quot;/&gt;&lt;/object&gt;&lt;object type=&quot;3&quot; unique_id=&quot;10404&quot;&gt;&lt;property id=&quot;20148&quot; value=&quot;5&quot;/&gt;&lt;property id=&quot;20300&quot; value=&quot;Slide 10&quot;/&gt;&lt;property id=&quot;20307&quot; value=&quot;531&quot;/&gt;&lt;/object&gt;&lt;object type=&quot;3&quot; unique_id=&quot;10964&quot;&gt;&lt;property id=&quot;20148&quot; value=&quot;5&quot;/&gt;&lt;property id=&quot;20300&quot; value=&quot;Slide 13&quot;/&gt;&lt;property id=&quot;20307&quot; value=&quot;532&quot;/&gt;&lt;/object&gt;&lt;object type=&quot;3&quot; unique_id=&quot;11049&quot;&gt;&lt;property id=&quot;20148&quot; value=&quot;5&quot;/&gt;&lt;property id=&quot;20300&quot; value=&quot;Slide 21&quot;/&gt;&lt;property id=&quot;20307&quot; value=&quot;533&quot;/&gt;&lt;/object&gt;&lt;object type=&quot;3&quot; unique_id=&quot;11224&quot;&gt;&lt;property id=&quot;20148&quot; value=&quot;5&quot;/&gt;&lt;property id=&quot;20300&quot; value=&quot;Slide 12&quot;/&gt;&lt;property id=&quot;20307&quot; value=&quot;534&quot;/&gt;&lt;/object&gt;&lt;object type=&quot;3&quot; unique_id=&quot;11285&quot;&gt;&lt;property id=&quot;20148&quot; value=&quot;5&quot;/&gt;&lt;property id=&quot;20300&quot; value=&quot;Slide 2&quot;/&gt;&lt;property id=&quot;20307&quot; value=&quot;535&quot;/&gt;&lt;/object&gt;&lt;object type=&quot;3&quot; unique_id=&quot;11286&quot;&gt;&lt;property id=&quot;20148&quot; value=&quot;5&quot;/&gt;&lt;property id=&quot;20300&quot; value=&quot;Slide 27&quot;/&gt;&lt;property id=&quot;20307&quot; value=&quot;536&quot;/&gt;&lt;/object&gt;&lt;object type=&quot;3&quot; unique_id=&quot;11287&quot;&gt;&lt;property id=&quot;20148&quot; value=&quot;5&quot;/&gt;&lt;property id=&quot;20300&quot; value=&quot;Slide 28&quot;/&gt;&lt;property id=&quot;20307&quot; value=&quot;5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787</Words>
  <Application>Microsoft Office PowerPoint</Application>
  <PresentationFormat>On-screen Show (16:9)</PresentationFormat>
  <Paragraphs>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HP001 5Ha</vt:lpstr>
      <vt:lpstr>HP001 Kieu 5H</vt:lpstr>
      <vt:lpstr>IrisUPC</vt:lpstr>
      <vt:lpstr>Times New Roman</vt:lpstr>
      <vt:lpstr>UTM Avo</vt:lpstr>
      <vt:lpstr>Wingdings</vt:lpstr>
      <vt:lpstr>Office Theme</vt:lpstr>
      <vt:lpstr>ÔN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386</cp:revision>
  <dcterms:created xsi:type="dcterms:W3CDTF">2014-09-16T11:54:17Z</dcterms:created>
  <dcterms:modified xsi:type="dcterms:W3CDTF">2020-09-11T02:21:36Z</dcterms:modified>
</cp:coreProperties>
</file>