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310" r:id="rId12"/>
    <p:sldId id="318" r:id="rId13"/>
    <p:sldId id="319" r:id="rId14"/>
    <p:sldId id="320" r:id="rId15"/>
    <p:sldId id="321" r:id="rId16"/>
    <p:sldId id="323" r:id="rId17"/>
    <p:sldId id="324" r:id="rId18"/>
    <p:sldId id="287" r:id="rId19"/>
    <p:sldId id="301" r:id="rId20"/>
    <p:sldId id="326" r:id="rId21"/>
    <p:sldId id="325" r:id="rId22"/>
    <p:sldId id="276" r:id="rId23"/>
    <p:sldId id="327" r:id="rId24"/>
    <p:sldId id="322" r:id="rId25"/>
    <p:sldId id="3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72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567F6-1447-4F98-81F5-623893249316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A486-6B91-4CE1-81B8-9915FC13C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P001 4 hàng" panose="020B06030503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B28C0-AE69-47A8-9E04-18BB53C4F76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4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688D-CC23-450D-A7BA-0A0E5D388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F1E9F-203B-41D4-95AF-301589CEA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45E1B-234F-4FD4-A638-23BA9826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4F94C-AEBF-42D9-9AB7-CDDC3704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3D561-1A44-4623-8FE5-4D8186ED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AE15-F128-4D19-AB2D-2E3C0DE6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053DD-A930-4CEB-B385-A4F680AE8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0AAA-C089-433C-8971-B7A956F5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707EB-8B2A-4CB4-94D7-1F186880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A7A5-534D-4673-AA0F-CDAC70B7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2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196A8-879C-4A1F-BBCF-AF28C99DC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C51A0-259D-4361-8E4F-1D8716FF9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2EBC0-803F-415D-B7CB-EED022A0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E1D45-A18F-43A9-8E6B-B2819659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80CCC-CB2B-4FDB-9994-7EF78E33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51E1-2025-4E05-B396-88179E5D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8F34-F885-4264-B218-7340ACB4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B1AB-C062-4B39-A352-1DE59407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0A3CE-4FAB-4E6C-89B8-2B56D3DB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EEA02-D41A-4CB6-8D0E-E26637ED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C6A7-7FF6-4855-8749-2BF59190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58066-E331-46D1-B88D-63FE782F9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DC198-54E5-4642-8802-4431A5BE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F0A5-8BC8-4010-B40E-F213E230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552CB-79F1-4E05-9A8E-1AA93784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5D12-F56D-4254-B94B-B4147100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2584-4255-41BC-8677-93AB801E8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D7A6E-F2F5-49A8-8160-64C4EE75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9D496-A24F-4C9B-934C-64563BFA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C96F0-9C98-4AF5-9430-E0AE00B1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8D214-77DF-411C-B228-5B154FF4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C8D6-39B7-4B81-9CA4-B456AA0B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F6AB3-7D82-45B2-9C11-7419FB9D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EAAC9-7F70-42D0-B4E1-C386D2B35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5A65-B47C-4103-9B46-1B545F49A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B3715-C78D-47FF-B4B3-7F9D61D2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54E6A-D5AA-4B34-B09B-32EC9DF1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F68B44-41DD-47FB-8B71-AB561AE9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C9EB0-00CC-43BE-BDEA-82157218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DF35-ED7E-4A56-B10D-294D5C87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B8A0D-ECBD-41C7-9CE1-7527D27F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EC47-68F7-4139-9609-DC64C302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6E19D-8242-4D28-80A9-9EEB84DA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86CF5-8F36-4C54-BA26-39FE1371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59DCE-6894-4029-9E36-DDCF21F0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69E53-E61D-48DD-A7FC-AABF4C30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7917-9F83-4628-972E-29F808B1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54ACA-22E2-4393-92D5-19796FB27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E5B83-74CD-4941-A1B1-9C268E936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8B56C-243C-4F29-8839-0F87F939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7CDFC-470F-4ED4-86A4-19D75D3E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CFDAB-88B9-4FDA-AC49-479AE6E4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4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D135-BD22-49F0-974C-7573E474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60ED3-85EF-493F-83D2-E77E1EA82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D18DF-6DCD-49A2-9ACB-D53938477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B793-8D06-49A9-B36A-249DA4A1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3C302-70A9-4FBE-BB0D-23C458EA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C3288-C25C-41BF-BEFE-05ADB21A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D3FD1-B518-4961-A0F5-0C39386A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1A86-EE3D-4E10-B452-BE2897724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16206-8219-4D8D-B907-43F9C092F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E609-6EA1-43FA-81EF-AD3DD690785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77AF-D4D6-461E-B2E9-0974FA044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62163-BBC8-4677-A40C-D9F30E02A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F89C-8E3A-4F97-B4AA-ED8FBD36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6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o Bằng: Đặc sản bún khô ngũ sắc hút du khách ngày bán 7 tạ, thu về gần 20  triệu đồng">
            <a:extLst>
              <a:ext uri="{FF2B5EF4-FFF2-40B4-BE49-F238E27FC236}">
                <a16:creationId xmlns:a16="http://schemas.microsoft.com/office/drawing/2014/main" id="{91611AF3-7EC5-4FF7-B69F-7779886F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0E3F05F0-A685-4460-BB02-606B2B78572B}"/>
              </a:ext>
            </a:extLst>
          </p:cNvPr>
          <p:cNvSpPr/>
          <p:nvPr/>
        </p:nvSpPr>
        <p:spPr>
          <a:xfrm rot="10971124">
            <a:off x="495199" y="2003852"/>
            <a:ext cx="8891311" cy="385991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42A4A05-6E51-48FE-9202-B20875CB718C}"/>
              </a:ext>
            </a:extLst>
          </p:cNvPr>
          <p:cNvSpPr/>
          <p:nvPr/>
        </p:nvSpPr>
        <p:spPr>
          <a:xfrm rot="10800000">
            <a:off x="2978974" y="2074178"/>
            <a:ext cx="8934427" cy="416651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208112-5C95-4430-9ADF-3AE0338311B6}"/>
              </a:ext>
            </a:extLst>
          </p:cNvPr>
          <p:cNvGrpSpPr/>
          <p:nvPr/>
        </p:nvGrpSpPr>
        <p:grpSpPr>
          <a:xfrm>
            <a:off x="1442720" y="2480915"/>
            <a:ext cx="10337697" cy="2671325"/>
            <a:chOff x="1458859" y="2538780"/>
            <a:chExt cx="11855391" cy="30635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BF7F9E-04A6-4F04-8021-5E0922506F16}"/>
                </a:ext>
              </a:extLst>
            </p:cNvPr>
            <p:cNvSpPr txBox="1"/>
            <p:nvPr/>
          </p:nvSpPr>
          <p:spPr>
            <a:xfrm>
              <a:off x="1611367" y="2619760"/>
              <a:ext cx="11702883" cy="298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00" dirty="0">
                  <a:solidFill>
                    <a:schemeClr val="bg1"/>
                  </a:solidFill>
                  <a:latin typeface="UTM American Sans" panose="02040603050506020204" pitchFamily="18" charset="0"/>
                </a:rPr>
                <a:t>CAO BẰNG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36C36-A24F-476E-BA9C-F8472B2D5FB5}"/>
                </a:ext>
              </a:extLst>
            </p:cNvPr>
            <p:cNvSpPr txBox="1"/>
            <p:nvPr/>
          </p:nvSpPr>
          <p:spPr>
            <a:xfrm>
              <a:off x="1458859" y="2538780"/>
              <a:ext cx="11702883" cy="298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00" dirty="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UTM American Sans" panose="02040603050506020204" pitchFamily="18" charset="0"/>
                </a:rPr>
                <a:t>CAO BẰNG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713B48-332C-4E05-9773-8D0C3D1AA8B2}"/>
              </a:ext>
            </a:extLst>
          </p:cNvPr>
          <p:cNvSpPr txBox="1"/>
          <p:nvPr/>
        </p:nvSpPr>
        <p:spPr>
          <a:xfrm>
            <a:off x="2182433" y="614131"/>
            <a:ext cx="878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Chính tả - Nhớ viết</a:t>
            </a:r>
            <a:endParaRPr lang="en-US" sz="72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01B4F-E40F-45B6-922B-748E4D699579}"/>
              </a:ext>
            </a:extLst>
          </p:cNvPr>
          <p:cNvSpPr txBox="1"/>
          <p:nvPr/>
        </p:nvSpPr>
        <p:spPr>
          <a:xfrm>
            <a:off x="5168654" y="4722674"/>
            <a:ext cx="5797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UTM Diana" panose="02040603050506020204" pitchFamily="18" charset="0"/>
              </a:rPr>
              <a:t>Trúc</a:t>
            </a:r>
            <a:r>
              <a:rPr lang="en-US" sz="6000" b="1" dirty="0">
                <a:latin typeface="UTM Diana" panose="02040603050506020204" pitchFamily="18" charset="0"/>
              </a:rPr>
              <a:t> </a:t>
            </a:r>
            <a:r>
              <a:rPr lang="en-US" sz="6000" b="1" dirty="0" err="1">
                <a:latin typeface="UTM Diana" panose="02040603050506020204" pitchFamily="18" charset="0"/>
              </a:rPr>
              <a:t>Thông</a:t>
            </a:r>
            <a:endParaRPr lang="en-US" sz="6000" b="1" dirty="0">
              <a:latin typeface="UTM Dian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9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6C3E8C-3637-443D-8A30-91C2A1645559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C74B7-5B41-47FD-86E5-92AA0290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64" y="369523"/>
            <a:ext cx="3446753" cy="6118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86CFE7-2442-4D0F-A047-ACA49998D506}"/>
              </a:ext>
            </a:extLst>
          </p:cNvPr>
          <p:cNvSpPr txBox="1"/>
          <p:nvPr/>
        </p:nvSpPr>
        <p:spPr>
          <a:xfrm>
            <a:off x="3980096" y="1637937"/>
            <a:ext cx="736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UTM Androgyne" panose="02040603050506020204" pitchFamily="18" charset="0"/>
                <a:cs typeface="Times New Roman" pitchFamily="18" charset="0"/>
              </a:rPr>
              <a:t>Quả mận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30E6A916-EA13-44C9-B33D-273B6D5D551E}"/>
              </a:ext>
            </a:extLst>
          </p:cNvPr>
          <p:cNvSpPr txBox="1">
            <a:spLocks/>
          </p:cNvSpPr>
          <p:nvPr/>
        </p:nvSpPr>
        <p:spPr>
          <a:xfrm>
            <a:off x="1010444" y="596900"/>
            <a:ext cx="475252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u="sng">
                <a:solidFill>
                  <a:srgbClr val="7030A0"/>
                </a:solidFill>
                <a:latin typeface="UTM Androgyne" panose="02040603050506020204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man2_779bd">
            <a:extLst>
              <a:ext uri="{FF2B5EF4-FFF2-40B4-BE49-F238E27FC236}">
                <a16:creationId xmlns:a16="http://schemas.microsoft.com/office/drawing/2014/main" id="{AD798555-220F-4859-88A4-A49AFF4F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62" y="2612741"/>
            <a:ext cx="4739277" cy="3586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7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0B8E4F-DB08-4D7A-847F-BA9FEF18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4CDE0F-43ED-4F21-A9A7-00BF7FFE40A1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0430F-9B1A-4BAF-AAB4-1B5C4FF31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64" y="369523"/>
            <a:ext cx="3446753" cy="6118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1F2787-8889-40CA-B860-8093E840156B}"/>
              </a:ext>
            </a:extLst>
          </p:cNvPr>
          <p:cNvSpPr txBox="1"/>
          <p:nvPr/>
        </p:nvSpPr>
        <p:spPr>
          <a:xfrm>
            <a:off x="3980096" y="1637937"/>
            <a:ext cx="736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UTM Androgyne" panose="02040603050506020204" pitchFamily="18" charset="0"/>
                <a:cs typeface="Times New Roman" pitchFamily="18" charset="0"/>
              </a:rPr>
              <a:t>Đèo Giàng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411B21A-2D59-4F68-90E2-D32147BDB643}"/>
              </a:ext>
            </a:extLst>
          </p:cNvPr>
          <p:cNvSpPr txBox="1">
            <a:spLocks/>
          </p:cNvSpPr>
          <p:nvPr/>
        </p:nvSpPr>
        <p:spPr>
          <a:xfrm>
            <a:off x="1010444" y="596900"/>
            <a:ext cx="475252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u="sng">
                <a:solidFill>
                  <a:srgbClr val="7030A0"/>
                </a:solidFill>
                <a:latin typeface="UTM Androgyne" panose="02040603050506020204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5" descr="p-061334872">
            <a:extLst>
              <a:ext uri="{FF2B5EF4-FFF2-40B4-BE49-F238E27FC236}">
                <a16:creationId xmlns:a16="http://schemas.microsoft.com/office/drawing/2014/main" id="{763C4B11-C797-40B0-B172-4305D015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" y="2417734"/>
            <a:ext cx="3616960" cy="280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-061334838">
            <a:extLst>
              <a:ext uri="{FF2B5EF4-FFF2-40B4-BE49-F238E27FC236}">
                <a16:creationId xmlns:a16="http://schemas.microsoft.com/office/drawing/2014/main" id="{CE71C14D-69FB-4F48-88B1-828BAE36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38" y="3458770"/>
            <a:ext cx="3944020" cy="2802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0B8E4F-DB08-4D7A-847F-BA9FEF18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4CDE0F-43ED-4F21-A9A7-00BF7FFE40A1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0430F-9B1A-4BAF-AAB4-1B5C4FF31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64" y="369523"/>
            <a:ext cx="3446753" cy="6118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1F2787-8889-40CA-B860-8093E840156B}"/>
              </a:ext>
            </a:extLst>
          </p:cNvPr>
          <p:cNvSpPr txBox="1"/>
          <p:nvPr/>
        </p:nvSpPr>
        <p:spPr>
          <a:xfrm>
            <a:off x="3980096" y="1637937"/>
            <a:ext cx="736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UTM Androgyne" panose="02040603050506020204" pitchFamily="18" charset="0"/>
                <a:cs typeface="Times New Roman" pitchFamily="18" charset="0"/>
              </a:rPr>
              <a:t>Đèo Giàng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411B21A-2D59-4F68-90E2-D32147BDB643}"/>
              </a:ext>
            </a:extLst>
          </p:cNvPr>
          <p:cNvSpPr txBox="1">
            <a:spLocks/>
          </p:cNvSpPr>
          <p:nvPr/>
        </p:nvSpPr>
        <p:spPr>
          <a:xfrm>
            <a:off x="1010444" y="596900"/>
            <a:ext cx="475252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u="sng">
                <a:solidFill>
                  <a:srgbClr val="7030A0"/>
                </a:solidFill>
                <a:latin typeface="UTM Androgyne" panose="02040603050506020204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p-061334856">
            <a:extLst>
              <a:ext uri="{FF2B5EF4-FFF2-40B4-BE49-F238E27FC236}">
                <a16:creationId xmlns:a16="http://schemas.microsoft.com/office/drawing/2014/main" id="{E5A436B3-E85A-46CD-ACDB-4FF06549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0" y="2399653"/>
            <a:ext cx="4119880" cy="284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-061334867">
            <a:extLst>
              <a:ext uri="{FF2B5EF4-FFF2-40B4-BE49-F238E27FC236}">
                <a16:creationId xmlns:a16="http://schemas.microsoft.com/office/drawing/2014/main" id="{8B8E841F-FF3D-4D93-ABE8-E40CD113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48" y="3396646"/>
            <a:ext cx="4174812" cy="2846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4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0B8E4F-DB08-4D7A-847F-BA9FEF18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4CDE0F-43ED-4F21-A9A7-00BF7FFE40A1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0430F-9B1A-4BAF-AAB4-1B5C4FF31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64" y="369523"/>
            <a:ext cx="3446753" cy="6118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1F2787-8889-40CA-B860-8093E840156B}"/>
              </a:ext>
            </a:extLst>
          </p:cNvPr>
          <p:cNvSpPr txBox="1"/>
          <p:nvPr/>
        </p:nvSpPr>
        <p:spPr>
          <a:xfrm>
            <a:off x="3980096" y="1637937"/>
            <a:ext cx="736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UTM Androgyne" panose="02040603050506020204" pitchFamily="18" charset="0"/>
                <a:cs typeface="Times New Roman" pitchFamily="18" charset="0"/>
              </a:rPr>
              <a:t>Đèo Gió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411B21A-2D59-4F68-90E2-D32147BDB643}"/>
              </a:ext>
            </a:extLst>
          </p:cNvPr>
          <p:cNvSpPr txBox="1">
            <a:spLocks/>
          </p:cNvSpPr>
          <p:nvPr/>
        </p:nvSpPr>
        <p:spPr>
          <a:xfrm>
            <a:off x="1010444" y="596900"/>
            <a:ext cx="475252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u="sng">
                <a:solidFill>
                  <a:srgbClr val="7030A0"/>
                </a:solidFill>
                <a:latin typeface="UTM Androgyne" panose="02040603050506020204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6666">
            <a:extLst>
              <a:ext uri="{FF2B5EF4-FFF2-40B4-BE49-F238E27FC236}">
                <a16:creationId xmlns:a16="http://schemas.microsoft.com/office/drawing/2014/main" id="{83B05854-F548-4480-9F76-934D590F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3" y="2332160"/>
            <a:ext cx="4419600" cy="280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IMG_0529">
            <a:extLst>
              <a:ext uri="{FF2B5EF4-FFF2-40B4-BE49-F238E27FC236}">
                <a16:creationId xmlns:a16="http://schemas.microsoft.com/office/drawing/2014/main" id="{F28BBC0D-511A-4954-B2FA-6C606FD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64" y="3686431"/>
            <a:ext cx="4110936" cy="256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0B8E4F-DB08-4D7A-847F-BA9FEF18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4CDE0F-43ED-4F21-A9A7-00BF7FFE40A1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0430F-9B1A-4BAF-AAB4-1B5C4FF31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64" y="369523"/>
            <a:ext cx="3446753" cy="6118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1F2787-8889-40CA-B860-8093E840156B}"/>
              </a:ext>
            </a:extLst>
          </p:cNvPr>
          <p:cNvSpPr txBox="1"/>
          <p:nvPr/>
        </p:nvSpPr>
        <p:spPr>
          <a:xfrm>
            <a:off x="3980096" y="1637937"/>
            <a:ext cx="736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UTM Androgyne" panose="02040603050506020204" pitchFamily="18" charset="0"/>
                <a:cs typeface="Times New Roman" pitchFamily="18" charset="0"/>
              </a:rPr>
              <a:t>Đèo Cao Bắc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411B21A-2D59-4F68-90E2-D32147BDB643}"/>
              </a:ext>
            </a:extLst>
          </p:cNvPr>
          <p:cNvSpPr txBox="1">
            <a:spLocks/>
          </p:cNvSpPr>
          <p:nvPr/>
        </p:nvSpPr>
        <p:spPr>
          <a:xfrm>
            <a:off x="1010444" y="596900"/>
            <a:ext cx="4752528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u="sng">
                <a:solidFill>
                  <a:srgbClr val="7030A0"/>
                </a:solidFill>
                <a:latin typeface="UTM Androgyne" panose="02040603050506020204" pitchFamily="18" charset="0"/>
                <a:cs typeface="Times New Roman" pitchFamily="18" charset="0"/>
              </a:rPr>
              <a:t>Giải nghĩa từ</a:t>
            </a:r>
            <a:endParaRPr lang="vi-VN" sz="5000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sm6">
            <a:extLst>
              <a:ext uri="{FF2B5EF4-FFF2-40B4-BE49-F238E27FC236}">
                <a16:creationId xmlns:a16="http://schemas.microsoft.com/office/drawing/2014/main" id="{4DA0A4C0-6E34-454F-B31E-FD1CB245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6" y="2399653"/>
            <a:ext cx="3855511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ây cối bị sương mù bao phủ khiên khung cảnh nơi đây càng trở nên thơ mộng.">
            <a:extLst>
              <a:ext uri="{FF2B5EF4-FFF2-40B4-BE49-F238E27FC236}">
                <a16:creationId xmlns:a16="http://schemas.microsoft.com/office/drawing/2014/main" id="{19D78DC8-8032-48C7-9FA2-7ABFBC2E9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05" y="3613770"/>
            <a:ext cx="4030980" cy="268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1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4ECC742-8CEF-4DEC-8CE2-3852DCB23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30162" y="925988"/>
            <a:ext cx="6670840" cy="5139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5B158-36B8-4B14-8F03-867AB96E3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640557"/>
            <a:ext cx="3344539" cy="672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56AE6-FD88-4281-B43D-5C831E545AE6}"/>
              </a:ext>
            </a:extLst>
          </p:cNvPr>
          <p:cNvSpPr txBox="1"/>
          <p:nvPr/>
        </p:nvSpPr>
        <p:spPr>
          <a:xfrm>
            <a:off x="5467370" y="2492534"/>
            <a:ext cx="528090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6477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00D9-1335-43AC-9F35-0F86A771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18C7-E2B0-4D18-BD77-7AB77AA45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FECEBB1D-8ED0-4F3A-BA6E-8441291B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852BDA-D029-4B3C-A850-92C7F98F57F2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3B8E05A-426D-4C2A-A7D2-2BE1ADD27667}"/>
              </a:ext>
            </a:extLst>
          </p:cNvPr>
          <p:cNvSpPr txBox="1">
            <a:spLocks noChangeArrowheads="1"/>
          </p:cNvSpPr>
          <p:nvPr/>
        </p:nvSpPr>
        <p:spPr>
          <a:xfrm>
            <a:off x="1331731" y="1739692"/>
            <a:ext cx="4267201" cy="206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Giàng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Bắc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tới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EFAD8F7-EEFF-4458-B2B5-EAFA6945F962}"/>
              </a:ext>
            </a:extLst>
          </p:cNvPr>
          <p:cNvSpPr txBox="1">
            <a:spLocks noChangeArrowheads="1"/>
          </p:cNvSpPr>
          <p:nvPr/>
        </p:nvSpPr>
        <p:spPr>
          <a:xfrm>
            <a:off x="1331731" y="4001294"/>
            <a:ext cx="4557922" cy="217345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ngọt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dịu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70DA114-2472-48F8-930A-FD91CA34CF9D}"/>
              </a:ext>
            </a:extLst>
          </p:cNvPr>
          <p:cNvSpPr txBox="1">
            <a:spLocks noChangeArrowheads="1"/>
          </p:cNvSpPr>
          <p:nvPr/>
        </p:nvSpPr>
        <p:spPr>
          <a:xfrm>
            <a:off x="6685691" y="1738526"/>
            <a:ext cx="4455927" cy="211601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thương</a:t>
            </a:r>
            <a:endParaRPr lang="en-US" sz="3200" b="1" i="1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thảo</a:t>
            </a:r>
            <a:endParaRPr lang="en-US" sz="3200" b="1" i="1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hiền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như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B36C85B-DC13-4FB3-BD65-06AE74D3C093}"/>
              </a:ext>
            </a:extLst>
          </p:cNvPr>
          <p:cNvSpPr txBox="1">
            <a:spLocks noChangeArrowheads="1"/>
          </p:cNvSpPr>
          <p:nvPr/>
        </p:nvSpPr>
        <p:spPr>
          <a:xfrm>
            <a:off x="6685691" y="4004970"/>
            <a:ext cx="4841997" cy="20151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lòng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nước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D167AAE-D15A-4F40-BF64-436D29BBD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590" y="6035161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2060"/>
                </a:solidFill>
              </a:rPr>
              <a:t>Trúc Thông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96288-B9B1-4C1F-90DC-8FF5120B958A}"/>
              </a:ext>
            </a:extLst>
          </p:cNvPr>
          <p:cNvSpPr txBox="1"/>
          <p:nvPr/>
        </p:nvSpPr>
        <p:spPr>
          <a:xfrm>
            <a:off x="1207026" y="468496"/>
            <a:ext cx="878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ln w="952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Chính tả</a:t>
            </a:r>
          </a:p>
          <a:p>
            <a:pPr algn="ctr"/>
            <a:r>
              <a:rPr lang="vi-VN" sz="4000" b="1">
                <a:ln w="952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Nhớ - viết: Cao Bằng</a:t>
            </a:r>
            <a:endParaRPr lang="en-US" sz="4000" b="1" dirty="0">
              <a:ln w="9525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4ECC742-8CEF-4DEC-8CE2-3852DCB23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30162" y="925988"/>
            <a:ext cx="6670840" cy="5139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5B158-36B8-4B14-8F03-867AB96E3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640557"/>
            <a:ext cx="3344539" cy="672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56AE6-FD88-4281-B43D-5C831E545AE6}"/>
              </a:ext>
            </a:extLst>
          </p:cNvPr>
          <p:cNvSpPr txBox="1"/>
          <p:nvPr/>
        </p:nvSpPr>
        <p:spPr>
          <a:xfrm>
            <a:off x="5467370" y="2492534"/>
            <a:ext cx="528090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Lưu ý cách trình bày</a:t>
            </a:r>
          </a:p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bài thơ</a:t>
            </a:r>
          </a:p>
        </p:txBody>
      </p:sp>
    </p:spTree>
    <p:extLst>
      <p:ext uri="{BB962C8B-B14F-4D97-AF65-F5344CB8AC3E}">
        <p14:creationId xmlns:p14="http://schemas.microsoft.com/office/powerpoint/2010/main" val="14923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03" t="27163" r="26988" b="13541"/>
          <a:stretch/>
        </p:blipFill>
        <p:spPr>
          <a:xfrm>
            <a:off x="2057399" y="651258"/>
            <a:ext cx="8001000" cy="6130543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098147" y="152400"/>
            <a:ext cx="591950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Tö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theá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ngoài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hoïc</a:t>
            </a:r>
            <a:r>
              <a:rPr lang="en-US" altLang="zh-CN" sz="2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 </a:t>
            </a:r>
            <a:r>
              <a:rPr lang="en-US" altLang="zh-CN" sz="20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Avo" pitchFamily="2" charset="0"/>
                <a:ea typeface="inpin heiti" charset="-122"/>
              </a:rPr>
              <a:t>ñuùng</a:t>
            </a:r>
            <a:endParaRPr lang="zh-CN" altLang="en-US" sz="2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VNI-Avo" pitchFamily="2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4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ẫu giấy 5 ô ly - Mẫu giấy luyện viết chữ - Download.vn">
            <a:extLst>
              <a:ext uri="{FF2B5EF4-FFF2-40B4-BE49-F238E27FC236}">
                <a16:creationId xmlns:a16="http://schemas.microsoft.com/office/drawing/2014/main" id="{1430A055-FFB6-4A5E-AF91-0AC4217D6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 bwMode="auto">
          <a:xfrm>
            <a:off x="1046177" y="26442"/>
            <a:ext cx="11163299" cy="68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39DF4B-830B-41E8-8DCB-DD4FF889DFD9}"/>
              </a:ext>
            </a:extLst>
          </p:cNvPr>
          <p:cNvSpPr/>
          <p:nvPr/>
        </p:nvSpPr>
        <p:spPr>
          <a:xfrm>
            <a:off x="1160476" y="-26442"/>
            <a:ext cx="11049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64239B-4E43-4533-A9AD-A2090AD57BE2}"/>
              </a:ext>
            </a:extLst>
          </p:cNvPr>
          <p:cNvCxnSpPr>
            <a:cxnSpLocks/>
          </p:cNvCxnSpPr>
          <p:nvPr/>
        </p:nvCxnSpPr>
        <p:spPr>
          <a:xfrm>
            <a:off x="1092200" y="0"/>
            <a:ext cx="0" cy="6858000"/>
          </a:xfrm>
          <a:prstGeom prst="line">
            <a:avLst/>
          </a:prstGeom>
          <a:ln w="762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1F8A531-7EB4-45D1-A9E2-E7DF1A8B8E06}"/>
              </a:ext>
            </a:extLst>
          </p:cNvPr>
          <p:cNvSpPr/>
          <p:nvPr/>
        </p:nvSpPr>
        <p:spPr>
          <a:xfrm>
            <a:off x="1726209" y="400252"/>
            <a:ext cx="100696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Thứ … ngày … tháng … năm </a:t>
            </a:r>
            <a:r>
              <a:rPr lang="vi-VN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2022</a:t>
            </a:r>
            <a:endParaRPr lang="en-US" sz="4800" b="1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4C9FC-7A91-4513-8907-B053F4CF9494}"/>
              </a:ext>
            </a:extLst>
          </p:cNvPr>
          <p:cNvSpPr/>
          <p:nvPr/>
        </p:nvSpPr>
        <p:spPr>
          <a:xfrm>
            <a:off x="6094908" y="1237398"/>
            <a:ext cx="2703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Chính tả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9A4BCC-11BF-4F55-8442-48B6510E958C}"/>
              </a:ext>
            </a:extLst>
          </p:cNvPr>
          <p:cNvCxnSpPr/>
          <p:nvPr/>
        </p:nvCxnSpPr>
        <p:spPr>
          <a:xfrm>
            <a:off x="6171108" y="1905000"/>
            <a:ext cx="2591893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70B22-23F7-4132-8CF2-10340C3BBF20}"/>
              </a:ext>
            </a:extLst>
          </p:cNvPr>
          <p:cNvSpPr/>
          <p:nvPr/>
        </p:nvSpPr>
        <p:spPr>
          <a:xfrm>
            <a:off x="4444303" y="2086277"/>
            <a:ext cx="61245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Nhớ - viết: Cao Bằng</a:t>
            </a:r>
            <a:endParaRPr lang="en-US" sz="4800" b="1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B8EEF4-0B5A-40E3-92D0-38E7BB8BD6B1}"/>
              </a:ext>
            </a:extLst>
          </p:cNvPr>
          <p:cNvSpPr/>
          <p:nvPr/>
        </p:nvSpPr>
        <p:spPr>
          <a:xfrm>
            <a:off x="4419323" y="2938479"/>
            <a:ext cx="5797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 khi qua Đèo Gió</a:t>
            </a:r>
            <a:endParaRPr lang="en-US" sz="4800" b="1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5F9916-E64E-4A65-B403-E2A6C2CFE2DE}"/>
              </a:ext>
            </a:extLst>
          </p:cNvPr>
          <p:cNvSpPr/>
          <p:nvPr/>
        </p:nvSpPr>
        <p:spPr>
          <a:xfrm>
            <a:off x="7804689" y="5431470"/>
            <a:ext cx="35477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Trúc Thông</a:t>
            </a:r>
            <a:endParaRPr lang="en-US" sz="4800" b="1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C1945D-90AD-4DE0-83A5-F316EE4AA37B}"/>
              </a:ext>
            </a:extLst>
          </p:cNvPr>
          <p:cNvSpPr/>
          <p:nvPr/>
        </p:nvSpPr>
        <p:spPr>
          <a:xfrm>
            <a:off x="1348797" y="2922436"/>
            <a:ext cx="1077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Lỗ</a:t>
            </a:r>
            <a:r>
              <a:rPr lang="en-US" sz="9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</a:rPr>
              <a:t>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A080C7-1E05-477A-8D1C-358809033683}"/>
              </a:ext>
            </a:extLst>
          </p:cNvPr>
          <p:cNvCxnSpPr>
            <a:cxnSpLocks/>
          </p:cNvCxnSpPr>
          <p:nvPr/>
        </p:nvCxnSpPr>
        <p:spPr>
          <a:xfrm>
            <a:off x="1364847" y="3569366"/>
            <a:ext cx="982615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63B57BE-4683-40E9-AD66-7654FC1EF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222" y="-22881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0910045-50F7-40AE-BFC3-6FDE385EA15F}"/>
              </a:ext>
            </a:extLst>
          </p:cNvPr>
          <p:cNvSpPr/>
          <p:nvPr/>
        </p:nvSpPr>
        <p:spPr>
          <a:xfrm>
            <a:off x="4408367" y="3769476"/>
            <a:ext cx="64079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en-US" sz="4800" b="1">
                <a:ln w="3175">
                  <a:solidFill>
                    <a:srgbClr val="9900FF"/>
                  </a:solidFill>
                </a:ln>
                <a:solidFill>
                  <a:srgbClr val="99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Ta lại vượt Đèo Giàng</a:t>
            </a:r>
            <a:endParaRPr lang="en-US" sz="4800" b="1">
              <a:ln w="3175">
                <a:solidFill>
                  <a:srgbClr val="9900FF"/>
                </a:solidFill>
              </a:ln>
              <a:solidFill>
                <a:srgbClr val="99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13395A-5CF0-45E5-A356-1A6B75F215AB}"/>
              </a:ext>
            </a:extLst>
          </p:cNvPr>
          <p:cNvSpPr/>
          <p:nvPr/>
        </p:nvSpPr>
        <p:spPr>
          <a:xfrm>
            <a:off x="16709523" y="4707193"/>
            <a:ext cx="8432800" cy="605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Nếu bị lỗi font thì bạn có thể lấy hình này</a:t>
            </a:r>
          </a:p>
        </p:txBody>
      </p:sp>
    </p:spTree>
    <p:extLst>
      <p:ext uri="{BB962C8B-B14F-4D97-AF65-F5344CB8AC3E}">
        <p14:creationId xmlns:p14="http://schemas.microsoft.com/office/powerpoint/2010/main" val="14473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41C0E920-61BA-4237-A512-D1DBFD080E84}"/>
              </a:ext>
            </a:extLst>
          </p:cNvPr>
          <p:cNvSpPr txBox="1"/>
          <p:nvPr/>
        </p:nvSpPr>
        <p:spPr>
          <a:xfrm>
            <a:off x="-1281953" y="489473"/>
            <a:ext cx="14755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13800">
                <a:ln w="3810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27号-布丁体" panose="00000500000000000000" pitchFamily="2" charset="-122"/>
              </a:rPr>
              <a:t>Khởi động</a:t>
            </a:r>
            <a:endParaRPr kumimoji="0" lang="zh-CN" altLang="en-US" sz="138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F7565-C7D9-4FC7-A570-C621584B4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7086"/>
            <a:ext cx="2496447" cy="5022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8AA84-97A5-4913-B8A8-9D4A9AC5D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638" y="1890033"/>
            <a:ext cx="2748961" cy="48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29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00D9-1335-43AC-9F35-0F86A771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18C7-E2B0-4D18-BD77-7AB77AA45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FECEBB1D-8ED0-4F3A-BA6E-8441291B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852BDA-D029-4B3C-A850-92C7F98F57F2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3B8E05A-426D-4C2A-A7D2-2BE1ADD27667}"/>
              </a:ext>
            </a:extLst>
          </p:cNvPr>
          <p:cNvSpPr txBox="1">
            <a:spLocks noChangeArrowheads="1"/>
          </p:cNvSpPr>
          <p:nvPr/>
        </p:nvSpPr>
        <p:spPr>
          <a:xfrm>
            <a:off x="1331731" y="1739692"/>
            <a:ext cx="4267201" cy="206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Ta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Giàng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Bắc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tới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EFAD8F7-EEFF-4458-B2B5-EAFA6945F962}"/>
              </a:ext>
            </a:extLst>
          </p:cNvPr>
          <p:cNvSpPr txBox="1">
            <a:spLocks noChangeArrowheads="1"/>
          </p:cNvSpPr>
          <p:nvPr/>
        </p:nvSpPr>
        <p:spPr>
          <a:xfrm>
            <a:off x="1331731" y="4001294"/>
            <a:ext cx="4557922" cy="217345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ngọt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dịu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70DA114-2472-48F8-930A-FD91CA34CF9D}"/>
              </a:ext>
            </a:extLst>
          </p:cNvPr>
          <p:cNvSpPr txBox="1">
            <a:spLocks noChangeArrowheads="1"/>
          </p:cNvSpPr>
          <p:nvPr/>
        </p:nvSpPr>
        <p:spPr>
          <a:xfrm>
            <a:off x="6685691" y="1738526"/>
            <a:ext cx="4455927" cy="211601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thương</a:t>
            </a:r>
            <a:endParaRPr lang="en-US" sz="3200" b="1" i="1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thảo</a:t>
            </a:r>
            <a:endParaRPr lang="en-US" sz="3200" b="1" i="1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hiền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như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B36C85B-DC13-4FB3-BD65-06AE74D3C093}"/>
              </a:ext>
            </a:extLst>
          </p:cNvPr>
          <p:cNvSpPr txBox="1">
            <a:spLocks noChangeArrowheads="1"/>
          </p:cNvSpPr>
          <p:nvPr/>
        </p:nvSpPr>
        <p:spPr>
          <a:xfrm>
            <a:off x="6685691" y="4004970"/>
            <a:ext cx="4841997" cy="20151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lòng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nước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D167AAE-D15A-4F40-BF64-436D29BBD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590" y="6035161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2060"/>
                </a:solidFill>
              </a:rPr>
              <a:t>Trúc Thông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96288-B9B1-4C1F-90DC-8FF5120B958A}"/>
              </a:ext>
            </a:extLst>
          </p:cNvPr>
          <p:cNvSpPr txBox="1"/>
          <p:nvPr/>
        </p:nvSpPr>
        <p:spPr>
          <a:xfrm>
            <a:off x="1207026" y="468496"/>
            <a:ext cx="878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ln w="952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Chính tả</a:t>
            </a:r>
          </a:p>
          <a:p>
            <a:pPr algn="ctr"/>
            <a:r>
              <a:rPr lang="vi-VN" sz="4000" b="1">
                <a:ln w="952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Nhớ - viết: Cao Bằng</a:t>
            </a:r>
            <a:endParaRPr lang="en-US" sz="4000" b="1" dirty="0">
              <a:ln w="9525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41C0E920-61BA-4237-A512-D1DBFD080E84}"/>
              </a:ext>
            </a:extLst>
          </p:cNvPr>
          <p:cNvSpPr txBox="1"/>
          <p:nvPr/>
        </p:nvSpPr>
        <p:spPr>
          <a:xfrm>
            <a:off x="-1397567" y="489473"/>
            <a:ext cx="1475590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11500" noProof="0">
                <a:ln w="3810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27号-布丁体" panose="00000500000000000000" pitchFamily="2" charset="-122"/>
              </a:rPr>
              <a:t>BÀI TẬP</a:t>
            </a:r>
          </a:p>
          <a:p>
            <a:pPr lvl="0" algn="ctr">
              <a:defRPr/>
            </a:pPr>
            <a:r>
              <a:rPr lang="vi-VN" altLang="zh-CN" sz="11500" noProof="0">
                <a:ln w="3810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27号-布丁体" panose="00000500000000000000" pitchFamily="2" charset="-122"/>
              </a:rPr>
              <a:t>chính tả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F7565-C7D9-4FC7-A570-C621584B4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7086"/>
            <a:ext cx="2496447" cy="5022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8AA84-97A5-4913-B8A8-9D4A9AC5D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638" y="1890033"/>
            <a:ext cx="2748961" cy="48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29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extLst>
              <a:ext uri="{FF2B5EF4-FFF2-40B4-BE49-F238E27FC236}">
                <a16:creationId xmlns:a16="http://schemas.microsoft.com/office/drawing/2014/main" id="{5A349BEB-F5F3-4773-9326-607FDD98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FAA548-787B-4C2D-AEA8-08298A3EB0FE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76385" y="2870517"/>
            <a:ext cx="1118381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Na-ma-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43339" y="2926072"/>
            <a:ext cx="1266092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662210" y="2923724"/>
            <a:ext cx="1606015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51538" y="3427824"/>
            <a:ext cx="2030424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13191" y="4330496"/>
            <a:ext cx="1169963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5673" y="4832249"/>
            <a:ext cx="2398528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6543" y="3807644"/>
            <a:ext cx="1720897" cy="3516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1F21B-0EC5-4697-B3DC-AA56FCD2B930}"/>
              </a:ext>
            </a:extLst>
          </p:cNvPr>
          <p:cNvSpPr txBox="1"/>
          <p:nvPr/>
        </p:nvSpPr>
        <p:spPr>
          <a:xfrm>
            <a:off x="1277171" y="1086892"/>
            <a:ext cx="9637658" cy="10891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Flamenco" panose="02040603050506020204" pitchFamily="18" charset="0"/>
              </a:rPr>
              <a:t>2. Tìm tên riêng thích hợp với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Flamenco" panose="02040603050506020204" pitchFamily="18" charset="0"/>
              </a:rPr>
              <a:t> mỗi ô trống, biết rằng những tên riêng đó là:</a:t>
            </a:r>
            <a:endParaRPr kumimoji="0" lang="vi-VN" sz="2000" b="0" i="0" u="none" strike="noStrike" kern="1200" cap="none" spc="0" normalizeH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Flamenco" panose="020406030505060202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Flamenco" panose="02040603050506020204" pitchFamily="18" charset="0"/>
              </a:rPr>
              <a:t>Điện Biên Phủ, Công Lý, Côn Đảo, Võ Thị Sáu, Nguyễn Văn Trỗi, Bế Văn Đàn.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extLst>
              <a:ext uri="{FF2B5EF4-FFF2-40B4-BE49-F238E27FC236}">
                <a16:creationId xmlns:a16="http://schemas.microsoft.com/office/drawing/2014/main" id="{5A349BEB-F5F3-4773-9326-607FDD98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FAA548-787B-4C2D-AEA8-08298A3EB0FE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1F21B-0EC5-4697-B3DC-AA56FCD2B930}"/>
              </a:ext>
            </a:extLst>
          </p:cNvPr>
          <p:cNvSpPr txBox="1"/>
          <p:nvPr/>
        </p:nvSpPr>
        <p:spPr>
          <a:xfrm>
            <a:off x="1277171" y="1086892"/>
            <a:ext cx="9637658" cy="59725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Flamenco" panose="02040603050506020204" pitchFamily="18" charset="0"/>
              </a:rPr>
              <a:t>Tìm và viết lại cho đúng các tên riêng có trong đoạn thơ sau: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Flamenc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A64CF-13B9-4B28-B255-74EFD667C0DE}"/>
              </a:ext>
            </a:extLst>
          </p:cNvPr>
          <p:cNvSpPr txBox="1"/>
          <p:nvPr/>
        </p:nvSpPr>
        <p:spPr>
          <a:xfrm>
            <a:off x="3676286" y="2396263"/>
            <a:ext cx="62319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tuần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chóp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endParaRPr lang="en-US" sz="2800" dirty="0"/>
          </a:p>
          <a:p>
            <a:r>
              <a:rPr lang="en-US" sz="2800" dirty="0" err="1"/>
              <a:t>Gió</a:t>
            </a:r>
            <a:r>
              <a:rPr lang="en-US" sz="2800" dirty="0"/>
              <a:t> </a:t>
            </a:r>
            <a:r>
              <a:rPr lang="en-US" sz="2800" dirty="0" err="1"/>
              <a:t>vù</a:t>
            </a:r>
            <a:r>
              <a:rPr lang="en-US" sz="2800" dirty="0"/>
              <a:t> </a:t>
            </a:r>
            <a:r>
              <a:rPr lang="en-US" sz="2800" dirty="0" err="1"/>
              <a:t>vù</a:t>
            </a:r>
            <a:r>
              <a:rPr lang="en-US" sz="2800" dirty="0"/>
              <a:t> </a:t>
            </a:r>
            <a:r>
              <a:rPr lang="en-US" sz="2800" dirty="0" err="1"/>
              <a:t>quất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cành</a:t>
            </a:r>
            <a:r>
              <a:rPr lang="en-US" sz="2800" dirty="0"/>
              <a:t> </a:t>
            </a:r>
            <a:r>
              <a:rPr lang="en-US" sz="2800" dirty="0" err="1"/>
              <a:t>bứa</a:t>
            </a:r>
            <a:endParaRPr lang="en-US" sz="2800" dirty="0"/>
          </a:p>
          <a:p>
            <a:r>
              <a:rPr lang="en-US" sz="2800" dirty="0" err="1"/>
              <a:t>Trông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nhòe</a:t>
            </a:r>
            <a:r>
              <a:rPr lang="en-US" sz="2800" dirty="0"/>
              <a:t> </a:t>
            </a:r>
            <a:r>
              <a:rPr lang="en-US" sz="2800" dirty="0" err="1"/>
              <a:t>ánh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endParaRPr lang="en-US" sz="2800" dirty="0"/>
          </a:p>
          <a:p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vờ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súng</a:t>
            </a:r>
            <a:r>
              <a:rPr lang="en-US" sz="2800" dirty="0"/>
              <a:t> </a:t>
            </a:r>
            <a:r>
              <a:rPr lang="en-US" sz="2800" dirty="0" err="1"/>
              <a:t>sương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gió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xưa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Ngã</a:t>
            </a:r>
            <a:endParaRPr lang="en-US" sz="2800" dirty="0"/>
          </a:p>
          <a:p>
            <a:r>
              <a:rPr lang="en-US" sz="2800" dirty="0" err="1"/>
              <a:t>Cắt</a:t>
            </a:r>
            <a:r>
              <a:rPr lang="en-US" sz="2800" dirty="0"/>
              <a:t> con </a:t>
            </a:r>
            <a:r>
              <a:rPr lang="en-US" sz="2800" dirty="0" err="1"/>
              <a:t>suối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dâng</a:t>
            </a:r>
            <a:r>
              <a:rPr lang="en-US" sz="2800" dirty="0"/>
              <a:t> </a:t>
            </a:r>
            <a:r>
              <a:rPr lang="en-US" sz="2800" dirty="0" err="1"/>
              <a:t>lũ</a:t>
            </a:r>
            <a:endParaRPr lang="en-US" sz="2800" dirty="0"/>
          </a:p>
          <a:p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gió</a:t>
            </a:r>
            <a:r>
              <a:rPr lang="en-US" sz="2800" dirty="0"/>
              <a:t> </a:t>
            </a:r>
            <a:r>
              <a:rPr lang="en-US" sz="2800" dirty="0" err="1"/>
              <a:t>Tùng</a:t>
            </a:r>
            <a:r>
              <a:rPr lang="en-US" sz="2800" dirty="0"/>
              <a:t> </a:t>
            </a:r>
            <a:r>
              <a:rPr lang="en-US" sz="2800" dirty="0" err="1"/>
              <a:t>Chinh</a:t>
            </a:r>
            <a:r>
              <a:rPr lang="en-US" sz="2800" dirty="0"/>
              <a:t>, </a:t>
            </a:r>
            <a:r>
              <a:rPr lang="en-US" sz="2800" dirty="0" err="1"/>
              <a:t>Pù</a:t>
            </a:r>
            <a:r>
              <a:rPr lang="en-US" sz="2800" dirty="0"/>
              <a:t>                   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tụ</a:t>
            </a:r>
            <a:endParaRPr lang="en-US" sz="2800" dirty="0"/>
          </a:p>
          <a:p>
            <a:r>
              <a:rPr lang="en-US" sz="2800" dirty="0" err="1"/>
              <a:t>Chắn</a:t>
            </a:r>
            <a:r>
              <a:rPr lang="en-US" sz="2800" dirty="0"/>
              <a:t> </a:t>
            </a:r>
            <a:r>
              <a:rPr lang="en-US" sz="2800" dirty="0" err="1"/>
              <a:t>lối</a:t>
            </a:r>
            <a:r>
              <a:rPr lang="en-US" sz="2800" dirty="0"/>
              <a:t> </a:t>
            </a:r>
            <a:r>
              <a:rPr lang="en-US" sz="2800" dirty="0" err="1"/>
              <a:t>mòn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Tùng</a:t>
            </a:r>
            <a:r>
              <a:rPr lang="en-US" sz="2800" dirty="0"/>
              <a:t> </a:t>
            </a:r>
            <a:r>
              <a:rPr lang="en-US" sz="2800" dirty="0" err="1"/>
              <a:t>Chinh</a:t>
            </a:r>
            <a:endParaRPr lang="en-US" sz="2800" dirty="0"/>
          </a:p>
          <a:p>
            <a:r>
              <a:rPr lang="en-US" sz="2800" dirty="0"/>
              <a:t>                                      </a:t>
            </a:r>
            <a:r>
              <a:rPr lang="en-US" sz="2000" i="1" dirty="0"/>
              <a:t>Theo</a:t>
            </a:r>
            <a:r>
              <a:rPr lang="en-US" sz="2000" dirty="0"/>
              <a:t> </a:t>
            </a:r>
            <a:r>
              <a:rPr lang="en-US" sz="2000" dirty="0" err="1"/>
              <a:t>Đào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47687-8156-4F6B-8607-BCAE0394D779}"/>
              </a:ext>
            </a:extLst>
          </p:cNvPr>
          <p:cNvSpPr txBox="1"/>
          <p:nvPr/>
        </p:nvSpPr>
        <p:spPr>
          <a:xfrm>
            <a:off x="4649961" y="1892231"/>
            <a:ext cx="348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Cửa</a:t>
            </a:r>
            <a:r>
              <a:rPr lang="en-US" sz="2800" b="1" i="1" dirty="0"/>
              <a:t> </a:t>
            </a:r>
            <a:r>
              <a:rPr lang="en-US" sz="2800" b="1" i="1" dirty="0" err="1"/>
              <a:t>gió</a:t>
            </a:r>
            <a:r>
              <a:rPr lang="en-US" sz="2800" b="1" i="1" dirty="0"/>
              <a:t> </a:t>
            </a:r>
            <a:r>
              <a:rPr lang="en-US" sz="2800" b="1" i="1" dirty="0" err="1"/>
              <a:t>Tùng</a:t>
            </a:r>
            <a:r>
              <a:rPr lang="en-US" sz="2800" b="1" i="1" dirty="0"/>
              <a:t> </a:t>
            </a:r>
            <a:r>
              <a:rPr lang="en-US" sz="2800" b="1" i="1" dirty="0" err="1"/>
              <a:t>Chinh</a:t>
            </a:r>
            <a:endParaRPr lang="en-US" sz="28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B33D8-97A1-44E7-9837-92D909D173F4}"/>
              </a:ext>
            </a:extLst>
          </p:cNvPr>
          <p:cNvSpPr txBox="1"/>
          <p:nvPr/>
        </p:nvSpPr>
        <p:spPr>
          <a:xfrm>
            <a:off x="7840320" y="2396264"/>
            <a:ext cx="9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/>
              <a:t>gàn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D5D45A-8F6A-4661-8935-17A7A9D7F742}"/>
              </a:ext>
            </a:extLst>
          </p:cNvPr>
          <p:cNvSpPr txBox="1"/>
          <p:nvPr/>
        </p:nvSpPr>
        <p:spPr>
          <a:xfrm>
            <a:off x="8149760" y="4250869"/>
            <a:ext cx="5767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</a:t>
            </a:r>
            <a:r>
              <a:rPr lang="en-US" sz="2800" dirty="0" err="1"/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5812E-F710-4E3F-B84B-587C210FDD1F}"/>
              </a:ext>
            </a:extLst>
          </p:cNvPr>
          <p:cNvSpPr txBox="1"/>
          <p:nvPr/>
        </p:nvSpPr>
        <p:spPr>
          <a:xfrm>
            <a:off x="6954058" y="5108984"/>
            <a:ext cx="84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o,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78D32-A586-4CA3-BC98-AEED494CE359}"/>
              </a:ext>
            </a:extLst>
          </p:cNvPr>
          <p:cNvSpPr txBox="1"/>
          <p:nvPr/>
        </p:nvSpPr>
        <p:spPr>
          <a:xfrm>
            <a:off x="7598826" y="5094917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</a:t>
            </a:r>
            <a:r>
              <a:rPr lang="en-US" sz="2800" dirty="0" err="1"/>
              <a:t>ù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X</a:t>
            </a:r>
            <a:r>
              <a:rPr lang="en-US" sz="2800" dirty="0" err="1"/>
              <a:t>ai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6091A-9E54-45BD-8320-31F82303FDEC}"/>
              </a:ext>
            </a:extLst>
          </p:cNvPr>
          <p:cNvSpPr txBox="1"/>
          <p:nvPr/>
        </p:nvSpPr>
        <p:spPr>
          <a:xfrm>
            <a:off x="7882524" y="2396264"/>
            <a:ext cx="89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ngàn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805775-C4FE-40AA-9959-D1BF547BBED0}"/>
              </a:ext>
            </a:extLst>
          </p:cNvPr>
          <p:cNvSpPr txBox="1"/>
          <p:nvPr/>
        </p:nvSpPr>
        <p:spPr>
          <a:xfrm>
            <a:off x="8163879" y="425320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ba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D12B51-96FD-4A3A-A1E9-DBDC4D9ECD84}"/>
              </a:ext>
            </a:extLst>
          </p:cNvPr>
          <p:cNvSpPr txBox="1"/>
          <p:nvPr/>
        </p:nvSpPr>
        <p:spPr>
          <a:xfrm>
            <a:off x="6968125" y="5111330"/>
            <a:ext cx="744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784925-26B0-4534-9865-D56511D0E79C}"/>
              </a:ext>
            </a:extLst>
          </p:cNvPr>
          <p:cNvSpPr txBox="1"/>
          <p:nvPr/>
        </p:nvSpPr>
        <p:spPr>
          <a:xfrm>
            <a:off x="7615239" y="5097262"/>
            <a:ext cx="104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pù</a:t>
            </a:r>
            <a:r>
              <a:rPr lang="en-US" sz="2800" dirty="0"/>
              <a:t> </a:t>
            </a:r>
            <a:r>
              <a:rPr lang="en-US" sz="2800" dirty="0" err="1"/>
              <a:t>xai</a:t>
            </a:r>
            <a:endParaRPr lang="en-US" sz="2800" dirty="0"/>
          </a:p>
        </p:txBody>
      </p:sp>
      <p:pic>
        <p:nvPicPr>
          <p:cNvPr id="2050" name="Picture 2" descr="Săn mây trên đỉnh Pu Xai Lai Leng">
            <a:extLst>
              <a:ext uri="{FF2B5EF4-FFF2-40B4-BE49-F238E27FC236}">
                <a16:creationId xmlns:a16="http://schemas.microsoft.com/office/drawing/2014/main" id="{47DC56E4-05CF-4698-B170-08006EFB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964">
            <a:off x="430306" y="2231078"/>
            <a:ext cx="2869918" cy="1614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ăn mây trên đỉnh Pu Xai Lai Leng">
            <a:extLst>
              <a:ext uri="{FF2B5EF4-FFF2-40B4-BE49-F238E27FC236}">
                <a16:creationId xmlns:a16="http://schemas.microsoft.com/office/drawing/2014/main" id="{3D43BFC3-A98B-43C4-ABE8-CD6BDC84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786">
            <a:off x="9193514" y="3145540"/>
            <a:ext cx="2531429" cy="190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m phá chốn “bồng lai tiên cảnh” ở Phu Xai Lai Leng | Báo Dân trí">
            <a:extLst>
              <a:ext uri="{FF2B5EF4-FFF2-40B4-BE49-F238E27FC236}">
                <a16:creationId xmlns:a16="http://schemas.microsoft.com/office/drawing/2014/main" id="{8FAC6544-4C64-4E2E-BFCC-7D6374F46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821">
            <a:off x="409599" y="4225539"/>
            <a:ext cx="3026924" cy="1690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1486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 animBg="1"/>
      <p:bldP spid="19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125AABC-4718-4AC6-82C4-A46CDA68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B24FA6-D873-4993-B474-A32174CF8F73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022103F-05CD-4C3A-830C-CFC992484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0117" y="1836966"/>
            <a:ext cx="4824411" cy="29143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35A75B-A478-40D7-B416-E0D1F4DF0FD2}"/>
              </a:ext>
            </a:extLst>
          </p:cNvPr>
          <p:cNvSpPr txBox="1"/>
          <p:nvPr/>
        </p:nvSpPr>
        <p:spPr>
          <a:xfrm>
            <a:off x="2467223" y="2406935"/>
            <a:ext cx="36170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UTM Androgyne" panose="02040603050506020204" pitchFamily="18" charset="0"/>
                <a:cs typeface="Times New Roman" pitchFamily="18" charset="0"/>
              </a:rPr>
              <a:t> Luyện viết lại những từ viết sai</a:t>
            </a:r>
          </a:p>
          <a:p>
            <a:pPr algn="ctr"/>
            <a:r>
              <a:rPr lang="en-US" sz="3200">
                <a:latin typeface="UTM Androgyne" panose="02040603050506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5255173-9E9D-44A3-A690-7F674D400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83742" y="3863237"/>
            <a:ext cx="4824411" cy="21834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CAF0DE-3610-45C8-8994-C9DEE0F0C085}"/>
              </a:ext>
            </a:extLst>
          </p:cNvPr>
          <p:cNvSpPr txBox="1">
            <a:spLocks/>
          </p:cNvSpPr>
          <p:nvPr/>
        </p:nvSpPr>
        <p:spPr>
          <a:xfrm>
            <a:off x="5742086" y="4202315"/>
            <a:ext cx="3677387" cy="3612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>
                <a:latin typeface="UTM Androgyne" panose="02040603050506020204" pitchFamily="18" charset="0"/>
                <a:cs typeface="Times New Roman" pitchFamily="18" charset="0"/>
              </a:rPr>
              <a:t>Chuẩn bị bài</a:t>
            </a:r>
            <a:r>
              <a:rPr lang="vi-VN" sz="3200">
                <a:latin typeface="UTM Androgyne" panose="02040603050506020204" pitchFamily="18" charset="0"/>
                <a:cs typeface="Times New Roman" pitchFamily="18" charset="0"/>
              </a:rPr>
              <a:t> tiếp theo: Nghe – Viết “Núi non hùng vĩ”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框 13">
            <a:extLst>
              <a:ext uri="{FF2B5EF4-FFF2-40B4-BE49-F238E27FC236}">
                <a16:creationId xmlns:a16="http://schemas.microsoft.com/office/drawing/2014/main" id="{83DFD1B2-C58C-4EED-B8BF-733E7353CE4B}"/>
              </a:ext>
            </a:extLst>
          </p:cNvPr>
          <p:cNvSpPr txBox="1"/>
          <p:nvPr/>
        </p:nvSpPr>
        <p:spPr>
          <a:xfrm>
            <a:off x="-1075653" y="399943"/>
            <a:ext cx="14755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660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27号-布丁体" panose="00000500000000000000" pitchFamily="2" charset="-122"/>
              </a:rPr>
              <a:t>Dặn dò</a:t>
            </a:r>
            <a:endParaRPr kumimoji="0" lang="zh-CN" altLang="en-US" sz="66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8DAEE0-4E05-4582-8258-6D518A1C9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87086"/>
            <a:ext cx="2496447" cy="5022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975946-1362-41D7-AD0D-94EA6BDF43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0638" y="1890033"/>
            <a:ext cx="2748961" cy="48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602A90-892A-4C77-8933-A09CC18DEB7D}"/>
              </a:ext>
            </a:extLst>
          </p:cNvPr>
          <p:cNvSpPr txBox="1">
            <a:spLocks/>
          </p:cNvSpPr>
          <p:nvPr/>
        </p:nvSpPr>
        <p:spPr>
          <a:xfrm>
            <a:off x="1335581" y="345440"/>
            <a:ext cx="8954273" cy="1633716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>
                <a:ln w="762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Showcard" panose="02040603050506020204" pitchFamily="18" charset="0"/>
                <a:cs typeface="Times New Roman" pitchFamily="18" charset="0"/>
              </a:rPr>
              <a:t>CHÚC CÁC BẠN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FE8D61-5025-4EF7-98F6-8B05A576E21C}"/>
              </a:ext>
            </a:extLst>
          </p:cNvPr>
          <p:cNvSpPr txBox="1">
            <a:spLocks/>
          </p:cNvSpPr>
          <p:nvPr/>
        </p:nvSpPr>
        <p:spPr>
          <a:xfrm>
            <a:off x="3440181" y="1768524"/>
            <a:ext cx="6030457" cy="2072295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>
                <a:ln w="762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TM Showcard" panose="02040603050506020204" pitchFamily="18" charset="0"/>
                <a:cs typeface="Times New Roman" pitchFamily="18" charset="0"/>
              </a:rPr>
              <a:t>HỌC TỐT !</a:t>
            </a:r>
            <a:endParaRPr lang="vi-VN" sz="2800" b="1">
              <a:ln w="7620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9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2FDE0AD-2C96-4468-9103-4083A577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635" y="784270"/>
            <a:ext cx="5947963" cy="2898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A3CA00-65F2-430A-ADE3-6A4E2FAF720E}"/>
              </a:ext>
            </a:extLst>
          </p:cNvPr>
          <p:cNvSpPr txBox="1"/>
          <p:nvPr/>
        </p:nvSpPr>
        <p:spPr>
          <a:xfrm>
            <a:off x="2039442" y="1430406"/>
            <a:ext cx="490835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Viết 2 tên người và </a:t>
            </a:r>
          </a:p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2 tên địa lí Việt Nam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EC827-676C-4908-825F-3AF8373C4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694" y="623523"/>
            <a:ext cx="3446753" cy="61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4ECC742-8CEF-4DEC-8CE2-3852DCB23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30162" y="925988"/>
            <a:ext cx="6670840" cy="5139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5B158-36B8-4B14-8F03-867AB96E3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640557"/>
            <a:ext cx="3344539" cy="672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56AE6-FD88-4281-B43D-5C831E545AE6}"/>
              </a:ext>
            </a:extLst>
          </p:cNvPr>
          <p:cNvSpPr txBox="1"/>
          <p:nvPr/>
        </p:nvSpPr>
        <p:spPr>
          <a:xfrm>
            <a:off x="5569977" y="1877500"/>
            <a:ext cx="495578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Em hãy nêu quy tắc viết hoa tên người và tên địa lí Việt Nam ?</a:t>
            </a:r>
          </a:p>
        </p:txBody>
      </p:sp>
    </p:spTree>
    <p:extLst>
      <p:ext uri="{BB962C8B-B14F-4D97-AF65-F5344CB8AC3E}">
        <p14:creationId xmlns:p14="http://schemas.microsoft.com/office/powerpoint/2010/main" val="31322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o Bằng: Đặc sản bún khô ngũ sắc hút du khách ngày bán 7 tạ, thu về gần 20  triệu đồng">
            <a:extLst>
              <a:ext uri="{FF2B5EF4-FFF2-40B4-BE49-F238E27FC236}">
                <a16:creationId xmlns:a16="http://schemas.microsoft.com/office/drawing/2014/main" id="{91611AF3-7EC5-4FF7-B69F-7779886F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0E3F05F0-A685-4460-BB02-606B2B78572B}"/>
              </a:ext>
            </a:extLst>
          </p:cNvPr>
          <p:cNvSpPr/>
          <p:nvPr/>
        </p:nvSpPr>
        <p:spPr>
          <a:xfrm rot="10971124">
            <a:off x="495199" y="2003852"/>
            <a:ext cx="8891311" cy="385991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42A4A05-6E51-48FE-9202-B20875CB718C}"/>
              </a:ext>
            </a:extLst>
          </p:cNvPr>
          <p:cNvSpPr/>
          <p:nvPr/>
        </p:nvSpPr>
        <p:spPr>
          <a:xfrm rot="10800000">
            <a:off x="2978974" y="2074178"/>
            <a:ext cx="8934427" cy="416651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208112-5C95-4430-9ADF-3AE0338311B6}"/>
              </a:ext>
            </a:extLst>
          </p:cNvPr>
          <p:cNvGrpSpPr/>
          <p:nvPr/>
        </p:nvGrpSpPr>
        <p:grpSpPr>
          <a:xfrm>
            <a:off x="1442720" y="2480915"/>
            <a:ext cx="10337697" cy="2671325"/>
            <a:chOff x="1458859" y="2538780"/>
            <a:chExt cx="11855391" cy="30635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BF7F9E-04A6-4F04-8021-5E0922506F16}"/>
                </a:ext>
              </a:extLst>
            </p:cNvPr>
            <p:cNvSpPr txBox="1"/>
            <p:nvPr/>
          </p:nvSpPr>
          <p:spPr>
            <a:xfrm>
              <a:off x="1611367" y="2619760"/>
              <a:ext cx="11702883" cy="298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00" dirty="0">
                  <a:solidFill>
                    <a:schemeClr val="bg1"/>
                  </a:solidFill>
                  <a:latin typeface="UTM American Sans" panose="02040603050506020204" pitchFamily="18" charset="0"/>
                </a:rPr>
                <a:t>CAO BẰNG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36C36-A24F-476E-BA9C-F8472B2D5FB5}"/>
                </a:ext>
              </a:extLst>
            </p:cNvPr>
            <p:cNvSpPr txBox="1"/>
            <p:nvPr/>
          </p:nvSpPr>
          <p:spPr>
            <a:xfrm>
              <a:off x="1458859" y="2538780"/>
              <a:ext cx="11702883" cy="2982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00" dirty="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UTM American Sans" panose="02040603050506020204" pitchFamily="18" charset="0"/>
                </a:rPr>
                <a:t>CAO BẰNG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713B48-332C-4E05-9773-8D0C3D1AA8B2}"/>
              </a:ext>
            </a:extLst>
          </p:cNvPr>
          <p:cNvSpPr txBox="1"/>
          <p:nvPr/>
        </p:nvSpPr>
        <p:spPr>
          <a:xfrm>
            <a:off x="2182433" y="614131"/>
            <a:ext cx="878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Chính tả - Nhớ viết</a:t>
            </a:r>
            <a:endParaRPr lang="en-US" sz="72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01B4F-E40F-45B6-922B-748E4D699579}"/>
              </a:ext>
            </a:extLst>
          </p:cNvPr>
          <p:cNvSpPr txBox="1"/>
          <p:nvPr/>
        </p:nvSpPr>
        <p:spPr>
          <a:xfrm>
            <a:off x="5168654" y="4722674"/>
            <a:ext cx="5797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UTM Diana" panose="02040603050506020204" pitchFamily="18" charset="0"/>
              </a:rPr>
              <a:t>Trúc</a:t>
            </a:r>
            <a:r>
              <a:rPr lang="en-US" sz="6000" b="1" dirty="0">
                <a:latin typeface="UTM Diana" panose="02040603050506020204" pitchFamily="18" charset="0"/>
              </a:rPr>
              <a:t> </a:t>
            </a:r>
            <a:r>
              <a:rPr lang="en-US" sz="6000" b="1" dirty="0" err="1">
                <a:latin typeface="UTM Diana" panose="02040603050506020204" pitchFamily="18" charset="0"/>
              </a:rPr>
              <a:t>Thông</a:t>
            </a:r>
            <a:endParaRPr lang="en-US" sz="6000" b="1" dirty="0">
              <a:latin typeface="UTM Dian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8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41C0E920-61BA-4237-A512-D1DBFD080E84}"/>
              </a:ext>
            </a:extLst>
          </p:cNvPr>
          <p:cNvSpPr txBox="1"/>
          <p:nvPr/>
        </p:nvSpPr>
        <p:spPr>
          <a:xfrm>
            <a:off x="-1281953" y="489473"/>
            <a:ext cx="147559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11500" noProof="0">
                <a:ln w="38100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27号-布丁体" panose="00000500000000000000" pitchFamily="2" charset="-122"/>
              </a:rPr>
              <a:t>Viết chính tả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F7565-C7D9-4FC7-A570-C621584B4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7086"/>
            <a:ext cx="2496447" cy="5022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8AA84-97A5-4913-B8A8-9D4A9AC5D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0638" y="1890033"/>
            <a:ext cx="2748961" cy="48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651 0.05347 " pathEditMode="relative" rAng="0" ptsTypes="AA">
                                      <p:cBhvr>
                                        <p:cTn id="29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4ECC742-8CEF-4DEC-8CE2-3852DCB23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30162" y="925988"/>
            <a:ext cx="6670840" cy="5139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5B158-36B8-4B14-8F03-867AB96E3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640557"/>
            <a:ext cx="3344539" cy="672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56AE6-FD88-4281-B43D-5C831E545AE6}"/>
              </a:ext>
            </a:extLst>
          </p:cNvPr>
          <p:cNvSpPr txBox="1"/>
          <p:nvPr/>
        </p:nvSpPr>
        <p:spPr>
          <a:xfrm>
            <a:off x="5325130" y="2197894"/>
            <a:ext cx="528090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Thi đua đọc thuộc lòng đoạn thơ viết chính tả</a:t>
            </a:r>
          </a:p>
        </p:txBody>
      </p:sp>
    </p:spTree>
    <p:extLst>
      <p:ext uri="{BB962C8B-B14F-4D97-AF65-F5344CB8AC3E}">
        <p14:creationId xmlns:p14="http://schemas.microsoft.com/office/powerpoint/2010/main" val="10561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00D9-1335-43AC-9F35-0F86A771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18C7-E2B0-4D18-BD77-7AB77AA45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FECEBB1D-8ED0-4F3A-BA6E-8441291B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852BDA-D029-4B3C-A850-92C7F98F57F2}"/>
              </a:ext>
            </a:extLst>
          </p:cNvPr>
          <p:cNvSpPr/>
          <p:nvPr/>
        </p:nvSpPr>
        <p:spPr>
          <a:xfrm>
            <a:off x="431800" y="406082"/>
            <a:ext cx="11328400" cy="604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3B8E05A-426D-4C2A-A7D2-2BE1ADD27667}"/>
              </a:ext>
            </a:extLst>
          </p:cNvPr>
          <p:cNvSpPr txBox="1">
            <a:spLocks noChangeArrowheads="1"/>
          </p:cNvSpPr>
          <p:nvPr/>
        </p:nvSpPr>
        <p:spPr>
          <a:xfrm>
            <a:off x="1331731" y="1739692"/>
            <a:ext cx="4267201" cy="2060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Ta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Giàng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vượt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đèo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Bắc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tới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Cao </a:t>
            </a: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EFAD8F7-EEFF-4458-B2B5-EAFA6945F962}"/>
              </a:ext>
            </a:extLst>
          </p:cNvPr>
          <p:cNvSpPr txBox="1">
            <a:spLocks noChangeArrowheads="1"/>
          </p:cNvSpPr>
          <p:nvPr/>
        </p:nvSpPr>
        <p:spPr>
          <a:xfrm>
            <a:off x="1331731" y="4001294"/>
            <a:ext cx="4557922" cy="2173458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rõ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xuống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ngọt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dịu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70DA114-2472-48F8-930A-FD91CA34CF9D}"/>
              </a:ext>
            </a:extLst>
          </p:cNvPr>
          <p:cNvSpPr txBox="1">
            <a:spLocks noChangeArrowheads="1"/>
          </p:cNvSpPr>
          <p:nvPr/>
        </p:nvSpPr>
        <p:spPr>
          <a:xfrm>
            <a:off x="6685691" y="1738526"/>
            <a:ext cx="4455927" cy="211601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thương</a:t>
            </a:r>
            <a:endParaRPr lang="en-US" sz="3200" b="1" i="1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Rồi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thảo</a:t>
            </a:r>
            <a:endParaRPr lang="en-US" sz="3200" b="1" i="1" dirty="0">
              <a:solidFill>
                <a:srgbClr val="002060"/>
              </a:solidFill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hiền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như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B36C85B-DC13-4FB3-BD65-06AE74D3C093}"/>
              </a:ext>
            </a:extLst>
          </p:cNvPr>
          <p:cNvSpPr txBox="1">
            <a:spLocks noChangeArrowheads="1"/>
          </p:cNvSpPr>
          <p:nvPr/>
        </p:nvSpPr>
        <p:spPr>
          <a:xfrm>
            <a:off x="6685691" y="4004970"/>
            <a:ext cx="4841997" cy="201519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lòng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đất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nước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D167AAE-D15A-4F40-BF64-436D29BBD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590" y="6035161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2060"/>
                </a:solidFill>
              </a:rPr>
              <a:t>Trúc Thông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96288-B9B1-4C1F-90DC-8FF5120B958A}"/>
              </a:ext>
            </a:extLst>
          </p:cNvPr>
          <p:cNvSpPr txBox="1"/>
          <p:nvPr/>
        </p:nvSpPr>
        <p:spPr>
          <a:xfrm>
            <a:off x="1207026" y="468496"/>
            <a:ext cx="8783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ln w="952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Chính tả</a:t>
            </a:r>
          </a:p>
          <a:p>
            <a:pPr algn="ctr"/>
            <a:r>
              <a:rPr lang="vi-VN" sz="4000" b="1">
                <a:ln w="952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anose="02040603050506020204" pitchFamily="18" charset="0"/>
              </a:rPr>
              <a:t>Nhớ - viết: Cao Bằng</a:t>
            </a:r>
            <a:endParaRPr lang="en-US" sz="4000" b="1" dirty="0">
              <a:ln w="9525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2FA97EC-C6E6-4DE3-A7F0-826C08A82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2FDE0AD-2C96-4468-9103-4083A577F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9635" y="784270"/>
            <a:ext cx="5947963" cy="28987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A3CA00-65F2-430A-ADE3-6A4E2FAF720E}"/>
              </a:ext>
            </a:extLst>
          </p:cNvPr>
          <p:cNvSpPr txBox="1"/>
          <p:nvPr/>
        </p:nvSpPr>
        <p:spPr>
          <a:xfrm>
            <a:off x="2039442" y="1430406"/>
            <a:ext cx="490835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>
                <a:latin typeface="UTM Androgyne" panose="02040603050506020204" pitchFamily="18" charset="0"/>
                <a:cs typeface="Times New Roman" pitchFamily="18" charset="0"/>
              </a:rPr>
              <a:t>Em hãy nêu nội dung của bài thơ 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EC827-676C-4908-825F-3AF8373C4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694" y="623523"/>
            <a:ext cx="3446753" cy="6118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96B229-C61B-45E7-BDFA-C7D30FA88CA2}"/>
              </a:ext>
            </a:extLst>
          </p:cNvPr>
          <p:cNvSpPr txBox="1"/>
          <p:nvPr/>
        </p:nvSpPr>
        <p:spPr>
          <a:xfrm>
            <a:off x="1617886" y="4095710"/>
            <a:ext cx="6096000" cy="2349579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Nói lên vẻ đẹp của vùng đất và vẻ đẹp của con người Cao Bằng.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8498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699</Words>
  <Application>Microsoft Office PowerPoint</Application>
  <PresentationFormat>Widescreen</PresentationFormat>
  <Paragraphs>120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HP001 4 hàng</vt:lpstr>
      <vt:lpstr>Times New Roman</vt:lpstr>
      <vt:lpstr>UTM American Sans</vt:lpstr>
      <vt:lpstr>UTM Androgyne</vt:lpstr>
      <vt:lpstr>UTM Diana</vt:lpstr>
      <vt:lpstr>UTM Flamenco</vt:lpstr>
      <vt:lpstr>UTM Isadora</vt:lpstr>
      <vt:lpstr>UTM Showcard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2022-02-13T16:27:50Z</dcterms:created>
  <dcterms:modified xsi:type="dcterms:W3CDTF">2022-02-13T17:01:46Z</dcterms:modified>
</cp:coreProperties>
</file>