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271" r:id="rId2"/>
    <p:sldId id="261" r:id="rId3"/>
    <p:sldId id="308" r:id="rId4"/>
    <p:sldId id="264" r:id="rId5"/>
    <p:sldId id="309" r:id="rId6"/>
    <p:sldId id="310" r:id="rId7"/>
    <p:sldId id="311" r:id="rId8"/>
    <p:sldId id="313" r:id="rId9"/>
    <p:sldId id="312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3" r:id="rId22"/>
    <p:sldId id="325" r:id="rId23"/>
    <p:sldId id="330" r:id="rId24"/>
    <p:sldId id="327" r:id="rId25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Ravie" panose="04040805050809020602" pitchFamily="82" charset="0"/>
      <p:regular r:id="rId39"/>
    </p:embeddedFont>
    <p:embeddedFont>
      <p:font typeface="Kalam" panose="020B0604020202020204" charset="0"/>
      <p:regular r:id="rId40"/>
      <p:bold r:id="rId41"/>
    </p:embeddedFont>
    <p:embeddedFont>
      <p:font typeface="Curlz MT" panose="04040404050702020202" pitchFamily="82" charset="0"/>
      <p:regular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  <p:embeddedFont>
      <p:font typeface="HP001 4 hàng" panose="020B0603050302020204" pitchFamily="34" charset="0"/>
      <p:regular r:id="rId47"/>
      <p:bold r:id="rId48"/>
    </p:embeddedFont>
    <p:embeddedFont>
      <p:font typeface="HP001 5 hàng" panose="020B0603050302020204" pitchFamily="3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BF7362-76ED-4767-BD49-42D7F5B86E73}">
  <a:tblStyle styleId="{3ABF7362-76ED-4767-BD49-42D7F5B86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77a382e666_5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77a382e666_5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58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79ae7f3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79ae7f3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63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Gọi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779ae7f3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779ae7f3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Trỗi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bom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( </a:t>
            </a:r>
            <a:r>
              <a:rPr lang="en-US" dirty="0" err="1" smtClean="0"/>
              <a:t>Sài</a:t>
            </a:r>
            <a:r>
              <a:rPr lang="en-US" dirty="0" smtClean="0"/>
              <a:t> </a:t>
            </a:r>
            <a:r>
              <a:rPr lang="en-US" dirty="0" err="1" smtClean="0"/>
              <a:t>Gòn</a:t>
            </a:r>
            <a:r>
              <a:rPr lang="en-US" dirty="0" smtClean="0"/>
              <a:t>), </a:t>
            </a:r>
            <a:r>
              <a:rPr lang="en-US" dirty="0" err="1" smtClean="0"/>
              <a:t>mưu</a:t>
            </a:r>
            <a:r>
              <a:rPr lang="en-US" dirty="0" smtClean="0"/>
              <a:t> </a:t>
            </a:r>
            <a:r>
              <a:rPr lang="en-US" dirty="0" err="1" smtClean="0"/>
              <a:t>giết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Na-ma-</a:t>
            </a:r>
            <a:r>
              <a:rPr lang="en-US" dirty="0" err="1" smtClean="0"/>
              <a:t>ra.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,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địch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,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tấn</a:t>
            </a:r>
            <a:r>
              <a:rPr lang="en-US" dirty="0" smtClean="0"/>
              <a:t> </a:t>
            </a:r>
            <a:r>
              <a:rPr lang="en-US" dirty="0" err="1" smtClean="0"/>
              <a:t>dã</a:t>
            </a:r>
            <a:r>
              <a:rPr lang="en-US" dirty="0" smtClean="0"/>
              <a:t> man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vẫn</a:t>
            </a:r>
            <a:r>
              <a:rPr lang="en-US" dirty="0" smtClean="0"/>
              <a:t> </a:t>
            </a:r>
            <a:r>
              <a:rPr lang="en-US" dirty="0" err="1" smtClean="0"/>
              <a:t>giữu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. </a:t>
            </a:r>
            <a:r>
              <a:rPr lang="en-US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 </a:t>
            </a:r>
            <a:r>
              <a:rPr lang="en-US" baseline="0" dirty="0" err="1" smtClean="0"/>
              <a:t>muôn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Hồ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muôn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năm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8863D-D96D-4D61-AED9-1B4B744D4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8863D-D96D-4D61-AED9-1B4B744D4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8863D-D96D-4D61-AED9-1B4B744D4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2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380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Nhiễu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mảnh</a:t>
            </a:r>
            <a:r>
              <a:rPr lang="en-US" dirty="0" smtClean="0"/>
              <a:t> </a:t>
            </a:r>
            <a:r>
              <a:rPr lang="en-US" dirty="0" err="1" smtClean="0"/>
              <a:t>vải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xưa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dung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gương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thờ</a:t>
            </a:r>
            <a:r>
              <a:rPr lang="en-US" dirty="0" smtClean="0"/>
              <a:t>.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tách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7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631725" y="2914438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631725" y="3756238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11014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D5F7-A9BE-4BCB-BFB3-2D222B346DEB}" type="datetimeFigureOut">
              <a:rPr lang="en-US" smtClean="0"/>
              <a:t>25/01/2022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CDBE9-D653-4B9D-AA93-574EC221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1532450" y="2027325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>
            <a:off x="1532450" y="3152225"/>
            <a:ext cx="6078900" cy="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/>
          <p:nvPr/>
        </p:nvSpPr>
        <p:spPr>
          <a:xfrm rot="9263243">
            <a:off x="205230" y="230060"/>
            <a:ext cx="525166" cy="33523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1"/>
          <p:cNvGrpSpPr/>
          <p:nvPr/>
        </p:nvGrpSpPr>
        <p:grpSpPr>
          <a:xfrm>
            <a:off x="1041161" y="994589"/>
            <a:ext cx="324245" cy="334497"/>
            <a:chOff x="6109266" y="2958701"/>
            <a:chExt cx="158099" cy="163114"/>
          </a:xfrm>
        </p:grpSpPr>
        <p:sp>
          <p:nvSpPr>
            <p:cNvPr id="125" name="Google Shape;125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1"/>
          <p:cNvSpPr/>
          <p:nvPr/>
        </p:nvSpPr>
        <p:spPr>
          <a:xfrm>
            <a:off x="255339" y="1124281"/>
            <a:ext cx="308166" cy="3051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/>
          <p:nvPr/>
        </p:nvSpPr>
        <p:spPr>
          <a:xfrm rot="2700000">
            <a:off x="559976" y="1316465"/>
            <a:ext cx="216384" cy="214243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1231098" y="317785"/>
            <a:ext cx="393076" cy="380247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569667" y="305580"/>
            <a:ext cx="378742" cy="824461"/>
            <a:chOff x="3802335" y="3241869"/>
            <a:chExt cx="384392" cy="837867"/>
          </a:xfrm>
        </p:grpSpPr>
        <p:sp>
          <p:nvSpPr>
            <p:cNvPr id="132" name="Google Shape;132;p11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1"/>
          <p:cNvSpPr/>
          <p:nvPr/>
        </p:nvSpPr>
        <p:spPr>
          <a:xfrm rot="-9900185">
            <a:off x="8042781" y="3936555"/>
            <a:ext cx="290101" cy="2872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 rot="-9900185">
            <a:off x="7888572" y="4165279"/>
            <a:ext cx="110663" cy="102087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1"/>
          <p:cNvGrpSpPr/>
          <p:nvPr/>
        </p:nvGrpSpPr>
        <p:grpSpPr>
          <a:xfrm rot="1638200">
            <a:off x="7820250" y="4112423"/>
            <a:ext cx="1083422" cy="717701"/>
            <a:chOff x="7328322" y="3673510"/>
            <a:chExt cx="1126909" cy="745122"/>
          </a:xfrm>
        </p:grpSpPr>
        <p:sp>
          <p:nvSpPr>
            <p:cNvPr id="142" name="Google Shape;142;p11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1"/>
          <p:cNvSpPr/>
          <p:nvPr/>
        </p:nvSpPr>
        <p:spPr>
          <a:xfrm rot="-9186183">
            <a:off x="8553442" y="3718032"/>
            <a:ext cx="640906" cy="475384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7006149" y="4603995"/>
            <a:ext cx="457491" cy="38689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-6299928">
            <a:off x="7606517" y="4775210"/>
            <a:ext cx="290114" cy="299300"/>
            <a:chOff x="6109266" y="2958701"/>
            <a:chExt cx="158099" cy="163114"/>
          </a:xfrm>
        </p:grpSpPr>
        <p:sp>
          <p:nvSpPr>
            <p:cNvPr id="148" name="Google Shape;148;p11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text">
  <p:cSld name="CUSTOM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1111776" y="2434800"/>
            <a:ext cx="1719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1111775" y="2823300"/>
            <a:ext cx="17196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371257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3712568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6312631" y="2434800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6312626" y="2823300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281" name="Google Shape;281;p16"/>
          <p:cNvGrpSpPr/>
          <p:nvPr/>
        </p:nvGrpSpPr>
        <p:grpSpPr>
          <a:xfrm>
            <a:off x="640705" y="63666"/>
            <a:ext cx="329834" cy="305328"/>
            <a:chOff x="1412390" y="2258211"/>
            <a:chExt cx="620689" cy="574573"/>
          </a:xfrm>
        </p:grpSpPr>
        <p:sp>
          <p:nvSpPr>
            <p:cNvPr id="282" name="Google Shape;282;p16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6"/>
          <p:cNvSpPr/>
          <p:nvPr/>
        </p:nvSpPr>
        <p:spPr>
          <a:xfrm>
            <a:off x="78470" y="139886"/>
            <a:ext cx="523753" cy="38851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6"/>
          <p:cNvSpPr/>
          <p:nvPr/>
        </p:nvSpPr>
        <p:spPr>
          <a:xfrm rot="-7381728">
            <a:off x="696224" y="457179"/>
            <a:ext cx="218807" cy="296509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6"/>
          <p:cNvGrpSpPr/>
          <p:nvPr/>
        </p:nvGrpSpPr>
        <p:grpSpPr>
          <a:xfrm>
            <a:off x="265266" y="540294"/>
            <a:ext cx="255570" cy="282670"/>
            <a:chOff x="5414907" y="2017485"/>
            <a:chExt cx="220338" cy="243702"/>
          </a:xfrm>
        </p:grpSpPr>
        <p:sp>
          <p:nvSpPr>
            <p:cNvPr id="288" name="Google Shape;288;p16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6"/>
          <p:cNvSpPr/>
          <p:nvPr/>
        </p:nvSpPr>
        <p:spPr>
          <a:xfrm>
            <a:off x="8251026" y="4327178"/>
            <a:ext cx="443424" cy="42817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"/>
          <p:cNvSpPr/>
          <p:nvPr/>
        </p:nvSpPr>
        <p:spPr>
          <a:xfrm rot="10800000" flipH="1">
            <a:off x="8482528" y="4154851"/>
            <a:ext cx="417283" cy="26636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/>
          <p:cNvSpPr/>
          <p:nvPr/>
        </p:nvSpPr>
        <p:spPr>
          <a:xfrm>
            <a:off x="8436621" y="484404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/>
          <p:cNvSpPr/>
          <p:nvPr/>
        </p:nvSpPr>
        <p:spPr>
          <a:xfrm>
            <a:off x="8744813" y="4704061"/>
            <a:ext cx="329859" cy="278806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"/>
          <p:cNvSpPr/>
          <p:nvPr/>
        </p:nvSpPr>
        <p:spPr>
          <a:xfrm>
            <a:off x="8301396" y="4886463"/>
            <a:ext cx="102786" cy="1242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29145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327492" y="327350"/>
            <a:ext cx="758944" cy="729108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409464" y="1049715"/>
            <a:ext cx="417286" cy="26636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207896" y="708020"/>
            <a:ext cx="154141" cy="16263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2370212">
            <a:off x="1319293" y="571544"/>
            <a:ext cx="93399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051171" y="290623"/>
            <a:ext cx="244844" cy="242421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416860" y="4202865"/>
            <a:ext cx="331950" cy="723489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865617" y="4590545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173926" y="3968169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198100" y="4657783"/>
            <a:ext cx="212727" cy="219475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8067158" y="4094640"/>
            <a:ext cx="558471" cy="713929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8524663" y="3833359"/>
            <a:ext cx="212727" cy="219475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8606059" y="2534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 rot="1617188">
            <a:off x="8803467" y="417815"/>
            <a:ext cx="111201" cy="13443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5"/>
          <p:cNvSpPr/>
          <p:nvPr/>
        </p:nvSpPr>
        <p:spPr>
          <a:xfrm rot="5034885">
            <a:off x="8082806" y="3785704"/>
            <a:ext cx="424410" cy="31480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5"/>
          <p:cNvSpPr/>
          <p:nvPr/>
        </p:nvSpPr>
        <p:spPr>
          <a:xfrm>
            <a:off x="8686084" y="466297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8173386" y="415255"/>
            <a:ext cx="517639" cy="389708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8378738" y="804970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7939951" y="278644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9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>
            <a:spLocks noGrp="1"/>
          </p:cNvSpPr>
          <p:nvPr>
            <p:ph type="title"/>
          </p:nvPr>
        </p:nvSpPr>
        <p:spPr>
          <a:xfrm>
            <a:off x="713225" y="1915950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5" name="Google Shape;575;p30"/>
          <p:cNvSpPr/>
          <p:nvPr/>
        </p:nvSpPr>
        <p:spPr>
          <a:xfrm rot="8100000" flipH="1">
            <a:off x="3634300" y="245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624473" y="409504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0"/>
          <p:cNvGrpSpPr/>
          <p:nvPr/>
        </p:nvGrpSpPr>
        <p:grpSpPr>
          <a:xfrm>
            <a:off x="8390977" y="1402978"/>
            <a:ext cx="314245" cy="307150"/>
            <a:chOff x="3536277" y="1668288"/>
            <a:chExt cx="475769" cy="465027"/>
          </a:xfrm>
        </p:grpSpPr>
        <p:sp>
          <p:nvSpPr>
            <p:cNvPr id="578" name="Google Shape;578;p30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0"/>
          <p:cNvSpPr/>
          <p:nvPr/>
        </p:nvSpPr>
        <p:spPr>
          <a:xfrm>
            <a:off x="2499433" y="4372571"/>
            <a:ext cx="419646" cy="67001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280901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4562551" y="4915871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7653588" y="4533722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>
            <a:off x="7356993" y="309593"/>
            <a:ext cx="218825" cy="225782"/>
            <a:chOff x="6109266" y="2958701"/>
            <a:chExt cx="158099" cy="163114"/>
          </a:xfrm>
        </p:grpSpPr>
        <p:sp>
          <p:nvSpPr>
            <p:cNvPr id="585" name="Google Shape;585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0"/>
          <p:cNvGrpSpPr/>
          <p:nvPr/>
        </p:nvGrpSpPr>
        <p:grpSpPr>
          <a:xfrm>
            <a:off x="1200795" y="4537172"/>
            <a:ext cx="470204" cy="456903"/>
            <a:chOff x="4915097" y="219724"/>
            <a:chExt cx="427847" cy="414801"/>
          </a:xfrm>
        </p:grpSpPr>
        <p:sp>
          <p:nvSpPr>
            <p:cNvPr id="589" name="Google Shape;589;p30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0"/>
          <p:cNvSpPr/>
          <p:nvPr/>
        </p:nvSpPr>
        <p:spPr>
          <a:xfrm>
            <a:off x="154421" y="193322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2072675" y="252399"/>
            <a:ext cx="166752" cy="184433"/>
            <a:chOff x="5414907" y="2017485"/>
            <a:chExt cx="220338" cy="243702"/>
          </a:xfrm>
        </p:grpSpPr>
        <p:sp>
          <p:nvSpPr>
            <p:cNvPr id="593" name="Google Shape;593;p3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0"/>
          <p:cNvGrpSpPr/>
          <p:nvPr/>
        </p:nvGrpSpPr>
        <p:grpSpPr>
          <a:xfrm rot="-1739504">
            <a:off x="5721275" y="157406"/>
            <a:ext cx="353569" cy="479108"/>
            <a:chOff x="3989427" y="3265633"/>
            <a:chExt cx="411747" cy="557942"/>
          </a:xfrm>
        </p:grpSpPr>
        <p:sp>
          <p:nvSpPr>
            <p:cNvPr id="597" name="Google Shape;597;p30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0"/>
          <p:cNvSpPr/>
          <p:nvPr/>
        </p:nvSpPr>
        <p:spPr>
          <a:xfrm>
            <a:off x="6280713" y="120413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447350" y="12914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6974463" y="4335863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3411425" y="4372575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2590975" y="307000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0"/>
          <p:cNvGrpSpPr/>
          <p:nvPr/>
        </p:nvGrpSpPr>
        <p:grpSpPr>
          <a:xfrm>
            <a:off x="5839701" y="4405887"/>
            <a:ext cx="419648" cy="388469"/>
            <a:chOff x="1412390" y="2258211"/>
            <a:chExt cx="620689" cy="574573"/>
          </a:xfrm>
        </p:grpSpPr>
        <p:sp>
          <p:nvSpPr>
            <p:cNvPr id="605" name="Google Shape;605;p30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19496" y="426026"/>
            <a:ext cx="301450" cy="226949"/>
            <a:chOff x="6530133" y="2132672"/>
            <a:chExt cx="567275" cy="427077"/>
          </a:xfrm>
        </p:grpSpPr>
        <p:sp>
          <p:nvSpPr>
            <p:cNvPr id="609" name="Google Shape;609;p30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30"/>
          <p:cNvSpPr/>
          <p:nvPr/>
        </p:nvSpPr>
        <p:spPr>
          <a:xfrm rot="-1856357">
            <a:off x="5003917" y="321001"/>
            <a:ext cx="301466" cy="22697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022876" y="4754459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3819464" y="498913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 rot="8326985">
            <a:off x="1081608" y="186964"/>
            <a:ext cx="353013" cy="563653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217487" y="3083226"/>
            <a:ext cx="355281" cy="469743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0"/>
          <p:cNvGrpSpPr/>
          <p:nvPr/>
        </p:nvGrpSpPr>
        <p:grpSpPr>
          <a:xfrm>
            <a:off x="271701" y="3786560"/>
            <a:ext cx="789706" cy="992298"/>
            <a:chOff x="804802" y="3215735"/>
            <a:chExt cx="992342" cy="1246919"/>
          </a:xfrm>
        </p:grpSpPr>
        <p:grpSp>
          <p:nvGrpSpPr>
            <p:cNvPr id="617" name="Google Shape;617;p30"/>
            <p:cNvGrpSpPr/>
            <p:nvPr/>
          </p:nvGrpSpPr>
          <p:grpSpPr>
            <a:xfrm rot="-475014" flipH="1">
              <a:off x="909009" y="3259582"/>
              <a:ext cx="783927" cy="1159224"/>
              <a:chOff x="6922402" y="2086121"/>
              <a:chExt cx="793354" cy="1358635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30"/>
            <p:cNvSpPr txBox="1"/>
            <p:nvPr/>
          </p:nvSpPr>
          <p:spPr>
            <a:xfrm>
              <a:off x="903295" y="36796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6548931" y="4799306"/>
            <a:ext cx="218825" cy="225782"/>
            <a:chOff x="6109266" y="2958701"/>
            <a:chExt cx="158099" cy="163114"/>
          </a:xfrm>
        </p:grpSpPr>
        <p:sp>
          <p:nvSpPr>
            <p:cNvPr id="627" name="Google Shape;627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457956" y="2142331"/>
            <a:ext cx="218825" cy="225782"/>
            <a:chOff x="6109266" y="2958701"/>
            <a:chExt cx="158099" cy="163114"/>
          </a:xfrm>
        </p:grpSpPr>
        <p:sp>
          <p:nvSpPr>
            <p:cNvPr id="631" name="Google Shape;631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0"/>
          <p:cNvSpPr/>
          <p:nvPr/>
        </p:nvSpPr>
        <p:spPr>
          <a:xfrm>
            <a:off x="3205151" y="512596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3321351" y="353172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8719651" y="2593997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0"/>
          <p:cNvSpPr/>
          <p:nvPr/>
        </p:nvSpPr>
        <p:spPr>
          <a:xfrm rot="5400000">
            <a:off x="1917322" y="4722550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0"/>
          <p:cNvSpPr/>
          <p:nvPr/>
        </p:nvSpPr>
        <p:spPr>
          <a:xfrm rot="5400000">
            <a:off x="2008139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0"/>
          <p:cNvGrpSpPr/>
          <p:nvPr/>
        </p:nvGrpSpPr>
        <p:grpSpPr>
          <a:xfrm rot="-7452294">
            <a:off x="165371" y="338489"/>
            <a:ext cx="902583" cy="456828"/>
            <a:chOff x="6348021" y="1029754"/>
            <a:chExt cx="2339285" cy="1183990"/>
          </a:xfrm>
        </p:grpSpPr>
        <p:sp>
          <p:nvSpPr>
            <p:cNvPr id="640" name="Google Shape;640;p30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 rot="-4027657">
            <a:off x="4921667" y="4036005"/>
            <a:ext cx="601607" cy="955959"/>
            <a:chOff x="6712570" y="2317359"/>
            <a:chExt cx="1863208" cy="2960654"/>
          </a:xfrm>
        </p:grpSpPr>
        <p:sp>
          <p:nvSpPr>
            <p:cNvPr id="649" name="Google Shape;649;p30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0"/>
          <p:cNvGrpSpPr/>
          <p:nvPr/>
        </p:nvGrpSpPr>
        <p:grpSpPr>
          <a:xfrm>
            <a:off x="8124814" y="4051060"/>
            <a:ext cx="716164" cy="673126"/>
            <a:chOff x="6528424" y="1260656"/>
            <a:chExt cx="1975626" cy="1856900"/>
          </a:xfrm>
        </p:grpSpPr>
        <p:sp>
          <p:nvSpPr>
            <p:cNvPr id="655" name="Google Shape;655;p30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0"/>
          <p:cNvGrpSpPr/>
          <p:nvPr/>
        </p:nvGrpSpPr>
        <p:grpSpPr>
          <a:xfrm rot="2890196">
            <a:off x="8266807" y="142047"/>
            <a:ext cx="808241" cy="653502"/>
            <a:chOff x="309089" y="220930"/>
            <a:chExt cx="808270" cy="653525"/>
          </a:xfrm>
        </p:grpSpPr>
        <p:grpSp>
          <p:nvGrpSpPr>
            <p:cNvPr id="677" name="Google Shape;677;p30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678" name="Google Shape;678;p30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" name="Google Shape;687;p30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4223541" y="120429"/>
            <a:ext cx="743478" cy="892966"/>
            <a:chOff x="6192911" y="156630"/>
            <a:chExt cx="2526260" cy="3034202"/>
          </a:xfrm>
        </p:grpSpPr>
        <p:sp>
          <p:nvSpPr>
            <p:cNvPr id="689" name="Google Shape;689;p30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0"/>
          <p:cNvSpPr/>
          <p:nvPr/>
        </p:nvSpPr>
        <p:spPr>
          <a:xfrm flipH="1">
            <a:off x="8430771" y="3013775"/>
            <a:ext cx="542721" cy="41345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"/>
          <p:cNvSpPr/>
          <p:nvPr/>
        </p:nvSpPr>
        <p:spPr>
          <a:xfrm>
            <a:off x="7854913" y="59875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0"/>
          <p:cNvSpPr/>
          <p:nvPr/>
        </p:nvSpPr>
        <p:spPr>
          <a:xfrm>
            <a:off x="8719638" y="854933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0"/>
          <p:cNvSpPr/>
          <p:nvPr/>
        </p:nvSpPr>
        <p:spPr>
          <a:xfrm>
            <a:off x="49981" y="2422423"/>
            <a:ext cx="616005" cy="4568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0"/>
          <p:cNvSpPr/>
          <p:nvPr/>
        </p:nvSpPr>
        <p:spPr>
          <a:xfrm rot="1143041">
            <a:off x="8489950" y="1865691"/>
            <a:ext cx="424390" cy="677615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 rot="7679200">
            <a:off x="8367349" y="3497988"/>
            <a:ext cx="607172" cy="45036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62" r:id="rId5"/>
    <p:sldLayoutId id="2147483671" r:id="rId6"/>
    <p:sldLayoutId id="2147483676" r:id="rId7"/>
    <p:sldLayoutId id="2147483678" r:id="rId8"/>
    <p:sldLayoutId id="2147483679" r:id="rId9"/>
    <p:sldLayoutId id="214748368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4"/>
          <p:cNvSpPr txBox="1">
            <a:spLocks noGrp="1"/>
          </p:cNvSpPr>
          <p:nvPr>
            <p:ph type="title"/>
          </p:nvPr>
        </p:nvSpPr>
        <p:spPr>
          <a:xfrm>
            <a:off x="744756" y="1043591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Chào mừng các con đến với tiết học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378377" y="3090041"/>
            <a:ext cx="4546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Kalam" panose="020B0604020202020204" charset="0"/>
                <a:cs typeface="Kalam" panose="020B0604020202020204" charset="0"/>
              </a:rPr>
              <a:t>MÔN: </a:t>
            </a:r>
            <a:r>
              <a:rPr lang="en-US" sz="5400" b="1" dirty="0" err="1" smtClean="0">
                <a:solidFill>
                  <a:srgbClr val="FF0000"/>
                </a:solidFill>
                <a:latin typeface="Kalam" panose="020B0604020202020204" charset="0"/>
                <a:cs typeface="Kalam" panose="020B0604020202020204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Kalam" panose="020B0604020202020204" charset="0"/>
                <a:cs typeface="Kalam" panose="020B060402020202020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Kalam" panose="020B0604020202020204" charset="0"/>
                <a:cs typeface="Kalam" panose="020B0604020202020204" charset="0"/>
              </a:rPr>
              <a:t>viết</a:t>
            </a:r>
            <a:endParaRPr lang="en-US" sz="5400" b="1" dirty="0">
              <a:solidFill>
                <a:srgbClr val="FF0000"/>
              </a:solidFill>
              <a:latin typeface="Kalam" panose="020B0604020202020204" charset="0"/>
              <a:cs typeface="Kalam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9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2317108" y="1523867"/>
            <a:ext cx="5224422" cy="857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>
                <a:latin typeface="Bookman Old Style" panose="02050604050505020204" pitchFamily="18" charset="0"/>
              </a:rPr>
              <a:t>Luyện viết 3 chữ hoa </a:t>
            </a:r>
            <a:r>
              <a:rPr lang="en" sz="2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Ng, V, T </a:t>
            </a:r>
            <a:r>
              <a:rPr lang="en" sz="2400" dirty="0" smtClean="0">
                <a:latin typeface="Bookman Old Style" panose="02050604050505020204" pitchFamily="18" charset="0"/>
              </a:rPr>
              <a:t>ra vở nháp - Mỗi chữ 2 lần</a:t>
            </a:r>
            <a:endParaRPr sz="2400" dirty="0">
              <a:latin typeface="Bookman Old Style" panose="02050604050505020204" pitchFamily="18" charset="0"/>
            </a:endParaRPr>
          </a:p>
        </p:txBody>
      </p:sp>
      <p:grpSp>
        <p:nvGrpSpPr>
          <p:cNvPr id="1018" name="Google Shape;1018;p41"/>
          <p:cNvGrpSpPr/>
          <p:nvPr/>
        </p:nvGrpSpPr>
        <p:grpSpPr>
          <a:xfrm rot="5400000">
            <a:off x="4080227" y="-1061499"/>
            <a:ext cx="2045090" cy="6022428"/>
            <a:chOff x="3226403" y="2109272"/>
            <a:chExt cx="691049" cy="2087545"/>
          </a:xfrm>
        </p:grpSpPr>
        <p:sp>
          <p:nvSpPr>
            <p:cNvPr id="1019" name="Google Shape;1019;p41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2331300" y="151530"/>
            <a:ext cx="5103910" cy="10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4444" r="30284" b="35111"/>
          <a:stretch/>
        </p:blipFill>
        <p:spPr>
          <a:xfrm rot="10800000">
            <a:off x="1801681" y="3110958"/>
            <a:ext cx="1747867" cy="1737992"/>
          </a:xfrm>
          <a:prstGeom prst="rect">
            <a:avLst/>
          </a:prstGeom>
        </p:spPr>
      </p:pic>
      <p:pic>
        <p:nvPicPr>
          <p:cNvPr id="9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2557" r="10929" b="21421"/>
          <a:stretch/>
        </p:blipFill>
        <p:spPr bwMode="auto">
          <a:xfrm>
            <a:off x="4046482" y="3052424"/>
            <a:ext cx="1755227" cy="17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ần 26. Ôn chữ hoa: T - Tập viết 3 - Phạm Minh Tuyền - Thư viện Bài giảng  điện t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9748" r="18743" b="11393"/>
          <a:stretch/>
        </p:blipFill>
        <p:spPr bwMode="auto">
          <a:xfrm>
            <a:off x="6126738" y="3052424"/>
            <a:ext cx="1727570" cy="16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877" y="737117"/>
            <a:ext cx="6453351" cy="934800"/>
          </a:xfrm>
        </p:spPr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9677" r="53740" b="72278"/>
          <a:stretch/>
        </p:blipFill>
        <p:spPr>
          <a:xfrm>
            <a:off x="2100455" y="1587834"/>
            <a:ext cx="5048193" cy="14802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543503" y="3082834"/>
            <a:ext cx="3342291" cy="16720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0085" y="3564907"/>
            <a:ext cx="300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Bookman Old Style" panose="02050604050505020204" pitchFamily="18" charset="0"/>
              </a:rPr>
              <a:t>Từ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ứng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dụng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nhắc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đến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nhân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vật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latin typeface="Bookman Old Style" panose="02050604050505020204" pitchFamily="18" charset="0"/>
              </a:rPr>
              <a:t>nào</a:t>
            </a:r>
            <a:r>
              <a:rPr lang="en-US" sz="2000" dirty="0" smtClean="0">
                <a:latin typeface="Bookman Old Style" panose="02050604050505020204" pitchFamily="18" charset="0"/>
              </a:rPr>
              <a:t>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5" y="303596"/>
            <a:ext cx="2848916" cy="3988977"/>
          </a:xfrm>
        </p:spPr>
      </p:pic>
      <p:sp>
        <p:nvSpPr>
          <p:cNvPr id="6" name="TextBox 5"/>
          <p:cNvSpPr txBox="1"/>
          <p:nvPr/>
        </p:nvSpPr>
        <p:spPr>
          <a:xfrm>
            <a:off x="2284396" y="4425997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A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nh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hùng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Nguyễn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Trỗi</a:t>
            </a:r>
            <a:endParaRPr lang="en-US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1650" y="1328588"/>
            <a:ext cx="259080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Nguyễn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Trỗi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dirty="0" smtClean="0"/>
              <a:t>( 1940 - 1964)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anh</a:t>
            </a:r>
            <a:r>
              <a:rPr lang="en-US" sz="2000" dirty="0" smtClean="0"/>
              <a:t> </a:t>
            </a:r>
            <a:r>
              <a:rPr lang="en-US" sz="2000" dirty="0" err="1" smtClean="0"/>
              <a:t>hùng</a:t>
            </a:r>
            <a:r>
              <a:rPr lang="en-US" sz="2000" dirty="0" smtClean="0"/>
              <a:t> </a:t>
            </a:r>
            <a:r>
              <a:rPr lang="en-US" sz="2000" dirty="0" err="1" smtClean="0"/>
              <a:t>liệt</a:t>
            </a:r>
            <a:r>
              <a:rPr lang="en-US" sz="2000" dirty="0" smtClean="0"/>
              <a:t> </a:t>
            </a:r>
            <a:r>
              <a:rPr lang="en-US" sz="2000" dirty="0" err="1" smtClean="0"/>
              <a:t>sĩ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chống</a:t>
            </a:r>
            <a:r>
              <a:rPr lang="en-US" sz="2000" dirty="0" smtClean="0"/>
              <a:t> </a:t>
            </a:r>
            <a:r>
              <a:rPr lang="en-US" sz="2000" dirty="0" err="1" smtClean="0"/>
              <a:t>Mĩ</a:t>
            </a:r>
            <a:r>
              <a:rPr lang="en-US" sz="2000" dirty="0" smtClean="0"/>
              <a:t>, </a:t>
            </a:r>
            <a:r>
              <a:rPr lang="en-US" sz="2000" dirty="0" err="1" smtClean="0"/>
              <a:t>quê</a:t>
            </a:r>
            <a:r>
              <a:rPr lang="en-US" sz="2000" dirty="0" smtClean="0"/>
              <a:t> ở </a:t>
            </a:r>
            <a:r>
              <a:rPr lang="en-US" sz="2000" dirty="0" err="1" smtClean="0"/>
              <a:t>huyện</a:t>
            </a:r>
            <a:r>
              <a:rPr lang="en-US" sz="2000" dirty="0" smtClean="0"/>
              <a:t> </a:t>
            </a:r>
            <a:r>
              <a:rPr lang="en-US" sz="2000" dirty="0" err="1" smtClean="0"/>
              <a:t>Điện</a:t>
            </a:r>
            <a:r>
              <a:rPr lang="en-US" sz="2000" dirty="0" smtClean="0"/>
              <a:t> </a:t>
            </a:r>
            <a:r>
              <a:rPr lang="en-US" sz="2000" dirty="0" err="1" smtClean="0"/>
              <a:t>Bàn</a:t>
            </a:r>
            <a:r>
              <a:rPr lang="en-US" sz="2000" dirty="0" smtClean="0"/>
              <a:t>, </a:t>
            </a:r>
            <a:r>
              <a:rPr lang="en-US" sz="2000" dirty="0" err="1" smtClean="0"/>
              <a:t>tỉnh</a:t>
            </a:r>
            <a:r>
              <a:rPr lang="en-US" sz="2000" dirty="0" smtClean="0"/>
              <a:t> </a:t>
            </a:r>
            <a:r>
              <a:rPr lang="en-US" sz="2000" dirty="0" err="1" smtClean="0"/>
              <a:t>Quảng</a:t>
            </a:r>
            <a:r>
              <a:rPr lang="en-US" sz="2000" dirty="0" smtClean="0"/>
              <a:t> Nam.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1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876653"/>
            <a:ext cx="4330262" cy="3941025"/>
          </a:xfrm>
        </p:spPr>
      </p:pic>
      <p:sp>
        <p:nvSpPr>
          <p:cNvPr id="6" name="TextBox 5"/>
          <p:cNvSpPr txBox="1"/>
          <p:nvPr/>
        </p:nvSpPr>
        <p:spPr>
          <a:xfrm>
            <a:off x="5886835" y="1809339"/>
            <a:ext cx="2854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231F20"/>
                </a:solidFill>
                <a:latin typeface="Roboto" panose="02000000000000000000" pitchFamily="2" charset="0"/>
              </a:rPr>
              <a:t>Tượng đài Nguyễn Văn Trỗ̉i tại công viên Nguyễn Văn Trỗi - TP Huế</a:t>
            </a:r>
            <a:endParaRPr lang="en-US" sz="1800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9" y="1270785"/>
            <a:ext cx="3640482" cy="2238484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62" y="1270785"/>
            <a:ext cx="3310499" cy="22384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870841" y="3783723"/>
            <a:ext cx="582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Trỗi</a:t>
            </a:r>
            <a:r>
              <a:rPr lang="en-US" sz="2400" dirty="0"/>
              <a:t> </a:t>
            </a:r>
            <a:r>
              <a:rPr lang="en-US" sz="2400" dirty="0" err="1"/>
              <a:t>đc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9677" r="53740" b="72278"/>
          <a:stretch/>
        </p:blipFill>
        <p:spPr>
          <a:xfrm>
            <a:off x="2198426" y="215484"/>
            <a:ext cx="5048193" cy="1480299"/>
          </a:xfrm>
          <a:prstGeom prst="rect">
            <a:avLst/>
          </a:prstGeom>
        </p:spPr>
      </p:pic>
      <p:sp>
        <p:nvSpPr>
          <p:cNvPr id="7" name="Text Box 94"/>
          <p:cNvSpPr txBox="1">
            <a:spLocks noChangeArrowheads="1"/>
          </p:cNvSpPr>
          <p:nvPr/>
        </p:nvSpPr>
        <p:spPr bwMode="auto">
          <a:xfrm>
            <a:off x="33339" y="2372396"/>
            <a:ext cx="8751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87"/>
          <p:cNvSpPr>
            <a:spLocks noChangeArrowheads="1"/>
          </p:cNvSpPr>
          <p:nvPr/>
        </p:nvSpPr>
        <p:spPr bwMode="auto">
          <a:xfrm>
            <a:off x="22226" y="1732633"/>
            <a:ext cx="381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1736"/>
          <p:cNvSpPr txBox="1">
            <a:spLocks noChangeArrowheads="1"/>
          </p:cNvSpPr>
          <p:nvPr/>
        </p:nvSpPr>
        <p:spPr bwMode="auto">
          <a:xfrm>
            <a:off x="771526" y="4033655"/>
            <a:ext cx="8013700" cy="1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r>
              <a:rPr lang="vi-VN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</a:t>
            </a:r>
            <a:r>
              <a:rPr lang="vi-VN" altLang="en-US" b="1" dirty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N, </a:t>
            </a:r>
            <a:r>
              <a:rPr lang="en-US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r>
              <a:rPr lang="vi-VN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T,</a:t>
            </a:r>
            <a:r>
              <a:rPr lang="vi-VN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lang="vi-VN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vi-VN" altLang="en-US" b="1" dirty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 </a:t>
            </a:r>
            <a:r>
              <a:rPr lang="vi-VN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2 li rưỡi. </a:t>
            </a:r>
            <a:r>
              <a:rPr lang="en-US" alt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li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u, ê, n, ă, ô, </a:t>
            </a:r>
            <a:r>
              <a:rPr lang="en-US" b="1" dirty="0" err="1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li.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725"/>
          <p:cNvSpPr txBox="1">
            <a:spLocks noChangeArrowheads="1"/>
          </p:cNvSpPr>
          <p:nvPr/>
        </p:nvSpPr>
        <p:spPr bwMode="auto">
          <a:xfrm>
            <a:off x="0" y="3203393"/>
            <a:ext cx="820782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Trỗi</a:t>
            </a: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/>
        </p:nvSpPr>
        <p:spPr bwMode="auto">
          <a:xfrm>
            <a:off x="3756026" y="1706926"/>
            <a:ext cx="533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chữ: </a:t>
            </a:r>
            <a:r>
              <a:rPr lang="vi-VN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b="1" dirty="0" err="1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guyễn</a:t>
            </a:r>
            <a:r>
              <a:rPr lang="vi-VN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                           </a:t>
            </a:r>
            <a:r>
              <a:rPr lang="en-US" altLang="en-US" b="1" dirty="0" err="1" smtClean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Trỗi</a:t>
            </a:r>
            <a:endParaRPr lang="en-US" altLang="en-US" b="1" dirty="0">
              <a:solidFill>
                <a:schemeClr val="hlin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94"/>
          <p:cNvSpPr txBox="1">
            <a:spLocks noChangeArrowheads="1"/>
          </p:cNvSpPr>
          <p:nvPr/>
        </p:nvSpPr>
        <p:spPr bwMode="auto">
          <a:xfrm>
            <a:off x="705758" y="2804747"/>
            <a:ext cx="929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cách nhau 1 con chữ </a:t>
            </a:r>
            <a:r>
              <a:rPr lang="vi-VN" altLang="en-US" b="1" dirty="0">
                <a:solidFill>
                  <a:schemeClr val="hlin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lang="vi-VN" altLang="en-US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tưởng tượng.</a:t>
            </a:r>
            <a:endParaRPr lang="en-US" altLang="en-US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1860331" y="1464467"/>
            <a:ext cx="5351931" cy="612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>
                <a:latin typeface="Bookman Old Style" panose="02050604050505020204" pitchFamily="18" charset="0"/>
              </a:rPr>
              <a:t>Luyện viết từ ứng dụng ra vở nháp  1 lần</a:t>
            </a:r>
            <a:endParaRPr sz="2400" dirty="0">
              <a:latin typeface="Bookman Old Style" panose="02050604050505020204" pitchFamily="18" charset="0"/>
            </a:endParaRPr>
          </a:p>
        </p:txBody>
      </p:sp>
      <p:grpSp>
        <p:nvGrpSpPr>
          <p:cNvPr id="1018" name="Google Shape;1018;p41"/>
          <p:cNvGrpSpPr/>
          <p:nvPr/>
        </p:nvGrpSpPr>
        <p:grpSpPr>
          <a:xfrm rot="5400000">
            <a:off x="4005487" y="-1312744"/>
            <a:ext cx="1545926" cy="6313720"/>
            <a:chOff x="3226403" y="2109272"/>
            <a:chExt cx="691049" cy="2087545"/>
          </a:xfrm>
        </p:grpSpPr>
        <p:sp>
          <p:nvSpPr>
            <p:cNvPr id="1019" name="Google Shape;1019;p41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2220410" y="346559"/>
            <a:ext cx="480739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19677" r="53740" b="72278"/>
          <a:stretch/>
        </p:blipFill>
        <p:spPr>
          <a:xfrm>
            <a:off x="2220410" y="2827285"/>
            <a:ext cx="5048193" cy="14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12" y="576043"/>
            <a:ext cx="7357240" cy="934800"/>
          </a:xfrm>
        </p:spPr>
        <p:txBody>
          <a:bodyPr/>
          <a:lstStyle/>
          <a:p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2543503" y="3082834"/>
            <a:ext cx="3342291" cy="1672033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0085" y="3564907"/>
            <a:ext cx="300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34011" r="6593" b="52521"/>
          <a:stretch/>
        </p:blipFill>
        <p:spPr>
          <a:xfrm>
            <a:off x="1828801" y="1510843"/>
            <a:ext cx="6001406" cy="1322489"/>
          </a:xfrm>
          <a:prstGeom prst="rect">
            <a:avLst/>
          </a:prstGeom>
        </p:spPr>
      </p:pic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3ED54CB6-C92A-4A4E-82D2-AD4C9D5E34CC}"/>
              </a:ext>
            </a:extLst>
          </p:cNvPr>
          <p:cNvSpPr txBox="1"/>
          <p:nvPr/>
        </p:nvSpPr>
        <p:spPr>
          <a:xfrm>
            <a:off x="1098332" y="3018221"/>
            <a:ext cx="7042306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8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34011" r="6593" b="52521"/>
          <a:stretch/>
        </p:blipFill>
        <p:spPr>
          <a:xfrm>
            <a:off x="1397876" y="627975"/>
            <a:ext cx="6695090" cy="147535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5719" y="1774372"/>
            <a:ext cx="7919403" cy="1250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2B61EEC-AD9A-455F-AFE5-16598A58BDA7}"/>
              </a:ext>
            </a:extLst>
          </p:cNvPr>
          <p:cNvSpPr txBox="1"/>
          <p:nvPr/>
        </p:nvSpPr>
        <p:spPr>
          <a:xfrm>
            <a:off x="1295006" y="2764979"/>
            <a:ext cx="7712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N, h, l, y, 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đ, 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li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r, 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li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4"/>
          <p:cNvSpPr txBox="1">
            <a:spLocks noGrp="1"/>
          </p:cNvSpPr>
          <p:nvPr>
            <p:ph type="title"/>
          </p:nvPr>
        </p:nvSpPr>
        <p:spPr>
          <a:xfrm>
            <a:off x="1875475" y="2986061"/>
            <a:ext cx="60789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Khởi động</a:t>
            </a:r>
            <a:endParaRPr dirty="0"/>
          </a:p>
        </p:txBody>
      </p:sp>
      <p:grpSp>
        <p:nvGrpSpPr>
          <p:cNvPr id="1109" name="Google Shape;1109;p44"/>
          <p:cNvGrpSpPr/>
          <p:nvPr/>
        </p:nvGrpSpPr>
        <p:grpSpPr>
          <a:xfrm>
            <a:off x="3283726" y="858349"/>
            <a:ext cx="2776639" cy="1831269"/>
            <a:chOff x="3283726" y="858349"/>
            <a:chExt cx="2776639" cy="1831269"/>
          </a:xfrm>
        </p:grpSpPr>
        <p:grpSp>
          <p:nvGrpSpPr>
            <p:cNvPr id="1110" name="Google Shape;1110;p44"/>
            <p:cNvGrpSpPr/>
            <p:nvPr/>
          </p:nvGrpSpPr>
          <p:grpSpPr>
            <a:xfrm>
              <a:off x="5105712" y="1358038"/>
              <a:ext cx="724857" cy="681296"/>
              <a:chOff x="6528424" y="1260656"/>
              <a:chExt cx="1975626" cy="1856900"/>
            </a:xfrm>
          </p:grpSpPr>
          <p:sp>
            <p:nvSpPr>
              <p:cNvPr id="1111" name="Google Shape;1111;p44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2" name="Google Shape;1132;p44"/>
            <p:cNvSpPr/>
            <p:nvPr/>
          </p:nvSpPr>
          <p:spPr>
            <a:xfrm rot="-1325471">
              <a:off x="3340041" y="1654007"/>
              <a:ext cx="547969" cy="406450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 rot="1397105">
              <a:off x="4111950" y="1001098"/>
              <a:ext cx="174855" cy="184494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 rot="1397105">
              <a:off x="3909942" y="1056814"/>
              <a:ext cx="105951" cy="97744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 rot="1397105">
              <a:off x="3697288" y="1241348"/>
              <a:ext cx="277748" cy="274999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4914925" y="858349"/>
              <a:ext cx="479501" cy="451726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5707932" y="2014906"/>
              <a:ext cx="352434" cy="363596"/>
              <a:chOff x="6109266" y="2958701"/>
              <a:chExt cx="158099" cy="163114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1" name="Google Shape;1141;p44"/>
            <p:cNvSpPr/>
            <p:nvPr/>
          </p:nvSpPr>
          <p:spPr>
            <a:xfrm>
              <a:off x="5322015" y="2208612"/>
              <a:ext cx="107523" cy="99195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5347088" y="2410537"/>
              <a:ext cx="281870" cy="279081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44"/>
            <p:cNvGrpSpPr/>
            <p:nvPr/>
          </p:nvGrpSpPr>
          <p:grpSpPr>
            <a:xfrm>
              <a:off x="3300665" y="2126817"/>
              <a:ext cx="536954" cy="517299"/>
              <a:chOff x="2000186" y="2928424"/>
              <a:chExt cx="561785" cy="541052"/>
            </a:xfrm>
          </p:grpSpPr>
          <p:sp>
            <p:nvSpPr>
              <p:cNvPr id="1144" name="Google Shape;1144;p44"/>
              <p:cNvSpPr/>
              <p:nvPr/>
            </p:nvSpPr>
            <p:spPr>
              <a:xfrm>
                <a:off x="2059317" y="2978930"/>
                <a:ext cx="450158" cy="459944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5546" extrusionOk="0">
                    <a:moveTo>
                      <a:pt x="5070" y="5060"/>
                    </a:moveTo>
                    <a:lnTo>
                      <a:pt x="5070" y="5060"/>
                    </a:lnTo>
                    <a:cubicBezTo>
                      <a:pt x="5083" y="5067"/>
                      <a:pt x="5094" y="5071"/>
                      <a:pt x="5103" y="5071"/>
                    </a:cubicBezTo>
                    <a:cubicBezTo>
                      <a:pt x="5106" y="5071"/>
                      <a:pt x="5108" y="5071"/>
                      <a:pt x="5110" y="5071"/>
                    </a:cubicBezTo>
                    <a:cubicBezTo>
                      <a:pt x="5097" y="5067"/>
                      <a:pt x="5084" y="5064"/>
                      <a:pt x="5070" y="5060"/>
                    </a:cubicBezTo>
                    <a:close/>
                    <a:moveTo>
                      <a:pt x="2298" y="0"/>
                    </a:moveTo>
                    <a:cubicBezTo>
                      <a:pt x="2100" y="555"/>
                      <a:pt x="1902" y="1109"/>
                      <a:pt x="1704" y="1704"/>
                    </a:cubicBezTo>
                    <a:cubicBezTo>
                      <a:pt x="1676" y="1760"/>
                      <a:pt x="1608" y="1816"/>
                      <a:pt x="1529" y="1816"/>
                    </a:cubicBezTo>
                    <a:cubicBezTo>
                      <a:pt x="1496" y="1816"/>
                      <a:pt x="1461" y="1806"/>
                      <a:pt x="1426" y="1783"/>
                    </a:cubicBezTo>
                    <a:cubicBezTo>
                      <a:pt x="1387" y="1783"/>
                      <a:pt x="1347" y="1822"/>
                      <a:pt x="1307" y="1822"/>
                    </a:cubicBezTo>
                    <a:lnTo>
                      <a:pt x="0" y="1862"/>
                    </a:lnTo>
                    <a:cubicBezTo>
                      <a:pt x="396" y="2337"/>
                      <a:pt x="832" y="2773"/>
                      <a:pt x="1307" y="3209"/>
                    </a:cubicBezTo>
                    <a:cubicBezTo>
                      <a:pt x="1454" y="3355"/>
                      <a:pt x="1363" y="3570"/>
                      <a:pt x="1192" y="3570"/>
                    </a:cubicBezTo>
                    <a:cubicBezTo>
                      <a:pt x="1178" y="3570"/>
                      <a:pt x="1164" y="3568"/>
                      <a:pt x="1149" y="3565"/>
                    </a:cubicBezTo>
                    <a:lnTo>
                      <a:pt x="1149" y="3565"/>
                    </a:lnTo>
                    <a:cubicBezTo>
                      <a:pt x="1189" y="3645"/>
                      <a:pt x="1228" y="3684"/>
                      <a:pt x="1189" y="3763"/>
                    </a:cubicBezTo>
                    <a:cubicBezTo>
                      <a:pt x="1070" y="4160"/>
                      <a:pt x="951" y="4516"/>
                      <a:pt x="832" y="4912"/>
                    </a:cubicBezTo>
                    <a:cubicBezTo>
                      <a:pt x="793" y="5071"/>
                      <a:pt x="753" y="5229"/>
                      <a:pt x="713" y="5388"/>
                    </a:cubicBezTo>
                    <a:cubicBezTo>
                      <a:pt x="660" y="5493"/>
                      <a:pt x="643" y="5546"/>
                      <a:pt x="660" y="5546"/>
                    </a:cubicBezTo>
                    <a:cubicBezTo>
                      <a:pt x="669" y="5546"/>
                      <a:pt x="687" y="5533"/>
                      <a:pt x="713" y="5506"/>
                    </a:cubicBezTo>
                    <a:cubicBezTo>
                      <a:pt x="753" y="5427"/>
                      <a:pt x="832" y="5348"/>
                      <a:pt x="951" y="5348"/>
                    </a:cubicBezTo>
                    <a:cubicBezTo>
                      <a:pt x="1506" y="4991"/>
                      <a:pt x="2060" y="4595"/>
                      <a:pt x="2575" y="4120"/>
                    </a:cubicBezTo>
                    <a:cubicBezTo>
                      <a:pt x="2617" y="4092"/>
                      <a:pt x="2659" y="4079"/>
                      <a:pt x="2700" y="4079"/>
                    </a:cubicBezTo>
                    <a:cubicBezTo>
                      <a:pt x="2773" y="4079"/>
                      <a:pt x="2841" y="4122"/>
                      <a:pt x="2892" y="4199"/>
                    </a:cubicBezTo>
                    <a:cubicBezTo>
                      <a:pt x="2915" y="4153"/>
                      <a:pt x="2966" y="4134"/>
                      <a:pt x="3019" y="4134"/>
                    </a:cubicBezTo>
                    <a:cubicBezTo>
                      <a:pt x="3057" y="4134"/>
                      <a:pt x="3097" y="4143"/>
                      <a:pt x="3130" y="4160"/>
                    </a:cubicBezTo>
                    <a:lnTo>
                      <a:pt x="4199" y="4635"/>
                    </a:lnTo>
                    <a:lnTo>
                      <a:pt x="4635" y="4833"/>
                    </a:lnTo>
                    <a:cubicBezTo>
                      <a:pt x="4780" y="4942"/>
                      <a:pt x="4925" y="5017"/>
                      <a:pt x="5070" y="5060"/>
                    </a:cubicBezTo>
                    <a:lnTo>
                      <a:pt x="5070" y="5060"/>
                    </a:lnTo>
                    <a:cubicBezTo>
                      <a:pt x="4852" y="4927"/>
                      <a:pt x="4186" y="3697"/>
                      <a:pt x="4001" y="3328"/>
                    </a:cubicBezTo>
                    <a:cubicBezTo>
                      <a:pt x="3843" y="3248"/>
                      <a:pt x="3843" y="3050"/>
                      <a:pt x="3962" y="2971"/>
                    </a:cubicBezTo>
                    <a:lnTo>
                      <a:pt x="4754" y="2258"/>
                    </a:lnTo>
                    <a:cubicBezTo>
                      <a:pt x="4833" y="2219"/>
                      <a:pt x="5229" y="1941"/>
                      <a:pt x="5427" y="1743"/>
                    </a:cubicBezTo>
                    <a:cubicBezTo>
                      <a:pt x="5189" y="1743"/>
                      <a:pt x="4833" y="1822"/>
                      <a:pt x="4675" y="1822"/>
                    </a:cubicBezTo>
                    <a:lnTo>
                      <a:pt x="3526" y="1902"/>
                    </a:lnTo>
                    <a:cubicBezTo>
                      <a:pt x="3447" y="1902"/>
                      <a:pt x="3367" y="1862"/>
                      <a:pt x="3328" y="1783"/>
                    </a:cubicBezTo>
                    <a:cubicBezTo>
                      <a:pt x="3286" y="1824"/>
                      <a:pt x="3240" y="1842"/>
                      <a:pt x="3194" y="1842"/>
                    </a:cubicBezTo>
                    <a:cubicBezTo>
                      <a:pt x="3108" y="1842"/>
                      <a:pt x="3023" y="1781"/>
                      <a:pt x="2971" y="1704"/>
                    </a:cubicBezTo>
                    <a:lnTo>
                      <a:pt x="2575" y="713"/>
                    </a:lnTo>
                    <a:cubicBezTo>
                      <a:pt x="2535" y="594"/>
                      <a:pt x="2417" y="238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2000186" y="2928424"/>
                <a:ext cx="561785" cy="541052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524" extrusionOk="0">
                    <a:moveTo>
                      <a:pt x="3050" y="609"/>
                    </a:moveTo>
                    <a:cubicBezTo>
                      <a:pt x="3169" y="847"/>
                      <a:pt x="3248" y="1203"/>
                      <a:pt x="3288" y="1322"/>
                    </a:cubicBezTo>
                    <a:lnTo>
                      <a:pt x="3684" y="2313"/>
                    </a:lnTo>
                    <a:cubicBezTo>
                      <a:pt x="3737" y="2418"/>
                      <a:pt x="3825" y="2471"/>
                      <a:pt x="3913" y="2471"/>
                    </a:cubicBezTo>
                    <a:cubicBezTo>
                      <a:pt x="3957" y="2471"/>
                      <a:pt x="4001" y="2458"/>
                      <a:pt x="4041" y="2431"/>
                    </a:cubicBezTo>
                    <a:cubicBezTo>
                      <a:pt x="4080" y="2471"/>
                      <a:pt x="4160" y="2511"/>
                      <a:pt x="4239" y="2511"/>
                    </a:cubicBezTo>
                    <a:lnTo>
                      <a:pt x="5388" y="2431"/>
                    </a:lnTo>
                    <a:cubicBezTo>
                      <a:pt x="5546" y="2431"/>
                      <a:pt x="5902" y="2352"/>
                      <a:pt x="6140" y="2352"/>
                    </a:cubicBezTo>
                    <a:cubicBezTo>
                      <a:pt x="5942" y="2511"/>
                      <a:pt x="5546" y="2828"/>
                      <a:pt x="5467" y="2867"/>
                    </a:cubicBezTo>
                    <a:lnTo>
                      <a:pt x="4635" y="3580"/>
                    </a:lnTo>
                    <a:cubicBezTo>
                      <a:pt x="4516" y="3699"/>
                      <a:pt x="4556" y="3897"/>
                      <a:pt x="4714" y="3976"/>
                    </a:cubicBezTo>
                    <a:cubicBezTo>
                      <a:pt x="4892" y="4333"/>
                      <a:pt x="5488" y="5491"/>
                      <a:pt x="5720" y="5662"/>
                    </a:cubicBezTo>
                    <a:lnTo>
                      <a:pt x="5720" y="5662"/>
                    </a:lnTo>
                    <a:cubicBezTo>
                      <a:pt x="5584" y="5619"/>
                      <a:pt x="5451" y="5550"/>
                      <a:pt x="5348" y="5482"/>
                    </a:cubicBezTo>
                    <a:lnTo>
                      <a:pt x="4873" y="5283"/>
                    </a:lnTo>
                    <a:lnTo>
                      <a:pt x="3803" y="4769"/>
                    </a:lnTo>
                    <a:cubicBezTo>
                      <a:pt x="3780" y="4757"/>
                      <a:pt x="3757" y="4752"/>
                      <a:pt x="3733" y="4752"/>
                    </a:cubicBezTo>
                    <a:cubicBezTo>
                      <a:pt x="3677" y="4752"/>
                      <a:pt x="3621" y="4780"/>
                      <a:pt x="3565" y="4808"/>
                    </a:cubicBezTo>
                    <a:cubicBezTo>
                      <a:pt x="3542" y="4739"/>
                      <a:pt x="3479" y="4697"/>
                      <a:pt x="3415" y="4697"/>
                    </a:cubicBezTo>
                    <a:cubicBezTo>
                      <a:pt x="3368" y="4697"/>
                      <a:pt x="3321" y="4719"/>
                      <a:pt x="3288" y="4769"/>
                    </a:cubicBezTo>
                    <a:cubicBezTo>
                      <a:pt x="2773" y="5204"/>
                      <a:pt x="2219" y="5600"/>
                      <a:pt x="1624" y="5957"/>
                    </a:cubicBezTo>
                    <a:cubicBezTo>
                      <a:pt x="1506" y="5957"/>
                      <a:pt x="1426" y="6036"/>
                      <a:pt x="1387" y="6115"/>
                    </a:cubicBezTo>
                    <a:cubicBezTo>
                      <a:pt x="1372" y="6160"/>
                      <a:pt x="1363" y="6182"/>
                      <a:pt x="1359" y="6182"/>
                    </a:cubicBezTo>
                    <a:cubicBezTo>
                      <a:pt x="1353" y="6182"/>
                      <a:pt x="1362" y="6120"/>
                      <a:pt x="1387" y="5997"/>
                    </a:cubicBezTo>
                    <a:cubicBezTo>
                      <a:pt x="1426" y="5838"/>
                      <a:pt x="1466" y="5680"/>
                      <a:pt x="1545" y="5521"/>
                    </a:cubicBezTo>
                    <a:cubicBezTo>
                      <a:pt x="1664" y="5165"/>
                      <a:pt x="1783" y="4769"/>
                      <a:pt x="1862" y="4412"/>
                    </a:cubicBezTo>
                    <a:cubicBezTo>
                      <a:pt x="1902" y="4333"/>
                      <a:pt x="1902" y="4254"/>
                      <a:pt x="1822" y="4214"/>
                    </a:cubicBezTo>
                    <a:cubicBezTo>
                      <a:pt x="2020" y="4214"/>
                      <a:pt x="2139" y="3976"/>
                      <a:pt x="1981" y="3818"/>
                    </a:cubicBezTo>
                    <a:cubicBezTo>
                      <a:pt x="1545" y="3422"/>
                      <a:pt x="1109" y="2946"/>
                      <a:pt x="713" y="2471"/>
                    </a:cubicBezTo>
                    <a:lnTo>
                      <a:pt x="2060" y="2431"/>
                    </a:lnTo>
                    <a:cubicBezTo>
                      <a:pt x="2100" y="2431"/>
                      <a:pt x="2139" y="2431"/>
                      <a:pt x="2179" y="2392"/>
                    </a:cubicBezTo>
                    <a:cubicBezTo>
                      <a:pt x="2207" y="2420"/>
                      <a:pt x="2240" y="2433"/>
                      <a:pt x="2273" y="2433"/>
                    </a:cubicBezTo>
                    <a:cubicBezTo>
                      <a:pt x="2332" y="2433"/>
                      <a:pt x="2391" y="2389"/>
                      <a:pt x="2417" y="2313"/>
                    </a:cubicBezTo>
                    <a:cubicBezTo>
                      <a:pt x="2654" y="1758"/>
                      <a:pt x="2852" y="1203"/>
                      <a:pt x="3050" y="609"/>
                    </a:cubicBezTo>
                    <a:close/>
                    <a:moveTo>
                      <a:pt x="2963" y="0"/>
                    </a:moveTo>
                    <a:cubicBezTo>
                      <a:pt x="2877" y="0"/>
                      <a:pt x="2803" y="45"/>
                      <a:pt x="2773" y="134"/>
                    </a:cubicBezTo>
                    <a:cubicBezTo>
                      <a:pt x="2535" y="768"/>
                      <a:pt x="2298" y="1401"/>
                      <a:pt x="2060" y="2035"/>
                    </a:cubicBezTo>
                    <a:lnTo>
                      <a:pt x="2020" y="2035"/>
                    </a:lnTo>
                    <a:lnTo>
                      <a:pt x="238" y="2075"/>
                    </a:lnTo>
                    <a:cubicBezTo>
                      <a:pt x="79" y="2075"/>
                      <a:pt x="0" y="2233"/>
                      <a:pt x="79" y="2392"/>
                    </a:cubicBezTo>
                    <a:cubicBezTo>
                      <a:pt x="594" y="3026"/>
                      <a:pt x="1109" y="3620"/>
                      <a:pt x="1743" y="4174"/>
                    </a:cubicBezTo>
                    <a:cubicBezTo>
                      <a:pt x="1722" y="4167"/>
                      <a:pt x="1701" y="4164"/>
                      <a:pt x="1680" y="4164"/>
                    </a:cubicBezTo>
                    <a:cubicBezTo>
                      <a:pt x="1585" y="4164"/>
                      <a:pt x="1499" y="4235"/>
                      <a:pt x="1466" y="4333"/>
                    </a:cubicBezTo>
                    <a:cubicBezTo>
                      <a:pt x="1307" y="4848"/>
                      <a:pt x="1109" y="5402"/>
                      <a:pt x="991" y="5917"/>
                    </a:cubicBezTo>
                    <a:cubicBezTo>
                      <a:pt x="911" y="6195"/>
                      <a:pt x="872" y="6472"/>
                      <a:pt x="1228" y="6511"/>
                    </a:cubicBezTo>
                    <a:cubicBezTo>
                      <a:pt x="1263" y="6520"/>
                      <a:pt x="1298" y="6524"/>
                      <a:pt x="1334" y="6524"/>
                    </a:cubicBezTo>
                    <a:cubicBezTo>
                      <a:pt x="1629" y="6524"/>
                      <a:pt x="1971" y="6257"/>
                      <a:pt x="2219" y="6115"/>
                    </a:cubicBezTo>
                    <a:cubicBezTo>
                      <a:pt x="2654" y="5798"/>
                      <a:pt x="3090" y="5482"/>
                      <a:pt x="3526" y="5125"/>
                    </a:cubicBezTo>
                    <a:cubicBezTo>
                      <a:pt x="3565" y="5125"/>
                      <a:pt x="3565" y="5165"/>
                      <a:pt x="3605" y="5204"/>
                    </a:cubicBezTo>
                    <a:cubicBezTo>
                      <a:pt x="4120" y="5442"/>
                      <a:pt x="4595" y="5680"/>
                      <a:pt x="5150" y="5917"/>
                    </a:cubicBezTo>
                    <a:cubicBezTo>
                      <a:pt x="5318" y="5973"/>
                      <a:pt x="5565" y="6148"/>
                      <a:pt x="5779" y="6148"/>
                    </a:cubicBezTo>
                    <a:cubicBezTo>
                      <a:pt x="5868" y="6148"/>
                      <a:pt x="5952" y="6118"/>
                      <a:pt x="6021" y="6036"/>
                    </a:cubicBezTo>
                    <a:cubicBezTo>
                      <a:pt x="6219" y="5759"/>
                      <a:pt x="6021" y="5402"/>
                      <a:pt x="5863" y="5165"/>
                    </a:cubicBezTo>
                    <a:cubicBezTo>
                      <a:pt x="5586" y="4729"/>
                      <a:pt x="5348" y="4254"/>
                      <a:pt x="5071" y="3818"/>
                    </a:cubicBezTo>
                    <a:lnTo>
                      <a:pt x="6180" y="2867"/>
                    </a:lnTo>
                    <a:cubicBezTo>
                      <a:pt x="6338" y="2669"/>
                      <a:pt x="6774" y="2431"/>
                      <a:pt x="6695" y="2154"/>
                    </a:cubicBezTo>
                    <a:cubicBezTo>
                      <a:pt x="6649" y="1973"/>
                      <a:pt x="6488" y="1934"/>
                      <a:pt x="6321" y="1934"/>
                    </a:cubicBezTo>
                    <a:cubicBezTo>
                      <a:pt x="6195" y="1934"/>
                      <a:pt x="6067" y="1956"/>
                      <a:pt x="5982" y="1956"/>
                    </a:cubicBezTo>
                    <a:lnTo>
                      <a:pt x="4199" y="2075"/>
                    </a:lnTo>
                    <a:cubicBezTo>
                      <a:pt x="4160" y="2075"/>
                      <a:pt x="4120" y="2114"/>
                      <a:pt x="4080" y="2114"/>
                    </a:cubicBezTo>
                    <a:lnTo>
                      <a:pt x="3526" y="807"/>
                    </a:lnTo>
                    <a:cubicBezTo>
                      <a:pt x="3407" y="530"/>
                      <a:pt x="3328" y="173"/>
                      <a:pt x="3050" y="15"/>
                    </a:cubicBezTo>
                    <a:cubicBezTo>
                      <a:pt x="3021" y="5"/>
                      <a:pt x="2991" y="0"/>
                      <a:pt x="2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6" name="Google Shape;1146;p44"/>
          <p:cNvSpPr/>
          <p:nvPr/>
        </p:nvSpPr>
        <p:spPr>
          <a:xfrm>
            <a:off x="4176868" y="1310074"/>
            <a:ext cx="790263" cy="1404611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1860331" y="1464467"/>
            <a:ext cx="5351931" cy="612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 smtClean="0">
                <a:latin typeface="Bookman Old Style" panose="02050604050505020204" pitchFamily="18" charset="0"/>
              </a:rPr>
              <a:t>Luyện viết câu ứng dụng ra vở nháp  1 lần</a:t>
            </a:r>
            <a:endParaRPr sz="2400" dirty="0">
              <a:latin typeface="Bookman Old Style" panose="02050604050505020204" pitchFamily="18" charset="0"/>
            </a:endParaRPr>
          </a:p>
        </p:txBody>
      </p:sp>
      <p:grpSp>
        <p:nvGrpSpPr>
          <p:cNvPr id="1018" name="Google Shape;1018;p41"/>
          <p:cNvGrpSpPr/>
          <p:nvPr/>
        </p:nvGrpSpPr>
        <p:grpSpPr>
          <a:xfrm rot="5400000">
            <a:off x="4005487" y="-1312744"/>
            <a:ext cx="1545926" cy="6313720"/>
            <a:chOff x="3226403" y="2109272"/>
            <a:chExt cx="691049" cy="2087545"/>
          </a:xfrm>
        </p:grpSpPr>
        <p:sp>
          <p:nvSpPr>
            <p:cNvPr id="1019" name="Google Shape;1019;p41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2220410" y="346559"/>
            <a:ext cx="480739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34011" r="6593" b="52521"/>
          <a:stretch/>
        </p:blipFill>
        <p:spPr>
          <a:xfrm>
            <a:off x="1430905" y="2842071"/>
            <a:ext cx="6695090" cy="14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01" y="574675"/>
            <a:ext cx="68580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7" b="6666"/>
          <a:stretch/>
        </p:blipFill>
        <p:spPr>
          <a:xfrm>
            <a:off x="2553581" y="94593"/>
            <a:ext cx="3983262" cy="49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7"/>
          <p:cNvSpPr txBox="1">
            <a:spLocks noGrp="1"/>
          </p:cNvSpPr>
          <p:nvPr>
            <p:ph type="title"/>
          </p:nvPr>
        </p:nvSpPr>
        <p:spPr>
          <a:xfrm>
            <a:off x="772943" y="100195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Mục tiêu tiết học</a:t>
            </a:r>
            <a:endParaRPr dirty="0"/>
          </a:p>
        </p:txBody>
      </p:sp>
      <p:sp>
        <p:nvSpPr>
          <p:cNvPr id="1222" name="Google Shape;1222;p47"/>
          <p:cNvSpPr txBox="1">
            <a:spLocks noGrp="1"/>
          </p:cNvSpPr>
          <p:nvPr>
            <p:ph type="subTitle" idx="2"/>
          </p:nvPr>
        </p:nvSpPr>
        <p:spPr>
          <a:xfrm>
            <a:off x="870956" y="2379994"/>
            <a:ext cx="2026068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Củng cố cách viết chữ hoa </a:t>
            </a:r>
            <a:r>
              <a:rPr lang="en" sz="1800" b="1" dirty="0" smtClean="0">
                <a:latin typeface="HP001 5 hàng" panose="020B0603050302020204" pitchFamily="34" charset="0"/>
              </a:rPr>
              <a:t>N (Ng</a:t>
            </a:r>
            <a:r>
              <a:rPr lang="en" sz="1800" b="1" dirty="0" smtClean="0">
                <a:latin typeface="HP001 5 hàng" panose="020B0603050302020204" pitchFamily="34" charset="0"/>
              </a:rPr>
              <a:t>)</a:t>
            </a:r>
            <a:endParaRPr sz="1800" dirty="0">
              <a:latin typeface="Bookman Old Style" panose="02050604050505020204" pitchFamily="18" charset="0"/>
            </a:endParaRPr>
          </a:p>
        </p:txBody>
      </p:sp>
      <p:sp>
        <p:nvSpPr>
          <p:cNvPr id="1224" name="Google Shape;1224;p47"/>
          <p:cNvSpPr txBox="1">
            <a:spLocks noGrp="1"/>
          </p:cNvSpPr>
          <p:nvPr>
            <p:ph type="subTitle" idx="4"/>
          </p:nvPr>
        </p:nvSpPr>
        <p:spPr>
          <a:xfrm>
            <a:off x="3503582" y="2187586"/>
            <a:ext cx="2142747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Viết </a:t>
            </a:r>
            <a:r>
              <a:rPr lang="en" sz="1800" dirty="0" smtClean="0">
                <a:latin typeface="Bookman Old Style" panose="02050604050505020204" pitchFamily="18" charset="0"/>
              </a:rPr>
              <a:t>đúng, đẹp </a:t>
            </a:r>
            <a:r>
              <a:rPr lang="en" sz="1800" dirty="0" smtClean="0">
                <a:latin typeface="Bookman Old Style" panose="02050604050505020204" pitchFamily="18" charset="0"/>
              </a:rPr>
              <a:t>tên riêng, câu ứng dụng bằng cỡ chữ </a:t>
            </a:r>
            <a:r>
              <a:rPr lang="en" sz="1800" dirty="0" smtClean="0">
                <a:latin typeface="Bookman Old Style" panose="02050604050505020204" pitchFamily="18" charset="0"/>
              </a:rPr>
              <a:t>nhỏ</a:t>
            </a:r>
            <a:endParaRPr sz="1800" dirty="0">
              <a:latin typeface="Bookman Old Style" panose="02050604050505020204" pitchFamily="18" charset="0"/>
            </a:endParaRPr>
          </a:p>
        </p:txBody>
      </p:sp>
      <p:sp>
        <p:nvSpPr>
          <p:cNvPr id="1226" name="Google Shape;1226;p47"/>
          <p:cNvSpPr txBox="1">
            <a:spLocks noGrp="1"/>
          </p:cNvSpPr>
          <p:nvPr>
            <p:ph type="subTitle" idx="6"/>
          </p:nvPr>
        </p:nvSpPr>
        <p:spPr>
          <a:xfrm>
            <a:off x="6302382" y="2403155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Viết nét đều, đúng khoảng cách giữa các chữ trong từ, cụm từ</a:t>
            </a:r>
            <a:endParaRPr lang="en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1227" name="Google Shape;1227;p47"/>
          <p:cNvGrpSpPr/>
          <p:nvPr/>
        </p:nvGrpSpPr>
        <p:grpSpPr>
          <a:xfrm>
            <a:off x="6071800" y="1670681"/>
            <a:ext cx="2201226" cy="2511698"/>
            <a:chOff x="4875791" y="946666"/>
            <a:chExt cx="1263475" cy="1443671"/>
          </a:xfrm>
        </p:grpSpPr>
        <p:sp>
          <p:nvSpPr>
            <p:cNvPr id="1228" name="Google Shape;1228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3471381" y="1670681"/>
            <a:ext cx="2201226" cy="2511698"/>
            <a:chOff x="4875791" y="946666"/>
            <a:chExt cx="1263475" cy="1443671"/>
          </a:xfrm>
        </p:grpSpPr>
        <p:sp>
          <p:nvSpPr>
            <p:cNvPr id="1240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47"/>
          <p:cNvGrpSpPr/>
          <p:nvPr/>
        </p:nvGrpSpPr>
        <p:grpSpPr>
          <a:xfrm>
            <a:off x="870961" y="1670681"/>
            <a:ext cx="2201226" cy="2511698"/>
            <a:chOff x="4875791" y="946666"/>
            <a:chExt cx="1263475" cy="1443671"/>
          </a:xfrm>
        </p:grpSpPr>
        <p:sp>
          <p:nvSpPr>
            <p:cNvPr id="1252" name="Google Shape;1252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15;p67"/>
          <p:cNvGrpSpPr/>
          <p:nvPr/>
        </p:nvGrpSpPr>
        <p:grpSpPr>
          <a:xfrm>
            <a:off x="1786758" y="924910"/>
            <a:ext cx="5733777" cy="3555112"/>
            <a:chOff x="230625" y="877075"/>
            <a:chExt cx="3369025" cy="3828875"/>
          </a:xfrm>
        </p:grpSpPr>
        <p:sp>
          <p:nvSpPr>
            <p:cNvPr id="5" name="Google Shape;1816;p67"/>
            <p:cNvSpPr/>
            <p:nvPr/>
          </p:nvSpPr>
          <p:spPr>
            <a:xfrm>
              <a:off x="546550" y="916200"/>
              <a:ext cx="531600" cy="898425"/>
            </a:xfrm>
            <a:custGeom>
              <a:avLst/>
              <a:gdLst/>
              <a:ahLst/>
              <a:cxnLst/>
              <a:rect l="l" t="t" r="r" b="b"/>
              <a:pathLst>
                <a:path w="21264" h="35937" extrusionOk="0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17;p67"/>
            <p:cNvSpPr/>
            <p:nvPr/>
          </p:nvSpPr>
          <p:spPr>
            <a:xfrm>
              <a:off x="2731175" y="922175"/>
              <a:ext cx="518100" cy="826550"/>
            </a:xfrm>
            <a:custGeom>
              <a:avLst/>
              <a:gdLst/>
              <a:ahLst/>
              <a:cxnLst/>
              <a:rect l="l" t="t" r="r" b="b"/>
              <a:pathLst>
                <a:path w="20724" h="33062" extrusionOk="0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18;p67"/>
            <p:cNvSpPr/>
            <p:nvPr/>
          </p:nvSpPr>
          <p:spPr>
            <a:xfrm>
              <a:off x="230625" y="877075"/>
              <a:ext cx="3369025" cy="3828875"/>
            </a:xfrm>
            <a:custGeom>
              <a:avLst/>
              <a:gdLst/>
              <a:ahLst/>
              <a:cxnLst/>
              <a:rect l="l" t="t" r="r" b="b"/>
              <a:pathLst>
                <a:path w="134761" h="153155" extrusionOk="0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19;p67"/>
            <p:cNvSpPr/>
            <p:nvPr/>
          </p:nvSpPr>
          <p:spPr>
            <a:xfrm>
              <a:off x="661850" y="1363150"/>
              <a:ext cx="176825" cy="214875"/>
            </a:xfrm>
            <a:custGeom>
              <a:avLst/>
              <a:gdLst/>
              <a:ahLst/>
              <a:cxnLst/>
              <a:rect l="l" t="t" r="r" b="b"/>
              <a:pathLst>
                <a:path w="7073" h="8595" extrusionOk="0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20;p67"/>
            <p:cNvSpPr/>
            <p:nvPr/>
          </p:nvSpPr>
          <p:spPr>
            <a:xfrm>
              <a:off x="828050" y="1392275"/>
              <a:ext cx="82400" cy="125875"/>
            </a:xfrm>
            <a:custGeom>
              <a:avLst/>
              <a:gdLst/>
              <a:ahLst/>
              <a:cxnLst/>
              <a:rect l="l" t="t" r="r" b="b"/>
              <a:pathLst>
                <a:path w="3296" h="5035" extrusionOk="0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21;p67"/>
            <p:cNvSpPr/>
            <p:nvPr/>
          </p:nvSpPr>
          <p:spPr>
            <a:xfrm>
              <a:off x="2918325" y="1023825"/>
              <a:ext cx="128100" cy="117000"/>
            </a:xfrm>
            <a:custGeom>
              <a:avLst/>
              <a:gdLst/>
              <a:ahLst/>
              <a:cxnLst/>
              <a:rect l="l" t="t" r="r" b="b"/>
              <a:pathLst>
                <a:path w="5124" h="4680" extrusionOk="0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22;p67"/>
            <p:cNvSpPr/>
            <p:nvPr/>
          </p:nvSpPr>
          <p:spPr>
            <a:xfrm>
              <a:off x="2873850" y="1004425"/>
              <a:ext cx="264600" cy="281700"/>
            </a:xfrm>
            <a:custGeom>
              <a:avLst/>
              <a:gdLst/>
              <a:ahLst/>
              <a:cxnLst/>
              <a:rect l="l" t="t" r="r" b="b"/>
              <a:pathLst>
                <a:path w="10584" h="11268" extrusionOk="0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23;p67"/>
            <p:cNvSpPr/>
            <p:nvPr/>
          </p:nvSpPr>
          <p:spPr>
            <a:xfrm>
              <a:off x="1167950" y="1452300"/>
              <a:ext cx="117125" cy="115250"/>
            </a:xfrm>
            <a:custGeom>
              <a:avLst/>
              <a:gdLst/>
              <a:ahLst/>
              <a:cxnLst/>
              <a:rect l="l" t="t" r="r" b="b"/>
              <a:pathLst>
                <a:path w="4685" h="4610" extrusionOk="0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24;p67"/>
            <p:cNvSpPr/>
            <p:nvPr/>
          </p:nvSpPr>
          <p:spPr>
            <a:xfrm>
              <a:off x="1167950" y="1470050"/>
              <a:ext cx="263900" cy="292150"/>
            </a:xfrm>
            <a:custGeom>
              <a:avLst/>
              <a:gdLst/>
              <a:ahLst/>
              <a:cxnLst/>
              <a:rect l="l" t="t" r="r" b="b"/>
              <a:pathLst>
                <a:path w="10556" h="11686" extrusionOk="0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5;p67"/>
            <p:cNvSpPr/>
            <p:nvPr/>
          </p:nvSpPr>
          <p:spPr>
            <a:xfrm>
              <a:off x="1215875" y="1704375"/>
              <a:ext cx="148100" cy="135700"/>
            </a:xfrm>
            <a:custGeom>
              <a:avLst/>
              <a:gdLst/>
              <a:ahLst/>
              <a:cxnLst/>
              <a:rect l="l" t="t" r="r" b="b"/>
              <a:pathLst>
                <a:path w="5924" h="5428" extrusionOk="0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26;p67"/>
            <p:cNvSpPr/>
            <p:nvPr/>
          </p:nvSpPr>
          <p:spPr>
            <a:xfrm>
              <a:off x="389350" y="4406625"/>
              <a:ext cx="113825" cy="116650"/>
            </a:xfrm>
            <a:custGeom>
              <a:avLst/>
              <a:gdLst/>
              <a:ahLst/>
              <a:cxnLst/>
              <a:rect l="l" t="t" r="r" b="b"/>
              <a:pathLst>
                <a:path w="4553" h="4666" extrusionOk="0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27;p67"/>
            <p:cNvSpPr/>
            <p:nvPr/>
          </p:nvSpPr>
          <p:spPr>
            <a:xfrm>
              <a:off x="492550" y="4329350"/>
              <a:ext cx="199750" cy="224250"/>
            </a:xfrm>
            <a:custGeom>
              <a:avLst/>
              <a:gdLst/>
              <a:ahLst/>
              <a:cxnLst/>
              <a:rect l="l" t="t" r="r" b="b"/>
              <a:pathLst>
                <a:path w="7990" h="8970" extrusionOk="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1907627" y="2006075"/>
            <a:ext cx="4960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Hoàn thành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907627" y="2618383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Học thuộc câu ứng dụng.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719012" y="3176876"/>
            <a:ext cx="5016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O; Ô; Ơ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6450" y="310049"/>
            <a:ext cx="3383001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Bookman Old Style" panose="02050604050505020204" pitchFamily="18" charset="0"/>
              </a:rPr>
              <a:t>Hoạt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động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tiếp</a:t>
            </a:r>
            <a:r>
              <a:rPr lang="en-US" sz="2800" dirty="0" smtClean="0">
                <a:latin typeface="Bookman Old Style" panose="02050604050505020204" pitchFamily="18" charset="0"/>
              </a:rPr>
              <a:t> </a:t>
            </a:r>
            <a:r>
              <a:rPr lang="en-US" sz="2800" dirty="0" err="1" smtClean="0">
                <a:latin typeface="Bookman Old Style" panose="02050604050505020204" pitchFamily="18" charset="0"/>
              </a:rPr>
              <a:t>nối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08055D-8A4B-43AC-B483-A5D2BA99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48A5DBB-AEC0-490D-B693-31F7A247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BE568-D3CC-4CBE-A8F7-25FE5F660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975266-1BC7-41F7-95CC-BCC8EE8908AC}"/>
              </a:ext>
            </a:extLst>
          </p:cNvPr>
          <p:cNvSpPr txBox="1"/>
          <p:nvPr/>
        </p:nvSpPr>
        <p:spPr>
          <a:xfrm>
            <a:off x="747048" y="73729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26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2022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        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086" y="1771170"/>
            <a:ext cx="4578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Ôn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N (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tiếp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)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6369" y="1243590"/>
            <a:ext cx="361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24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5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7"/>
          <p:cNvSpPr txBox="1">
            <a:spLocks noGrp="1"/>
          </p:cNvSpPr>
          <p:nvPr>
            <p:ph type="title"/>
          </p:nvPr>
        </p:nvSpPr>
        <p:spPr>
          <a:xfrm>
            <a:off x="772943" y="1001957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Mục tiêu tiết học</a:t>
            </a:r>
            <a:endParaRPr dirty="0"/>
          </a:p>
        </p:txBody>
      </p:sp>
      <p:sp>
        <p:nvSpPr>
          <p:cNvPr id="1222" name="Google Shape;1222;p47"/>
          <p:cNvSpPr txBox="1">
            <a:spLocks noGrp="1"/>
          </p:cNvSpPr>
          <p:nvPr>
            <p:ph type="subTitle" idx="2"/>
          </p:nvPr>
        </p:nvSpPr>
        <p:spPr>
          <a:xfrm>
            <a:off x="870956" y="2379994"/>
            <a:ext cx="2026068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Củng cố cách viết chữ hoa </a:t>
            </a:r>
            <a:r>
              <a:rPr lang="en" sz="1800" b="1" dirty="0" smtClean="0">
                <a:latin typeface="HP001 5 hàng" panose="020B0603050302020204" pitchFamily="34" charset="0"/>
              </a:rPr>
              <a:t>N (Ng</a:t>
            </a:r>
            <a:r>
              <a:rPr lang="en" sz="1800" b="1" dirty="0" smtClean="0">
                <a:latin typeface="HP001 5 hàng" panose="020B0603050302020204" pitchFamily="34" charset="0"/>
              </a:rPr>
              <a:t>)</a:t>
            </a:r>
            <a:endParaRPr sz="1800" dirty="0">
              <a:latin typeface="Bookman Old Style" panose="02050604050505020204" pitchFamily="18" charset="0"/>
            </a:endParaRPr>
          </a:p>
        </p:txBody>
      </p:sp>
      <p:sp>
        <p:nvSpPr>
          <p:cNvPr id="1224" name="Google Shape;1224;p47"/>
          <p:cNvSpPr txBox="1">
            <a:spLocks noGrp="1"/>
          </p:cNvSpPr>
          <p:nvPr>
            <p:ph type="subTitle" idx="4"/>
          </p:nvPr>
        </p:nvSpPr>
        <p:spPr>
          <a:xfrm>
            <a:off x="3503582" y="2187586"/>
            <a:ext cx="2142747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Viết </a:t>
            </a:r>
            <a:r>
              <a:rPr lang="en" sz="1800" dirty="0" smtClean="0">
                <a:latin typeface="Bookman Old Style" panose="02050604050505020204" pitchFamily="18" charset="0"/>
              </a:rPr>
              <a:t>đúng, đẹp </a:t>
            </a:r>
            <a:r>
              <a:rPr lang="en" sz="1800" dirty="0" smtClean="0">
                <a:latin typeface="Bookman Old Style" panose="02050604050505020204" pitchFamily="18" charset="0"/>
              </a:rPr>
              <a:t>tên riêng, câu ứng dụng bằng cỡ chữ </a:t>
            </a:r>
            <a:r>
              <a:rPr lang="en" sz="1800" dirty="0" smtClean="0">
                <a:latin typeface="Bookman Old Style" panose="02050604050505020204" pitchFamily="18" charset="0"/>
              </a:rPr>
              <a:t>nhỏ</a:t>
            </a:r>
            <a:endParaRPr sz="1800" dirty="0">
              <a:latin typeface="Bookman Old Style" panose="02050604050505020204" pitchFamily="18" charset="0"/>
            </a:endParaRPr>
          </a:p>
        </p:txBody>
      </p:sp>
      <p:sp>
        <p:nvSpPr>
          <p:cNvPr id="1226" name="Google Shape;1226;p47"/>
          <p:cNvSpPr txBox="1">
            <a:spLocks noGrp="1"/>
          </p:cNvSpPr>
          <p:nvPr>
            <p:ph type="subTitle" idx="6"/>
          </p:nvPr>
        </p:nvSpPr>
        <p:spPr>
          <a:xfrm>
            <a:off x="6302382" y="2403155"/>
            <a:ext cx="17181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latin typeface="Bookman Old Style" panose="02050604050505020204" pitchFamily="18" charset="0"/>
              </a:rPr>
              <a:t>Viết nét đều, đúng khoảng cách giữa các chữ trong từ, cụm từ</a:t>
            </a:r>
            <a:endParaRPr lang="en" sz="1800" dirty="0" smtClean="0">
              <a:latin typeface="Bookman Old Style" panose="02050604050505020204" pitchFamily="18" charset="0"/>
            </a:endParaRPr>
          </a:p>
        </p:txBody>
      </p:sp>
      <p:grpSp>
        <p:nvGrpSpPr>
          <p:cNvPr id="1227" name="Google Shape;1227;p47"/>
          <p:cNvGrpSpPr/>
          <p:nvPr/>
        </p:nvGrpSpPr>
        <p:grpSpPr>
          <a:xfrm>
            <a:off x="6071800" y="1670681"/>
            <a:ext cx="2201226" cy="2511698"/>
            <a:chOff x="4875791" y="946666"/>
            <a:chExt cx="1263475" cy="1443671"/>
          </a:xfrm>
        </p:grpSpPr>
        <p:sp>
          <p:nvSpPr>
            <p:cNvPr id="1228" name="Google Shape;1228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1239" name="Google Shape;1239;p47"/>
          <p:cNvGrpSpPr/>
          <p:nvPr/>
        </p:nvGrpSpPr>
        <p:grpSpPr>
          <a:xfrm>
            <a:off x="3471381" y="1670681"/>
            <a:ext cx="2201226" cy="2511698"/>
            <a:chOff x="4875791" y="946666"/>
            <a:chExt cx="1263475" cy="1443671"/>
          </a:xfrm>
        </p:grpSpPr>
        <p:sp>
          <p:nvSpPr>
            <p:cNvPr id="1240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1251" name="Google Shape;1251;p47"/>
          <p:cNvGrpSpPr/>
          <p:nvPr/>
        </p:nvGrpSpPr>
        <p:grpSpPr>
          <a:xfrm>
            <a:off x="870961" y="1670681"/>
            <a:ext cx="2201226" cy="2511698"/>
            <a:chOff x="4875791" y="946666"/>
            <a:chExt cx="1263475" cy="1443671"/>
          </a:xfrm>
        </p:grpSpPr>
        <p:sp>
          <p:nvSpPr>
            <p:cNvPr id="1252" name="Google Shape;1252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7" b="6666"/>
          <a:stretch/>
        </p:blipFill>
        <p:spPr>
          <a:xfrm>
            <a:off x="1208256" y="0"/>
            <a:ext cx="3983262" cy="491227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05451" y="1462908"/>
            <a:ext cx="3765280" cy="1986455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79856" y="1917526"/>
            <a:ext cx="311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Curlz MT" panose="04040404050702020202" pitchFamily="82" charset="0"/>
              </a:rPr>
              <a:t>Bài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viết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có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những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chữ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hoa</a:t>
            </a:r>
            <a:r>
              <a:rPr lang="en-US" sz="3200" dirty="0" smtClean="0">
                <a:latin typeface="Curlz MT" panose="04040404050702020202" pitchFamily="82" charset="0"/>
              </a:rPr>
              <a:t> </a:t>
            </a:r>
            <a:r>
              <a:rPr lang="en-US" sz="3200" dirty="0" err="1" smtClean="0">
                <a:latin typeface="Curlz MT" panose="04040404050702020202" pitchFamily="82" charset="0"/>
              </a:rPr>
              <a:t>nào</a:t>
            </a:r>
            <a:r>
              <a:rPr lang="en-US" sz="3200" dirty="0" smtClean="0">
                <a:latin typeface="Curlz MT" panose="04040404050702020202" pitchFamily="82" charset="0"/>
              </a:rPr>
              <a:t>?</a:t>
            </a:r>
            <a:endParaRPr lang="en-US" sz="32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14444" r="24166" b="20000"/>
          <a:stretch/>
        </p:blipFill>
        <p:spPr>
          <a:xfrm rot="10800000">
            <a:off x="1259455" y="1069675"/>
            <a:ext cx="3477763" cy="387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1434" y="327804"/>
            <a:ext cx="6974986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xét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ea typeface="Cambria" panose="02040503050406030204" pitchFamily="18" charset="0"/>
              </a:rPr>
              <a:t>Ng</a:t>
            </a:r>
            <a:endParaRPr lang="en-US" sz="3200" b="1" dirty="0"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47769" y="1505220"/>
            <a:ext cx="35268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vi-VN" alt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mấy con chữ?</a:t>
            </a:r>
            <a:endParaRPr lang="en-US" altLang="en-US" sz="2800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75850" y="2768451"/>
            <a:ext cx="339880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vi-VN" altLang="en-US" sz="2800" b="1" dirty="0" smtClean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 smtClean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2 con chữ: </a:t>
            </a:r>
            <a:r>
              <a:rPr lang="vi-VN" altLang="en-US" sz="2800" b="1" dirty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800" b="1" dirty="0" smtClean="0">
                <a:solidFill>
                  <a:schemeClr val="tx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altLang="en-US" sz="2800" b="1" dirty="0">
              <a:solidFill>
                <a:schemeClr val="tx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434" y="327804"/>
            <a:ext cx="6896440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xét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ea typeface="Cambria" panose="02040503050406030204" pitchFamily="18" charset="0"/>
              </a:rPr>
              <a:t>V</a:t>
            </a:r>
            <a:endParaRPr lang="en-US" sz="3200" b="1" dirty="0"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2557" r="10929" b="21421"/>
          <a:stretch/>
        </p:blipFill>
        <p:spPr bwMode="auto">
          <a:xfrm>
            <a:off x="1121434" y="1803758"/>
            <a:ext cx="3262967" cy="333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20770" y="1275136"/>
            <a:ext cx="8620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V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5645" y="1950135"/>
            <a:ext cx="4045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Gồm </a:t>
            </a:r>
            <a:r>
              <a:rPr lang="vi-VN" sz="2400" dirty="0">
                <a:solidFill>
                  <a:srgbClr val="202124"/>
                </a:solidFill>
                <a:latin typeface="+mj-lt"/>
              </a:rPr>
              <a:t>nét: 3 nét </a:t>
            </a:r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chính</a:t>
            </a:r>
            <a:endParaRPr lang="en-US" sz="2400" dirty="0" smtClean="0">
              <a:solidFill>
                <a:srgbClr val="202124"/>
              </a:solidFill>
              <a:latin typeface="+mj-lt"/>
            </a:endParaRPr>
          </a:p>
          <a:p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202124"/>
                </a:solidFill>
                <a:latin typeface="+mj-lt"/>
              </a:rPr>
              <a:t>+</a:t>
            </a:r>
            <a:r>
              <a:rPr lang="en-US" sz="2400" dirty="0">
                <a:solidFill>
                  <a:srgbClr val="202124"/>
                </a:solidFill>
                <a:latin typeface="+mj-lt"/>
              </a:rPr>
              <a:t> N</a:t>
            </a:r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ét </a:t>
            </a:r>
            <a:r>
              <a:rPr lang="vi-VN" sz="2400" dirty="0">
                <a:solidFill>
                  <a:srgbClr val="202124"/>
                </a:solidFill>
                <a:latin typeface="+mj-lt"/>
              </a:rPr>
              <a:t>1 kết hợp nét cong trái và lượn ngang; </a:t>
            </a:r>
            <a:endParaRPr lang="en-US" sz="2400" dirty="0" smtClean="0">
              <a:solidFill>
                <a:srgbClr val="2021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202124"/>
                </a:solidFill>
                <a:latin typeface="+mj-lt"/>
              </a:rPr>
              <a:t>+ N</a:t>
            </a:r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ét </a:t>
            </a:r>
            <a:r>
              <a:rPr lang="vi-VN" sz="2400" dirty="0">
                <a:solidFill>
                  <a:srgbClr val="202124"/>
                </a:solidFill>
                <a:latin typeface="+mj-lt"/>
              </a:rPr>
              <a:t>2 là nét thẳng đứng, hơi lượn ở hai đầunét lượn dọc; </a:t>
            </a:r>
            <a:endParaRPr lang="en-US" sz="2400" dirty="0" smtClean="0">
              <a:solidFill>
                <a:srgbClr val="202124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202124"/>
                </a:solidFill>
                <a:latin typeface="+mj-lt"/>
              </a:rPr>
              <a:t>+ N</a:t>
            </a:r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ét </a:t>
            </a:r>
            <a:r>
              <a:rPr lang="vi-VN" sz="2400" dirty="0">
                <a:solidFill>
                  <a:srgbClr val="202124"/>
                </a:solidFill>
                <a:latin typeface="+mj-lt"/>
              </a:rPr>
              <a:t>3 là nét móc xuôi phải, lượn ở phía </a:t>
            </a:r>
            <a:r>
              <a:rPr lang="vi-VN" sz="2400" dirty="0" smtClean="0">
                <a:solidFill>
                  <a:srgbClr val="202124"/>
                </a:solidFill>
                <a:latin typeface="+mj-lt"/>
              </a:rPr>
              <a:t>dưới.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1130" y="359335"/>
            <a:ext cx="6729727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sát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nhận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xét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Bookman Old Style" panose="0205060405050502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 smtClean="0"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HP001 5 hàng" panose="020B0603050302020204" pitchFamily="34" charset="0"/>
                <a:ea typeface="Cambria" panose="02040503050406030204" pitchFamily="18" charset="0"/>
              </a:rPr>
              <a:t>T</a:t>
            </a:r>
            <a:endParaRPr lang="en-US" sz="3200" b="1" dirty="0">
              <a:latin typeface="HP001 5 hàng" panose="020B0603050302020204" pitchFamily="34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Tuần 26. Ôn chữ hoa: T - Tập viết 3 - Phạm Minh Tuyền - Thư viện Bài giảng  điện t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9748" r="18743" b="11393"/>
          <a:stretch/>
        </p:blipFill>
        <p:spPr bwMode="auto">
          <a:xfrm>
            <a:off x="1124607" y="1376856"/>
            <a:ext cx="2921876" cy="281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55276" y="1058524"/>
            <a:ext cx="86206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eaLnBrk="1" hangingPunct="1">
              <a:defRPr/>
            </a:pP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anose="020B0603050302020204" pitchFamily="34" charset="0"/>
              </a:rPr>
              <a:t>T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sz="26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4324" y="1829364"/>
            <a:ext cx="4045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202124"/>
                </a:solidFill>
                <a:latin typeface="+mj-lt"/>
              </a:rPr>
              <a:t>Gồm </a:t>
            </a:r>
            <a:r>
              <a:rPr lang="vi-VN" sz="2800" dirty="0">
                <a:solidFill>
                  <a:srgbClr val="202124"/>
                </a:solidFill>
                <a:latin typeface="+mj-lt"/>
              </a:rPr>
              <a:t>nét: </a:t>
            </a:r>
            <a:r>
              <a:rPr lang="vi-VN" sz="2800" dirty="0">
                <a:latin typeface="+mj-lt"/>
              </a:rPr>
              <a:t>3 nét cơ bản. Bao gồm cong trái (nhỏ), lượn ngang (ngắn) và cong trái (to) nối liền nhau. Các nét tạo nên vòng xoắn nhỏ ở đầu chữ.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9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759</Words>
  <Application>Microsoft Office PowerPoint</Application>
  <PresentationFormat>On-screen Show (16:9)</PresentationFormat>
  <Paragraphs>78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Times New Roman</vt:lpstr>
      <vt:lpstr>Symbol</vt:lpstr>
      <vt:lpstr>Montserrat</vt:lpstr>
      <vt:lpstr>Arial</vt:lpstr>
      <vt:lpstr>Cambria</vt:lpstr>
      <vt:lpstr>Bookman Old Style</vt:lpstr>
      <vt:lpstr>Ravie</vt:lpstr>
      <vt:lpstr>Kalam</vt:lpstr>
      <vt:lpstr>Curlz MT</vt:lpstr>
      <vt:lpstr>Roboto</vt:lpstr>
      <vt:lpstr>HP001 4 hàng</vt:lpstr>
      <vt:lpstr>HP001 5 hàng</vt:lpstr>
      <vt:lpstr>Doodle Sketchbook by Slidesgo</vt:lpstr>
      <vt:lpstr>Chào mừng các con đến với tiết học</vt:lpstr>
      <vt:lpstr>Khởi động</vt:lpstr>
      <vt:lpstr>PowerPoint Presentation</vt:lpstr>
      <vt:lpstr>Mục tiêu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viết</vt:lpstr>
      <vt:lpstr>Viết từ ứng dụng</vt:lpstr>
      <vt:lpstr>PowerPoint Presentation</vt:lpstr>
      <vt:lpstr>PowerPoint Presentation</vt:lpstr>
      <vt:lpstr>PowerPoint Presentation</vt:lpstr>
      <vt:lpstr>PowerPoint Presentation</vt:lpstr>
      <vt:lpstr>Luyện viết</vt:lpstr>
      <vt:lpstr>Viết câu ứng dụng</vt:lpstr>
      <vt:lpstr>PowerPoint Presentation</vt:lpstr>
      <vt:lpstr>Luyện viết</vt:lpstr>
      <vt:lpstr>PowerPoint Presentation</vt:lpstr>
      <vt:lpstr>PowerPoint Presentation</vt:lpstr>
      <vt:lpstr>Mục tiêu tiết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</dc:title>
  <dc:creator>Admin</dc:creator>
  <cp:lastModifiedBy>Admin</cp:lastModifiedBy>
  <cp:revision>16</cp:revision>
  <dcterms:modified xsi:type="dcterms:W3CDTF">2022-01-25T14:20:58Z</dcterms:modified>
</cp:coreProperties>
</file>