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85" r:id="rId4"/>
    <p:sldId id="286" r:id="rId5"/>
    <p:sldId id="287" r:id="rId6"/>
    <p:sldId id="288" r:id="rId7"/>
    <p:sldId id="289" r:id="rId8"/>
    <p:sldId id="284" r:id="rId9"/>
    <p:sldId id="257" r:id="rId10"/>
    <p:sldId id="281" r:id="rId11"/>
    <p:sldId id="267" r:id="rId12"/>
    <p:sldId id="259" r:id="rId13"/>
    <p:sldId id="264" r:id="rId14"/>
    <p:sldId id="266" r:id="rId15"/>
    <p:sldId id="265" r:id="rId16"/>
    <p:sldId id="283" r:id="rId17"/>
    <p:sldId id="268" r:id="rId18"/>
    <p:sldId id="290" r:id="rId19"/>
    <p:sldId id="263" r:id="rId20"/>
    <p:sldId id="280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61"/>
    <a:srgbClr val="FFA100"/>
    <a:srgbClr val="E6E300"/>
    <a:srgbClr val="F0587D"/>
    <a:srgbClr val="768B00"/>
    <a:srgbClr val="C56D27"/>
    <a:srgbClr val="A5A5A5"/>
    <a:srgbClr val="D7603C"/>
    <a:srgbClr val="A4E7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84" y="8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D94645-F87A-48A7-9104-2506F83E28AE}" type="doc">
      <dgm:prSet loTypeId="urn:microsoft.com/office/officeart/2005/8/layout/target3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F2E6A0-6075-403A-A78B-032692F0ABF0}">
      <dgm:prSet custT="1"/>
      <dgm:spPr/>
      <dgm:t>
        <a:bodyPr/>
        <a:lstStyle/>
        <a:p>
          <a:pPr algn="l" rtl="0"/>
          <a:r>
            <a:rPr lang="en-US" sz="3200" smtClean="0"/>
            <a:t>- Ôn lại cách xác định trung điểm của đoạn thẳng.</a:t>
          </a:r>
          <a:br>
            <a:rPr lang="en-US" sz="3200" smtClean="0"/>
          </a:br>
          <a:r>
            <a:rPr lang="en-US" sz="3200" smtClean="0"/>
            <a:t>- Chuẩn bị bài sau : So sánh các số trong phạm vi 10 000. </a:t>
          </a:r>
          <a:endParaRPr lang="en-US" sz="3200"/>
        </a:p>
      </dgm:t>
    </dgm:pt>
    <dgm:pt modelId="{F8895B16-4474-461C-842D-A8FC4DB997A0}" type="parTrans" cxnId="{C9ECE034-2345-4DC2-82B5-1DBB441DCE19}">
      <dgm:prSet/>
      <dgm:spPr/>
      <dgm:t>
        <a:bodyPr/>
        <a:lstStyle/>
        <a:p>
          <a:endParaRPr lang="en-US"/>
        </a:p>
      </dgm:t>
    </dgm:pt>
    <dgm:pt modelId="{1D3E2EB3-5E84-40EF-BD8B-87AED6C6755F}" type="sibTrans" cxnId="{C9ECE034-2345-4DC2-82B5-1DBB441DCE19}">
      <dgm:prSet/>
      <dgm:spPr/>
      <dgm:t>
        <a:bodyPr/>
        <a:lstStyle/>
        <a:p>
          <a:endParaRPr lang="en-US"/>
        </a:p>
      </dgm:t>
    </dgm:pt>
    <dgm:pt modelId="{9E58754B-43CC-4FF8-BD13-EEB7E645C61B}" type="pres">
      <dgm:prSet presAssocID="{D2D94645-F87A-48A7-9104-2506F83E28A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6CD38-F34C-4D92-BBA1-48867A703314}" type="pres">
      <dgm:prSet presAssocID="{56F2E6A0-6075-403A-A78B-032692F0ABF0}" presName="circle1" presStyleLbl="node1" presStyleIdx="0" presStyleCnt="1"/>
      <dgm:spPr/>
    </dgm:pt>
    <dgm:pt modelId="{AE152F09-8D0F-4156-BB35-3F37013A62AF}" type="pres">
      <dgm:prSet presAssocID="{56F2E6A0-6075-403A-A78B-032692F0ABF0}" presName="space" presStyleCnt="0"/>
      <dgm:spPr/>
    </dgm:pt>
    <dgm:pt modelId="{3A645491-8398-4DAF-B22A-9BC4B0504AE0}" type="pres">
      <dgm:prSet presAssocID="{56F2E6A0-6075-403A-A78B-032692F0ABF0}" presName="rect1" presStyleLbl="alignAcc1" presStyleIdx="0" presStyleCnt="1" custScaleY="100000"/>
      <dgm:spPr/>
      <dgm:t>
        <a:bodyPr/>
        <a:lstStyle/>
        <a:p>
          <a:endParaRPr lang="en-US"/>
        </a:p>
      </dgm:t>
    </dgm:pt>
    <dgm:pt modelId="{ED7D316E-0DEA-4CC4-8169-8B8479DDB18C}" type="pres">
      <dgm:prSet presAssocID="{56F2E6A0-6075-403A-A78B-032692F0ABF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D17CF3-663A-4A30-BBDA-49C4AB9DA783}" type="presOf" srcId="{56F2E6A0-6075-403A-A78B-032692F0ABF0}" destId="{ED7D316E-0DEA-4CC4-8169-8B8479DDB18C}" srcOrd="1" destOrd="0" presId="urn:microsoft.com/office/officeart/2005/8/layout/target3"/>
    <dgm:cxn modelId="{C9ECE034-2345-4DC2-82B5-1DBB441DCE19}" srcId="{D2D94645-F87A-48A7-9104-2506F83E28AE}" destId="{56F2E6A0-6075-403A-A78B-032692F0ABF0}" srcOrd="0" destOrd="0" parTransId="{F8895B16-4474-461C-842D-A8FC4DB997A0}" sibTransId="{1D3E2EB3-5E84-40EF-BD8B-87AED6C6755F}"/>
    <dgm:cxn modelId="{BBAE5BDC-6AC4-4701-8684-7CECD4A50E73}" type="presOf" srcId="{56F2E6A0-6075-403A-A78B-032692F0ABF0}" destId="{3A645491-8398-4DAF-B22A-9BC4B0504AE0}" srcOrd="0" destOrd="0" presId="urn:microsoft.com/office/officeart/2005/8/layout/target3"/>
    <dgm:cxn modelId="{E52C20BF-0111-4240-B4EF-5245AAF4F146}" type="presOf" srcId="{D2D94645-F87A-48A7-9104-2506F83E28AE}" destId="{9E58754B-43CC-4FF8-BD13-EEB7E645C61B}" srcOrd="0" destOrd="0" presId="urn:microsoft.com/office/officeart/2005/8/layout/target3"/>
    <dgm:cxn modelId="{9D64F6E8-04FB-4E93-AA56-584AC06C77C7}" type="presParOf" srcId="{9E58754B-43CC-4FF8-BD13-EEB7E645C61B}" destId="{7C86CD38-F34C-4D92-BBA1-48867A703314}" srcOrd="0" destOrd="0" presId="urn:microsoft.com/office/officeart/2005/8/layout/target3"/>
    <dgm:cxn modelId="{C061BB8F-0A83-4B31-B42C-78A1DF69BBEC}" type="presParOf" srcId="{9E58754B-43CC-4FF8-BD13-EEB7E645C61B}" destId="{AE152F09-8D0F-4156-BB35-3F37013A62AF}" srcOrd="1" destOrd="0" presId="urn:microsoft.com/office/officeart/2005/8/layout/target3"/>
    <dgm:cxn modelId="{EB875D9C-E417-4FAD-BD23-BE38CD71D66E}" type="presParOf" srcId="{9E58754B-43CC-4FF8-BD13-EEB7E645C61B}" destId="{3A645491-8398-4DAF-B22A-9BC4B0504AE0}" srcOrd="2" destOrd="0" presId="urn:microsoft.com/office/officeart/2005/8/layout/target3"/>
    <dgm:cxn modelId="{B27C3A42-30ED-45AF-B81D-B051F9F5359E}" type="presParOf" srcId="{9E58754B-43CC-4FF8-BD13-EEB7E645C61B}" destId="{ED7D316E-0DEA-4CC4-8169-8B8479DDB18C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6CD38-F34C-4D92-BBA1-48867A703314}">
      <dsp:nvSpPr>
        <dsp:cNvPr id="0" name=""/>
        <dsp:cNvSpPr/>
      </dsp:nvSpPr>
      <dsp:spPr>
        <a:xfrm>
          <a:off x="0" y="0"/>
          <a:ext cx="2387600" cy="23876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645491-8398-4DAF-B22A-9BC4B0504AE0}">
      <dsp:nvSpPr>
        <dsp:cNvPr id="0" name=""/>
        <dsp:cNvSpPr/>
      </dsp:nvSpPr>
      <dsp:spPr>
        <a:xfrm>
          <a:off x="1193800" y="0"/>
          <a:ext cx="9830043" cy="23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- Ôn lại cách xác định trung điểm của đoạn thẳng.</a:t>
          </a:r>
          <a:br>
            <a:rPr lang="en-US" sz="3200" kern="1200" smtClean="0"/>
          </a:br>
          <a:r>
            <a:rPr lang="en-US" sz="3200" kern="1200" smtClean="0"/>
            <a:t>- Chuẩn bị bài sau : So sánh các số trong phạm vi 10 000. </a:t>
          </a:r>
          <a:endParaRPr lang="en-US" sz="3200" kern="1200"/>
        </a:p>
      </dsp:txBody>
      <dsp:txXfrm>
        <a:off x="1193800" y="0"/>
        <a:ext cx="9830043" cy="238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226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10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97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40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3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2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906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56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9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1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8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0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2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6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8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20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6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7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85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25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4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5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43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13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4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3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7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1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59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23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17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23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8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3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9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6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58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0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42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3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530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26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52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0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25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0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9" r:id="rId3"/>
    <p:sldLayoutId id="2147483688" r:id="rId4"/>
    <p:sldLayoutId id="2147483687" r:id="rId5"/>
    <p:sldLayoutId id="2147483676" r:id="rId6"/>
    <p:sldLayoutId id="2147483675" r:id="rId7"/>
    <p:sldLayoutId id="2147483674" r:id="rId8"/>
    <p:sldLayoutId id="2147483650" r:id="rId9"/>
    <p:sldLayoutId id="2147483697" r:id="rId10"/>
    <p:sldLayoutId id="2147483696" r:id="rId11"/>
    <p:sldLayoutId id="2147483695" r:id="rId12"/>
    <p:sldLayoutId id="2147483694" r:id="rId13"/>
    <p:sldLayoutId id="2147483693" r:id="rId14"/>
    <p:sldLayoutId id="2147483692" r:id="rId15"/>
    <p:sldLayoutId id="2147483691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  <p:sldLayoutId id="2147483678" r:id="rId25"/>
    <p:sldLayoutId id="2147483677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62" r:id="rId38"/>
    <p:sldLayoutId id="2147483661" r:id="rId39"/>
    <p:sldLayoutId id="214748366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文本框 130"/>
          <p:cNvSpPr txBox="1"/>
          <p:nvPr/>
        </p:nvSpPr>
        <p:spPr>
          <a:xfrm>
            <a:off x="222451" y="1828007"/>
            <a:ext cx="11833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143"/>
            <a:r>
              <a:rPr lang="en-US" altLang="zh-CN" sz="5400" spc="600" dirty="0">
                <a:solidFill>
                  <a:srgbClr val="FF7C61"/>
                </a:solidFill>
                <a:latin typeface="UTM Arruba KT" panose="02040603050506020204" pitchFamily="18" charset="0"/>
                <a:ea typeface="华文中宋" panose="02010600040101010101" pitchFamily="2" charset="-122"/>
              </a:rPr>
              <a:t>CHÀO MỪNG CÁC CON ĐẾN VỚI TIẾT HỌC TRỰC TUYẾN</a:t>
            </a:r>
          </a:p>
          <a:p>
            <a:pPr algn="ctr" defTabSz="686143"/>
            <a:r>
              <a:rPr lang="en-US" altLang="zh-CN" sz="5400" spc="600" dirty="0">
                <a:solidFill>
                  <a:srgbClr val="FF7C61"/>
                </a:solidFill>
                <a:latin typeface="UTM Arruba KT" panose="02040603050506020204" pitchFamily="18" charset="0"/>
                <a:ea typeface="华文中宋" panose="02010600040101010101" pitchFamily="2" charset="-122"/>
              </a:rPr>
              <a:t>MÔN : TOÁN  </a:t>
            </a: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  <p:bldP spid="1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rgbClr val="E6E3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02</a:t>
            </a:r>
            <a:endParaRPr lang="zh-CN" altLang="en-US" sz="9600" b="1" dirty="0">
              <a:solidFill>
                <a:srgbClr val="E6E3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3863225" y="3272134"/>
            <a:ext cx="4465551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 smtClean="0">
                <a:solidFill>
                  <a:srgbClr val="C56D27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 pitchFamily="34" charset="0"/>
              </a:rPr>
              <a:t>LUYỆN TẬP </a:t>
            </a:r>
            <a:endParaRPr lang="zh-CN" altLang="en-US" sz="4800" b="1" spc="300" dirty="0">
              <a:solidFill>
                <a:srgbClr val="C56D27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8761821" y="4729289"/>
            <a:ext cx="1165227" cy="1738980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86304" y="5621337"/>
            <a:ext cx="554037" cy="930275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191095" y="6085681"/>
            <a:ext cx="827087" cy="481013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842910" y="5110956"/>
            <a:ext cx="1230313" cy="1411288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304226" y="4741195"/>
            <a:ext cx="1165227" cy="1738980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100597" y="5586413"/>
            <a:ext cx="554037" cy="930275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69863" y="6532952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TextBox 18"/>
          <p:cNvSpPr txBox="1">
            <a:spLocks noChangeArrowheads="1"/>
          </p:cNvSpPr>
          <p:nvPr/>
        </p:nvSpPr>
        <p:spPr bwMode="auto">
          <a:xfrm>
            <a:off x="321072" y="20052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99)</a:t>
            </a: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2957512" y="5333"/>
            <a:ext cx="786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1646238" y="1765091"/>
            <a:ext cx="34591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3375025" y="1546016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116513" y="1526966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1103313" y="1395204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5254625" y="1398379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3111500" y="1157079"/>
            <a:ext cx="528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1819275" y="677654"/>
            <a:ext cx="853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</a:p>
        </p:txBody>
      </p:sp>
      <p:pic>
        <p:nvPicPr>
          <p:cNvPr id="131" name="Picture 2" descr="Thuocke.com - Thước k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696913" y="1917491"/>
            <a:ext cx="104743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2" name="Straight Connector 131"/>
          <p:cNvCxnSpPr/>
          <p:nvPr/>
        </p:nvCxnSpPr>
        <p:spPr>
          <a:xfrm flipV="1">
            <a:off x="1630363" y="1536491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401638" y="2893804"/>
            <a:ext cx="465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Đo độ dài đoạn thẳng AB:</a:t>
            </a: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4826000" y="2927141"/>
            <a:ext cx="206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 = 4 cm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377696" y="3454191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Chia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AB:</a:t>
            </a: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5610225" y="3455779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: 2 = 2 (cm)</a:t>
            </a: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4350159" y="682417"/>
            <a:ext cx="23256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4350160" y="664954"/>
            <a:ext cx="2325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altLang="en-US" sz="28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1884363" y="1233279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3640138" y="1242804"/>
            <a:ext cx="1219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pic>
        <p:nvPicPr>
          <p:cNvPr id="141" name="Picture 2" descr="Thuocke.com - Thước k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711200" y="1927016"/>
            <a:ext cx="10474325" cy="622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390525" y="3959016"/>
            <a:ext cx="11268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Đặt thước sao cho vạch 0cm trùng với điểm A. Đánh dấu điểm M trên AB ứng với vạch 2cm của thước</a:t>
            </a: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368643" y="4984541"/>
            <a:ext cx="1126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1198563" y="4970254"/>
            <a:ext cx="232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điểm</a:t>
            </a:r>
          </a:p>
        </p:txBody>
      </p:sp>
    </p:spTree>
    <p:extLst>
      <p:ext uri="{BB962C8B-B14F-4D97-AF65-F5344CB8AC3E}">
        <p14:creationId xmlns:p14="http://schemas.microsoft.com/office/powerpoint/2010/main" val="14176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  <p:bldP spid="130" grpId="0"/>
      <p:bldP spid="133" grpId="0"/>
      <p:bldP spid="134" grpId="0"/>
      <p:bldP spid="135" grpId="0"/>
      <p:bldP spid="136" grpId="0"/>
      <p:bldP spid="137" grpId="0"/>
      <p:bldP spid="137" grpId="1"/>
      <p:bldP spid="138" grpId="0"/>
      <p:bldP spid="139" grpId="0"/>
      <p:bldP spid="139" grpId="1"/>
      <p:bldP spid="140" grpId="0"/>
      <p:bldP spid="140" grpId="1"/>
      <p:bldP spid="142" grpId="0"/>
      <p:bldP spid="143" grpId="0"/>
      <p:bldP spid="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8"/>
          <p:cNvSpPr>
            <a:spLocks/>
          </p:cNvSpPr>
          <p:nvPr/>
        </p:nvSpPr>
        <p:spPr bwMode="auto">
          <a:xfrm>
            <a:off x="1650999" y="965201"/>
            <a:ext cx="495300" cy="22542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6192837" y="4336002"/>
            <a:ext cx="6021388" cy="2544223"/>
            <a:chOff x="-153988" y="4656138"/>
            <a:chExt cx="5256213" cy="222091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Freeform 37"/>
          <p:cNvSpPr>
            <a:spLocks/>
          </p:cNvSpPr>
          <p:nvPr/>
        </p:nvSpPr>
        <p:spPr bwMode="auto">
          <a:xfrm>
            <a:off x="2555874" y="1416051"/>
            <a:ext cx="777875" cy="387350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806449" y="1265238"/>
            <a:ext cx="835025" cy="344488"/>
          </a:xfrm>
          <a:custGeom>
            <a:avLst/>
            <a:gdLst>
              <a:gd name="T0" fmla="*/ 189 w 189"/>
              <a:gd name="T1" fmla="*/ 78 h 78"/>
              <a:gd name="T2" fmla="*/ 157 w 189"/>
              <a:gd name="T3" fmla="*/ 50 h 78"/>
              <a:gd name="T4" fmla="*/ 155 w 189"/>
              <a:gd name="T5" fmla="*/ 50 h 78"/>
              <a:gd name="T6" fmla="*/ 123 w 189"/>
              <a:gd name="T7" fmla="*/ 28 h 78"/>
              <a:gd name="T8" fmla="*/ 116 w 189"/>
              <a:gd name="T9" fmla="*/ 29 h 78"/>
              <a:gd name="T10" fmla="*/ 116 w 189"/>
              <a:gd name="T11" fmla="*/ 29 h 78"/>
              <a:gd name="T12" fmla="*/ 106 w 189"/>
              <a:gd name="T13" fmla="*/ 11 h 78"/>
              <a:gd name="T14" fmla="*/ 89 w 189"/>
              <a:gd name="T15" fmla="*/ 2 h 78"/>
              <a:gd name="T16" fmla="*/ 79 w 189"/>
              <a:gd name="T17" fmla="*/ 0 h 78"/>
              <a:gd name="T18" fmla="*/ 60 w 189"/>
              <a:gd name="T19" fmla="*/ 6 h 78"/>
              <a:gd name="T20" fmla="*/ 52 w 189"/>
              <a:gd name="T21" fmla="*/ 12 h 78"/>
              <a:gd name="T22" fmla="*/ 46 w 189"/>
              <a:gd name="T23" fmla="*/ 19 h 78"/>
              <a:gd name="T24" fmla="*/ 45 w 189"/>
              <a:gd name="T25" fmla="*/ 21 h 78"/>
              <a:gd name="T26" fmla="*/ 45 w 189"/>
              <a:gd name="T27" fmla="*/ 21 h 78"/>
              <a:gd name="T28" fmla="*/ 45 w 189"/>
              <a:gd name="T29" fmla="*/ 21 h 78"/>
              <a:gd name="T30" fmla="*/ 41 w 189"/>
              <a:gd name="T31" fmla="*/ 29 h 78"/>
              <a:gd name="T32" fmla="*/ 38 w 189"/>
              <a:gd name="T33" fmla="*/ 50 h 78"/>
              <a:gd name="T34" fmla="*/ 27 w 189"/>
              <a:gd name="T35" fmla="*/ 47 h 78"/>
              <a:gd name="T36" fmla="*/ 3 w 189"/>
              <a:gd name="T37" fmla="*/ 78 h 78"/>
              <a:gd name="T38" fmla="*/ 189 w 189"/>
              <a:gd name="T3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9" h="78">
                <a:moveTo>
                  <a:pt x="189" y="78"/>
                </a:moveTo>
                <a:cubicBezTo>
                  <a:pt x="187" y="63"/>
                  <a:pt x="173" y="50"/>
                  <a:pt x="157" y="50"/>
                </a:cubicBezTo>
                <a:cubicBezTo>
                  <a:pt x="156" y="50"/>
                  <a:pt x="156" y="50"/>
                  <a:pt x="155" y="50"/>
                </a:cubicBezTo>
                <a:cubicBezTo>
                  <a:pt x="150" y="38"/>
                  <a:pt x="137" y="28"/>
                  <a:pt x="123" y="28"/>
                </a:cubicBezTo>
                <a:cubicBezTo>
                  <a:pt x="120" y="28"/>
                  <a:pt x="118" y="28"/>
                  <a:pt x="116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1"/>
                  <a:pt x="111" y="18"/>
                  <a:pt x="106" y="11"/>
                </a:cubicBezTo>
                <a:cubicBezTo>
                  <a:pt x="101" y="7"/>
                  <a:pt x="96" y="3"/>
                  <a:pt x="89" y="2"/>
                </a:cubicBezTo>
                <a:cubicBezTo>
                  <a:pt x="86" y="1"/>
                  <a:pt x="82" y="1"/>
                  <a:pt x="79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7" y="7"/>
                  <a:pt x="55" y="9"/>
                  <a:pt x="52" y="12"/>
                </a:cubicBezTo>
                <a:cubicBezTo>
                  <a:pt x="50" y="14"/>
                  <a:pt x="48" y="17"/>
                  <a:pt x="46" y="19"/>
                </a:cubicBezTo>
                <a:cubicBezTo>
                  <a:pt x="46" y="20"/>
                  <a:pt x="45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3"/>
                  <a:pt x="43" y="25"/>
                  <a:pt x="41" y="29"/>
                </a:cubicBezTo>
                <a:cubicBezTo>
                  <a:pt x="38" y="36"/>
                  <a:pt x="37" y="43"/>
                  <a:pt x="38" y="50"/>
                </a:cubicBezTo>
                <a:cubicBezTo>
                  <a:pt x="35" y="48"/>
                  <a:pt x="31" y="47"/>
                  <a:pt x="27" y="47"/>
                </a:cubicBezTo>
                <a:cubicBezTo>
                  <a:pt x="8" y="47"/>
                  <a:pt x="0" y="64"/>
                  <a:pt x="3" y="78"/>
                </a:cubicBezTo>
                <a:lnTo>
                  <a:pt x="189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2716212" y="1932782"/>
            <a:ext cx="423863" cy="1447800"/>
            <a:chOff x="2990850" y="4422775"/>
            <a:chExt cx="423863" cy="1447800"/>
          </a:xfrm>
        </p:grpSpPr>
        <p:sp>
          <p:nvSpPr>
            <p:cNvPr id="42" name="Freeform 39"/>
            <p:cNvSpPr>
              <a:spLocks noEditPoints="1"/>
            </p:cNvSpPr>
            <p:nvPr/>
          </p:nvSpPr>
          <p:spPr bwMode="auto">
            <a:xfrm>
              <a:off x="2990850" y="4422775"/>
              <a:ext cx="69850" cy="989013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0"/>
            <p:cNvSpPr>
              <a:spLocks noEditPoints="1"/>
            </p:cNvSpPr>
            <p:nvPr/>
          </p:nvSpPr>
          <p:spPr bwMode="auto">
            <a:xfrm>
              <a:off x="3167062" y="4422775"/>
              <a:ext cx="71438" cy="1217613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3343275" y="4422775"/>
              <a:ext cx="71438" cy="1447800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TextBox 18"/>
          <p:cNvSpPr txBox="1">
            <a:spLocks noChangeArrowheads="1"/>
          </p:cNvSpPr>
          <p:nvPr/>
        </p:nvSpPr>
        <p:spPr bwMode="auto">
          <a:xfrm>
            <a:off x="77788" y="25400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99)</a:t>
            </a:r>
          </a:p>
        </p:txBody>
      </p:sp>
      <p:sp>
        <p:nvSpPr>
          <p:cNvPr id="62" name="TextBox 21"/>
          <p:cNvSpPr txBox="1">
            <a:spLocks noChangeArrowheads="1"/>
          </p:cNvSpPr>
          <p:nvPr/>
        </p:nvSpPr>
        <p:spPr bwMode="auto">
          <a:xfrm>
            <a:off x="2674937" y="5098"/>
            <a:ext cx="7864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1646238" y="1839913"/>
            <a:ext cx="34591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375025" y="161925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116513" y="1601788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44"/>
          <p:cNvSpPr txBox="1">
            <a:spLocks noChangeArrowheads="1"/>
          </p:cNvSpPr>
          <p:nvPr/>
        </p:nvSpPr>
        <p:spPr bwMode="auto">
          <a:xfrm>
            <a:off x="1103313" y="1468438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7" name="TextBox 45"/>
          <p:cNvSpPr txBox="1">
            <a:spLocks noChangeArrowheads="1"/>
          </p:cNvSpPr>
          <p:nvPr/>
        </p:nvSpPr>
        <p:spPr bwMode="auto">
          <a:xfrm>
            <a:off x="5254625" y="1471613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8" name="TextBox 47"/>
          <p:cNvSpPr txBox="1">
            <a:spLocks noChangeArrowheads="1"/>
          </p:cNvSpPr>
          <p:nvPr/>
        </p:nvSpPr>
        <p:spPr bwMode="auto">
          <a:xfrm>
            <a:off x="3111500" y="1231900"/>
            <a:ext cx="528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9" name="TextBox 48"/>
          <p:cNvSpPr txBox="1">
            <a:spLocks noChangeArrowheads="1"/>
          </p:cNvSpPr>
          <p:nvPr/>
        </p:nvSpPr>
        <p:spPr bwMode="auto">
          <a:xfrm>
            <a:off x="1819275" y="752475"/>
            <a:ext cx="853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</a:t>
            </a:r>
          </a:p>
        </p:txBody>
      </p:sp>
      <p:pic>
        <p:nvPicPr>
          <p:cNvPr id="70" name="Picture 2" descr="Thuocke.com - Thước k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696913" y="1992313"/>
            <a:ext cx="104743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" name="Straight Connector 70"/>
          <p:cNvCxnSpPr/>
          <p:nvPr/>
        </p:nvCxnSpPr>
        <p:spPr>
          <a:xfrm flipV="1">
            <a:off x="1630363" y="1611313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TextBox 25"/>
          <p:cNvSpPr txBox="1">
            <a:spLocks noChangeArrowheads="1"/>
          </p:cNvSpPr>
          <p:nvPr/>
        </p:nvSpPr>
        <p:spPr bwMode="auto">
          <a:xfrm>
            <a:off x="401638" y="2755900"/>
            <a:ext cx="465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Đo độ dài đoạn thẳng AB:</a:t>
            </a:r>
          </a:p>
        </p:txBody>
      </p:sp>
      <p:sp>
        <p:nvSpPr>
          <p:cNvPr id="73" name="TextBox 26"/>
          <p:cNvSpPr txBox="1">
            <a:spLocks noChangeArrowheads="1"/>
          </p:cNvSpPr>
          <p:nvPr/>
        </p:nvSpPr>
        <p:spPr bwMode="auto">
          <a:xfrm>
            <a:off x="4826000" y="2787650"/>
            <a:ext cx="206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 = 4 cm</a:t>
            </a:r>
          </a:p>
        </p:txBody>
      </p:sp>
      <p:sp>
        <p:nvSpPr>
          <p:cNvPr id="74" name="TextBox 27"/>
          <p:cNvSpPr txBox="1">
            <a:spLocks noChangeArrowheads="1"/>
          </p:cNvSpPr>
          <p:nvPr/>
        </p:nvSpPr>
        <p:spPr bwMode="auto">
          <a:xfrm>
            <a:off x="314325" y="3316288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Chia đôi  độ dài đoạn thẳng AB:</a:t>
            </a:r>
          </a:p>
        </p:txBody>
      </p:sp>
      <p:sp>
        <p:nvSpPr>
          <p:cNvPr id="75" name="TextBox 28"/>
          <p:cNvSpPr txBox="1">
            <a:spLocks noChangeArrowheads="1"/>
          </p:cNvSpPr>
          <p:nvPr/>
        </p:nvSpPr>
        <p:spPr bwMode="auto">
          <a:xfrm>
            <a:off x="5610225" y="3317875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: 2 = 2 (cm)</a:t>
            </a:r>
          </a:p>
        </p:txBody>
      </p:sp>
      <p:sp>
        <p:nvSpPr>
          <p:cNvPr id="76" name="TextBox 31"/>
          <p:cNvSpPr txBox="1">
            <a:spLocks noChangeArrowheads="1"/>
          </p:cNvSpPr>
          <p:nvPr/>
        </p:nvSpPr>
        <p:spPr bwMode="auto">
          <a:xfrm>
            <a:off x="4279946" y="771998"/>
            <a:ext cx="2325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43"/>
          <p:cNvSpPr txBox="1">
            <a:spLocks noChangeArrowheads="1"/>
          </p:cNvSpPr>
          <p:nvPr/>
        </p:nvSpPr>
        <p:spPr bwMode="auto">
          <a:xfrm>
            <a:off x="1884363" y="1308100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78" name="TextBox 49"/>
          <p:cNvSpPr txBox="1">
            <a:spLocks noChangeArrowheads="1"/>
          </p:cNvSpPr>
          <p:nvPr/>
        </p:nvSpPr>
        <p:spPr bwMode="auto">
          <a:xfrm>
            <a:off x="3640138" y="1316038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79" name="TextBox 51"/>
          <p:cNvSpPr txBox="1">
            <a:spLocks noChangeArrowheads="1"/>
          </p:cNvSpPr>
          <p:nvPr/>
        </p:nvSpPr>
        <p:spPr bwMode="auto">
          <a:xfrm>
            <a:off x="390525" y="3876675"/>
            <a:ext cx="11268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Đặt thước sao cho vạch 0cm trùng với điểm A. Đánh dấu điểm M trên AB ứng với vạch 2cm của thước</a:t>
            </a:r>
          </a:p>
        </p:txBody>
      </p:sp>
      <p:sp>
        <p:nvSpPr>
          <p:cNvPr id="80" name="TextBox 52"/>
          <p:cNvSpPr txBox="1">
            <a:spLocks noChangeArrowheads="1"/>
          </p:cNvSpPr>
          <p:nvPr/>
        </p:nvSpPr>
        <p:spPr bwMode="auto">
          <a:xfrm>
            <a:off x="300038" y="4800600"/>
            <a:ext cx="1126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 là trung điểm của đoạn thẳng AB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254000" y="5360988"/>
            <a:ext cx="1193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AB.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6388100" y="5661025"/>
            <a:ext cx="527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6343650" y="510222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324600" y="5661025"/>
            <a:ext cx="457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3725863" y="5661025"/>
            <a:ext cx="2617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AM =       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859338" y="6356350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4867275" y="583247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4829175" y="6335713"/>
            <a:ext cx="457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5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0350" y="3946258"/>
            <a:ext cx="2298700" cy="3427782"/>
            <a:chOff x="8521700" y="1270000"/>
            <a:chExt cx="630238" cy="939800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200" y="4175954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030573" y="5765781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00235" y="6587596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98510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883375" y="1655932"/>
            <a:ext cx="554038" cy="554037"/>
            <a:chOff x="5564188" y="4319588"/>
            <a:chExt cx="554038" cy="554037"/>
          </a:xfrm>
        </p:grpSpPr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Freeform 21"/>
          <p:cNvSpPr>
            <a:spLocks/>
          </p:cNvSpPr>
          <p:nvPr/>
        </p:nvSpPr>
        <p:spPr bwMode="auto">
          <a:xfrm>
            <a:off x="1683474" y="230998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2711511" y="790678"/>
            <a:ext cx="8229600" cy="1143000"/>
          </a:xfrm>
        </p:spPr>
        <p:txBody>
          <a:bodyPr/>
          <a:lstStyle/>
          <a:p>
            <a:endParaRPr lang="vi-VN" dirty="0" smtClean="0"/>
          </a:p>
        </p:txBody>
      </p: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2259072" y="2116240"/>
            <a:ext cx="9673395" cy="4525963"/>
          </a:xfrm>
        </p:spPr>
        <p:txBody>
          <a:bodyPr/>
          <a:lstStyle/>
          <a:p>
            <a:endParaRPr lang="vi-VN" smtClean="0"/>
          </a:p>
        </p:txBody>
      </p:sp>
      <p:pic>
        <p:nvPicPr>
          <p:cNvPr id="73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11" y="1263753"/>
            <a:ext cx="8458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31"/>
          <p:cNvGrpSpPr>
            <a:grpSpLocks/>
          </p:cNvGrpSpPr>
          <p:nvPr/>
        </p:nvGrpSpPr>
        <p:grpSpPr bwMode="auto">
          <a:xfrm>
            <a:off x="2711511" y="897040"/>
            <a:ext cx="5486400" cy="366713"/>
            <a:chOff x="384" y="1977"/>
            <a:chExt cx="3456" cy="231"/>
          </a:xfrm>
        </p:grpSpPr>
        <p:sp>
          <p:nvSpPr>
            <p:cNvPr id="75" name="Line 20"/>
            <p:cNvSpPr>
              <a:spLocks noChangeShapeType="1"/>
            </p:cNvSpPr>
            <p:nvPr/>
          </p:nvSpPr>
          <p:spPr bwMode="auto">
            <a:xfrm flipV="1">
              <a:off x="672" y="2112"/>
              <a:ext cx="26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" name="Line 21"/>
            <p:cNvSpPr>
              <a:spLocks noChangeShapeType="1"/>
            </p:cNvSpPr>
            <p:nvPr/>
          </p:nvSpPr>
          <p:spPr bwMode="auto">
            <a:xfrm flipH="1">
              <a:off x="672" y="2064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" name="Line 22"/>
            <p:cNvSpPr>
              <a:spLocks noChangeShapeType="1"/>
            </p:cNvSpPr>
            <p:nvPr/>
          </p:nvSpPr>
          <p:spPr bwMode="auto">
            <a:xfrm flipH="1">
              <a:off x="3312" y="2064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8" name="Text Box 24"/>
            <p:cNvSpPr txBox="1">
              <a:spLocks noChangeArrowheads="1"/>
            </p:cNvSpPr>
            <p:nvPr/>
          </p:nvSpPr>
          <p:spPr bwMode="auto">
            <a:xfrm>
              <a:off x="384" y="1977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>
                  <a:latin typeface="Verdana" panose="020B0604030504040204" pitchFamily="34" charset="0"/>
                </a:rPr>
                <a:t>C</a:t>
              </a:r>
            </a:p>
          </p:txBody>
        </p:sp>
        <p:sp>
          <p:nvSpPr>
            <p:cNvPr id="79" name="Text Box 29"/>
            <p:cNvSpPr txBox="1">
              <a:spLocks noChangeArrowheads="1"/>
            </p:cNvSpPr>
            <p:nvPr/>
          </p:nvSpPr>
          <p:spPr bwMode="auto">
            <a:xfrm>
              <a:off x="3360" y="1977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>
                  <a:latin typeface="Verdana" panose="020B0604030504040204" pitchFamily="34" charset="0"/>
                </a:rPr>
                <a:t>D</a:t>
              </a:r>
            </a:p>
          </p:txBody>
        </p:sp>
      </p:grpSp>
      <p:sp>
        <p:nvSpPr>
          <p:cNvPr id="80" name="Line 32"/>
          <p:cNvSpPr>
            <a:spLocks noChangeShapeType="1"/>
          </p:cNvSpPr>
          <p:nvPr/>
        </p:nvSpPr>
        <p:spPr bwMode="auto">
          <a:xfrm>
            <a:off x="5245161" y="9780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1" name="Text Box 33"/>
          <p:cNvSpPr txBox="1">
            <a:spLocks noChangeArrowheads="1"/>
          </p:cNvSpPr>
          <p:nvPr/>
        </p:nvSpPr>
        <p:spPr bwMode="auto">
          <a:xfrm>
            <a:off x="5035611" y="65415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latin typeface="Verdana" panose="020B0604030504040204" pitchFamily="34" charset="0"/>
              </a:rPr>
              <a:t>E</a:t>
            </a:r>
          </a:p>
        </p:txBody>
      </p: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2863911" y="2282928"/>
            <a:ext cx="716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latin typeface=".VnTime" panose="020B7200000000000000" pitchFamily="34" charset="0"/>
              </a:rPr>
              <a:t>.</a:t>
            </a:r>
            <a:r>
              <a:rPr lang="en-US" sz="2800">
                <a:latin typeface=".VnTime" panose="020B7200000000000000" pitchFamily="34" charset="0"/>
              </a:rPr>
              <a:t> §o ®é dµi ®o¹n th¼ng CD :</a:t>
            </a:r>
          </a:p>
        </p:txBody>
      </p:sp>
      <p:sp>
        <p:nvSpPr>
          <p:cNvPr id="83" name="Text Box 18"/>
          <p:cNvSpPr txBox="1">
            <a:spLocks noChangeArrowheads="1"/>
          </p:cNvSpPr>
          <p:nvPr/>
        </p:nvSpPr>
        <p:spPr bwMode="auto">
          <a:xfrm>
            <a:off x="2863911" y="3140178"/>
            <a:ext cx="81343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latin typeface=".VnTime" panose="020B7200000000000000" pitchFamily="34" charset="0"/>
              </a:rPr>
              <a:t>.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800" dirty="0">
                <a:latin typeface=".VnTime" panose="020B7200000000000000" pitchFamily="34" charset="0"/>
              </a:rPr>
              <a:t>§</a:t>
            </a:r>
            <a:r>
              <a:rPr lang="en-US" sz="2800" dirty="0" err="1">
                <a:latin typeface=".VnTime" panose="020B7200000000000000" pitchFamily="34" charset="0"/>
              </a:rPr>
              <a:t>Æt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sao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cho</a:t>
            </a:r>
            <a:r>
              <a:rPr lang="en-US" sz="2800" dirty="0">
                <a:latin typeface=".VnTime" panose="020B7200000000000000" pitchFamily="34" charset="0"/>
              </a:rPr>
              <a:t> v¹ch </a:t>
            </a:r>
            <a:r>
              <a:rPr lang="en-US" sz="2800" dirty="0" smtClean="0">
                <a:latin typeface=".VnTime" panose="020B7200000000000000" pitchFamily="34" charset="0"/>
              </a:rPr>
              <a:t>0 cm </a:t>
            </a:r>
            <a:r>
              <a:rPr lang="en-US" sz="2800" dirty="0" err="1">
                <a:latin typeface=".VnTime" panose="020B7200000000000000" pitchFamily="34" charset="0"/>
              </a:rPr>
              <a:t>trïng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víi</a:t>
            </a:r>
            <a:r>
              <a:rPr lang="en-US" sz="2800" dirty="0">
                <a:latin typeface=".VnTime" panose="020B7200000000000000" pitchFamily="34" charset="0"/>
              </a:rPr>
              <a:t> ®</a:t>
            </a:r>
            <a:r>
              <a:rPr lang="en-US" sz="2800" dirty="0" err="1">
                <a:latin typeface=".VnTime" panose="020B7200000000000000" pitchFamily="34" charset="0"/>
              </a:rPr>
              <a:t>iÓm</a:t>
            </a:r>
            <a:r>
              <a:rPr lang="en-US" sz="2800" dirty="0">
                <a:latin typeface=".VnTime" panose="020B7200000000000000" pitchFamily="34" charset="0"/>
              </a:rPr>
              <a:t> C. §¸</a:t>
            </a:r>
            <a:r>
              <a:rPr lang="en-US" sz="2800" dirty="0" err="1">
                <a:latin typeface=".VnTime" panose="020B7200000000000000" pitchFamily="34" charset="0"/>
              </a:rPr>
              <a:t>nh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dÊu</a:t>
            </a:r>
            <a:r>
              <a:rPr lang="en-US" sz="2800" dirty="0">
                <a:latin typeface=".VnTime" panose="020B7200000000000000" pitchFamily="34" charset="0"/>
              </a:rPr>
              <a:t> ®</a:t>
            </a:r>
            <a:r>
              <a:rPr lang="en-US" sz="2800" dirty="0" err="1">
                <a:latin typeface=".VnTime" panose="020B7200000000000000" pitchFamily="34" charset="0"/>
              </a:rPr>
              <a:t>iÓm</a:t>
            </a:r>
            <a:r>
              <a:rPr lang="en-US" sz="2800" dirty="0">
                <a:latin typeface=".VnTime" panose="020B7200000000000000" pitchFamily="34" charset="0"/>
              </a:rPr>
              <a:t> E </a:t>
            </a:r>
            <a:r>
              <a:rPr lang="en-US" sz="2800" dirty="0" err="1">
                <a:latin typeface=".VnTime" panose="020B7200000000000000" pitchFamily="34" charset="0"/>
              </a:rPr>
              <a:t>trªn</a:t>
            </a:r>
            <a:r>
              <a:rPr lang="en-US" sz="2800" dirty="0">
                <a:latin typeface=".VnTime" panose="020B7200000000000000" pitchFamily="34" charset="0"/>
              </a:rPr>
              <a:t> CD </a:t>
            </a:r>
            <a:r>
              <a:rPr lang="en-US" sz="2800" dirty="0" err="1">
                <a:latin typeface=".VnTime" panose="020B7200000000000000" pitchFamily="34" charset="0"/>
              </a:rPr>
              <a:t>øng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víi</a:t>
            </a:r>
            <a:r>
              <a:rPr lang="en-US" sz="2800" dirty="0">
                <a:latin typeface=".VnTime" panose="020B7200000000000000" pitchFamily="34" charset="0"/>
              </a:rPr>
              <a:t> v¹ch 3cm </a:t>
            </a:r>
            <a:r>
              <a:rPr lang="en-US" sz="2800" dirty="0" err="1">
                <a:latin typeface=".VnTime" panose="020B7200000000000000" pitchFamily="34" charset="0"/>
              </a:rPr>
              <a:t>cña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2940111" y="4035528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>
                <a:latin typeface=".VnTime" panose="020B7200000000000000" pitchFamily="34" charset="0"/>
              </a:rPr>
              <a:t>.</a:t>
            </a:r>
            <a:r>
              <a:rPr lang="en-US" sz="1800">
                <a:latin typeface=".VnTime" panose="020B7200000000000000" pitchFamily="34" charset="0"/>
              </a:rPr>
              <a:t> </a:t>
            </a:r>
            <a:r>
              <a:rPr lang="en-US" sz="2800">
                <a:latin typeface=".VnTime" panose="020B7200000000000000" pitchFamily="34" charset="0"/>
              </a:rPr>
              <a:t>E lµ trung ®iÓm cña ®o¹n th¼ng CD 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7359711" y="2292453"/>
            <a:ext cx="16637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latin typeface=".VnTime" panose="020B7200000000000000" pitchFamily="34" charset="0"/>
              </a:rPr>
              <a:t>CD = 6cm</a:t>
            </a:r>
          </a:p>
        </p:txBody>
      </p:sp>
      <p:sp>
        <p:nvSpPr>
          <p:cNvPr id="86" name="Rectangle 21"/>
          <p:cNvSpPr>
            <a:spLocks noChangeArrowheads="1"/>
          </p:cNvSpPr>
          <p:nvPr/>
        </p:nvSpPr>
        <p:spPr bwMode="auto">
          <a:xfrm>
            <a:off x="8807511" y="2806803"/>
            <a:ext cx="2133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latin typeface=".VnTime" panose="020B7200000000000000" pitchFamily="34" charset="0"/>
              </a:rPr>
              <a:t>6 : 2 = 3 (cm</a:t>
            </a:r>
            <a:r>
              <a:rPr lang="en-US" sz="2400"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87" name="Text Box 17"/>
          <p:cNvSpPr txBox="1">
            <a:spLocks noChangeArrowheads="1"/>
          </p:cNvSpPr>
          <p:nvPr/>
        </p:nvSpPr>
        <p:spPr bwMode="auto">
          <a:xfrm>
            <a:off x="2863911" y="2787753"/>
            <a:ext cx="80581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latin typeface=".VnTime" panose="020B7200000000000000" pitchFamily="34" charset="0"/>
              </a:rPr>
              <a:t>.</a:t>
            </a:r>
            <a:r>
              <a:rPr lang="en-US" sz="2800">
                <a:latin typeface=".VnTime" panose="020B7200000000000000" pitchFamily="34" charset="0"/>
              </a:rPr>
              <a:t> Chia ®«i ®é dµi  cña ®o¹n th¼ng CD :        </a:t>
            </a:r>
          </a:p>
        </p:txBody>
      </p: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2444811" y="4870553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latin typeface=".VnTime" panose="020B7200000000000000" pitchFamily="34" charset="0"/>
              </a:rPr>
              <a:t>NhËn xÐt :</a:t>
            </a:r>
          </a:p>
        </p:txBody>
      </p:sp>
      <p:grpSp>
        <p:nvGrpSpPr>
          <p:cNvPr id="89" name="Group 14"/>
          <p:cNvGrpSpPr>
            <a:grpSpLocks/>
          </p:cNvGrpSpPr>
          <p:nvPr/>
        </p:nvGrpSpPr>
        <p:grpSpPr bwMode="auto">
          <a:xfrm>
            <a:off x="4045011" y="4794353"/>
            <a:ext cx="7543800" cy="1106487"/>
            <a:chOff x="1008" y="192"/>
            <a:chExt cx="4752" cy="697"/>
          </a:xfrm>
        </p:grpSpPr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1008" y="288"/>
              <a:ext cx="475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dirty="0">
                  <a:latin typeface=".VnTime" panose="020B7200000000000000" pitchFamily="34" charset="0"/>
                </a:rPr>
                <a:t>§é </a:t>
              </a:r>
              <a:r>
                <a:rPr lang="en-US" sz="2800" dirty="0" err="1">
                  <a:latin typeface=".VnTime" panose="020B7200000000000000" pitchFamily="34" charset="0"/>
                </a:rPr>
                <a:t>dµi</a:t>
              </a:r>
              <a:r>
                <a:rPr lang="en-US" sz="2800" dirty="0">
                  <a:latin typeface=".VnTime" panose="020B7200000000000000" pitchFamily="34" charset="0"/>
                </a:rPr>
                <a:t> ®o¹n th¼ng CE </a:t>
              </a:r>
              <a:r>
                <a:rPr lang="en-US" sz="2800" dirty="0" err="1">
                  <a:latin typeface=".VnTime" panose="020B7200000000000000" pitchFamily="34" charset="0"/>
                </a:rPr>
                <a:t>b»ng</a:t>
              </a:r>
              <a:r>
                <a:rPr lang="en-US" sz="2800" dirty="0">
                  <a:latin typeface=".VnTime" panose="020B7200000000000000" pitchFamily="34" charset="0"/>
                </a:rPr>
                <a:t>            ®é </a:t>
              </a:r>
              <a:r>
                <a:rPr lang="en-US" sz="2800" dirty="0" err="1">
                  <a:latin typeface=".VnTime" panose="020B7200000000000000" pitchFamily="34" charset="0"/>
                </a:rPr>
                <a:t>dµi</a:t>
              </a:r>
              <a:r>
                <a:rPr lang="en-US" sz="2800" dirty="0">
                  <a:latin typeface=".VnTime" panose="020B7200000000000000" pitchFamily="34" charset="0"/>
                </a:rPr>
                <a:t> ®o¹n th¼ng CD . </a:t>
              </a:r>
            </a:p>
          </p:txBody>
        </p:sp>
        <p:grpSp>
          <p:nvGrpSpPr>
            <p:cNvPr id="91" name="Group 9"/>
            <p:cNvGrpSpPr>
              <a:grpSpLocks/>
            </p:cNvGrpSpPr>
            <p:nvPr/>
          </p:nvGrpSpPr>
          <p:grpSpPr bwMode="auto">
            <a:xfrm>
              <a:off x="3768" y="192"/>
              <a:ext cx="612" cy="570"/>
              <a:chOff x="1716" y="1824"/>
              <a:chExt cx="612" cy="570"/>
            </a:xfrm>
          </p:grpSpPr>
          <p:sp>
            <p:nvSpPr>
              <p:cNvPr id="92" name="Text Box 6"/>
              <p:cNvSpPr txBox="1">
                <a:spLocks noChangeArrowheads="1"/>
              </p:cNvSpPr>
              <p:nvPr/>
            </p:nvSpPr>
            <p:spPr bwMode="auto">
              <a:xfrm>
                <a:off x="1752" y="1824"/>
                <a:ext cx="57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93" name="Text Box 7"/>
              <p:cNvSpPr txBox="1">
                <a:spLocks noChangeArrowheads="1"/>
              </p:cNvSpPr>
              <p:nvPr/>
            </p:nvSpPr>
            <p:spPr bwMode="auto">
              <a:xfrm>
                <a:off x="1752" y="2064"/>
                <a:ext cx="57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4" name="Line 8"/>
              <p:cNvSpPr>
                <a:spLocks noChangeShapeType="1"/>
              </p:cNvSpPr>
              <p:nvPr/>
            </p:nvSpPr>
            <p:spPr bwMode="auto">
              <a:xfrm>
                <a:off x="1716" y="2100"/>
                <a:ext cx="28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5178486" y="5843312"/>
            <a:ext cx="5162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Viết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là</a:t>
            </a:r>
            <a:r>
              <a:rPr lang="en-US" sz="2800" dirty="0">
                <a:latin typeface=".VnTime" panose="020B7200000000000000" pitchFamily="34" charset="0"/>
              </a:rPr>
              <a:t>:    </a:t>
            </a:r>
            <a:r>
              <a:rPr lang="en-US" sz="2800" dirty="0" smtClean="0">
                <a:latin typeface=".VnTime" panose="020B7200000000000000" pitchFamily="34" charset="0"/>
              </a:rPr>
              <a:t>CE </a:t>
            </a:r>
            <a:r>
              <a:rPr lang="en-US" sz="2800" dirty="0">
                <a:latin typeface=".VnTime" panose="020B7200000000000000" pitchFamily="34" charset="0"/>
              </a:rPr>
              <a:t>=           CD.</a:t>
            </a:r>
          </a:p>
        </p:txBody>
      </p: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7816911" y="5730978"/>
            <a:ext cx="914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99" name="Text Box 7"/>
          <p:cNvSpPr txBox="1">
            <a:spLocks noChangeArrowheads="1"/>
          </p:cNvSpPr>
          <p:nvPr/>
        </p:nvSpPr>
        <p:spPr bwMode="auto">
          <a:xfrm>
            <a:off x="7816911" y="6111978"/>
            <a:ext cx="914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00" name="Line 8"/>
          <p:cNvSpPr>
            <a:spLocks noChangeShapeType="1"/>
          </p:cNvSpPr>
          <p:nvPr/>
        </p:nvSpPr>
        <p:spPr bwMode="auto">
          <a:xfrm>
            <a:off x="7759761" y="6169128"/>
            <a:ext cx="457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1" name="Text Box 18"/>
          <p:cNvSpPr txBox="1">
            <a:spLocks noChangeArrowheads="1"/>
          </p:cNvSpPr>
          <p:nvPr/>
        </p:nvSpPr>
        <p:spPr bwMode="auto">
          <a:xfrm>
            <a:off x="120711" y="8259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X¸c</a:t>
            </a: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Þnh</a:t>
            </a: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iÓm</a:t>
            </a: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cña</a:t>
            </a:r>
            <a:r>
              <a:rPr lang="en-US" sz="2400" b="1" dirty="0">
                <a:solidFill>
                  <a:srgbClr val="002060"/>
                </a:solidFill>
                <a:latin typeface=".VnTime" panose="020B7200000000000000" pitchFamily="34" charset="0"/>
              </a:rPr>
              <a:t> ®o¹n th¼ng CD</a:t>
            </a:r>
          </a:p>
        </p:txBody>
      </p:sp>
    </p:spTree>
    <p:extLst>
      <p:ext uri="{BB962C8B-B14F-4D97-AF65-F5344CB8AC3E}">
        <p14:creationId xmlns:p14="http://schemas.microsoft.com/office/powerpoint/2010/main" val="35239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7" grpId="0"/>
      <p:bldP spid="98" grpId="0"/>
      <p:bldP spid="99" grpId="0"/>
      <p:bldP spid="100" grpId="0" animBg="1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816725" y="3429000"/>
            <a:ext cx="5368925" cy="3422650"/>
            <a:chOff x="4294" y="2160"/>
            <a:chExt cx="3382" cy="2156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115" y="2160"/>
              <a:ext cx="2561" cy="2138"/>
            </a:xfrm>
            <a:custGeom>
              <a:avLst/>
              <a:gdLst>
                <a:gd name="T0" fmla="*/ 715 w 715"/>
                <a:gd name="T1" fmla="*/ 597 h 597"/>
                <a:gd name="T2" fmla="*/ 715 w 715"/>
                <a:gd name="T3" fmla="*/ 583 h 597"/>
                <a:gd name="T4" fmla="*/ 358 w 715"/>
                <a:gd name="T5" fmla="*/ 0 h 597"/>
                <a:gd name="T6" fmla="*/ 0 w 715"/>
                <a:gd name="T7" fmla="*/ 583 h 597"/>
                <a:gd name="T8" fmla="*/ 0 w 715"/>
                <a:gd name="T9" fmla="*/ 597 h 597"/>
                <a:gd name="T10" fmla="*/ 715 w 715"/>
                <a:gd name="T11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5" h="597">
                  <a:moveTo>
                    <a:pt x="715" y="597"/>
                  </a:moveTo>
                  <a:cubicBezTo>
                    <a:pt x="715" y="592"/>
                    <a:pt x="715" y="588"/>
                    <a:pt x="715" y="583"/>
                  </a:cubicBezTo>
                  <a:cubicBezTo>
                    <a:pt x="715" y="261"/>
                    <a:pt x="555" y="0"/>
                    <a:pt x="358" y="0"/>
                  </a:cubicBezTo>
                  <a:cubicBezTo>
                    <a:pt x="160" y="0"/>
                    <a:pt x="0" y="261"/>
                    <a:pt x="0" y="583"/>
                  </a:cubicBezTo>
                  <a:cubicBezTo>
                    <a:pt x="0" y="588"/>
                    <a:pt x="0" y="592"/>
                    <a:pt x="0" y="597"/>
                  </a:cubicBezTo>
                  <a:cubicBezTo>
                    <a:pt x="715" y="597"/>
                    <a:pt x="715" y="597"/>
                    <a:pt x="715" y="597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115" y="2163"/>
              <a:ext cx="1239" cy="2135"/>
            </a:xfrm>
            <a:custGeom>
              <a:avLst/>
              <a:gdLst>
                <a:gd name="T0" fmla="*/ 346 w 346"/>
                <a:gd name="T1" fmla="*/ 550 h 596"/>
                <a:gd name="T2" fmla="*/ 335 w 346"/>
                <a:gd name="T3" fmla="*/ 550 h 596"/>
                <a:gd name="T4" fmla="*/ 335 w 346"/>
                <a:gd name="T5" fmla="*/ 572 h 596"/>
                <a:gd name="T6" fmla="*/ 335 w 346"/>
                <a:gd name="T7" fmla="*/ 583 h 596"/>
                <a:gd name="T8" fmla="*/ 0 w 346"/>
                <a:gd name="T9" fmla="*/ 583 h 596"/>
                <a:gd name="T10" fmla="*/ 0 w 346"/>
                <a:gd name="T11" fmla="*/ 596 h 596"/>
                <a:gd name="T12" fmla="*/ 346 w 346"/>
                <a:gd name="T13" fmla="*/ 596 h 596"/>
                <a:gd name="T14" fmla="*/ 346 w 346"/>
                <a:gd name="T15" fmla="*/ 550 h 596"/>
                <a:gd name="T16" fmla="*/ 346 w 346"/>
                <a:gd name="T17" fmla="*/ 0 h 596"/>
                <a:gd name="T18" fmla="*/ 127 w 346"/>
                <a:gd name="T19" fmla="*/ 137 h 596"/>
                <a:gd name="T20" fmla="*/ 327 w 346"/>
                <a:gd name="T21" fmla="*/ 463 h 596"/>
                <a:gd name="T22" fmla="*/ 346 w 346"/>
                <a:gd name="T23" fmla="*/ 472 h 596"/>
                <a:gd name="T24" fmla="*/ 346 w 346"/>
                <a:gd name="T25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596">
                  <a:moveTo>
                    <a:pt x="346" y="550"/>
                  </a:moveTo>
                  <a:cubicBezTo>
                    <a:pt x="335" y="550"/>
                    <a:pt x="335" y="550"/>
                    <a:pt x="335" y="550"/>
                  </a:cubicBezTo>
                  <a:cubicBezTo>
                    <a:pt x="335" y="557"/>
                    <a:pt x="335" y="565"/>
                    <a:pt x="335" y="572"/>
                  </a:cubicBezTo>
                  <a:cubicBezTo>
                    <a:pt x="335" y="576"/>
                    <a:pt x="335" y="579"/>
                    <a:pt x="335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87"/>
                    <a:pt x="0" y="592"/>
                    <a:pt x="0" y="596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46" y="550"/>
                    <a:pt x="346" y="550"/>
                    <a:pt x="346" y="550"/>
                  </a:cubicBezTo>
                  <a:moveTo>
                    <a:pt x="346" y="0"/>
                  </a:moveTo>
                  <a:cubicBezTo>
                    <a:pt x="263" y="4"/>
                    <a:pt x="186" y="55"/>
                    <a:pt x="127" y="137"/>
                  </a:cubicBezTo>
                  <a:cubicBezTo>
                    <a:pt x="225" y="177"/>
                    <a:pt x="303" y="303"/>
                    <a:pt x="327" y="463"/>
                  </a:cubicBezTo>
                  <a:cubicBezTo>
                    <a:pt x="334" y="464"/>
                    <a:pt x="341" y="467"/>
                    <a:pt x="346" y="472"/>
                  </a:cubicBezTo>
                  <a:cubicBezTo>
                    <a:pt x="346" y="0"/>
                    <a:pt x="346" y="0"/>
                    <a:pt x="346" y="0"/>
                  </a:cubicBezTo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348" y="2608"/>
              <a:ext cx="1967" cy="1644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4348" y="4101"/>
              <a:ext cx="3" cy="112"/>
            </a:xfrm>
            <a:custGeom>
              <a:avLst/>
              <a:gdLst>
                <a:gd name="T0" fmla="*/ 0 w 1"/>
                <a:gd name="T1" fmla="*/ 31 h 31"/>
                <a:gd name="T2" fmla="*/ 0 w 1"/>
                <a:gd name="T3" fmla="*/ 30 h 31"/>
                <a:gd name="T4" fmla="*/ 0 w 1"/>
                <a:gd name="T5" fmla="*/ 30 h 31"/>
                <a:gd name="T6" fmla="*/ 0 w 1"/>
                <a:gd name="T7" fmla="*/ 29 h 31"/>
                <a:gd name="T8" fmla="*/ 1 w 1"/>
                <a:gd name="T9" fmla="*/ 28 h 31"/>
                <a:gd name="T10" fmla="*/ 1 w 1"/>
                <a:gd name="T11" fmla="*/ 28 h 31"/>
                <a:gd name="T12" fmla="*/ 1 w 1"/>
                <a:gd name="T13" fmla="*/ 28 h 31"/>
                <a:gd name="T14" fmla="*/ 1 w 1"/>
                <a:gd name="T15" fmla="*/ 27 h 31"/>
                <a:gd name="T16" fmla="*/ 1 w 1"/>
                <a:gd name="T17" fmla="*/ 27 h 31"/>
                <a:gd name="T18" fmla="*/ 1 w 1"/>
                <a:gd name="T19" fmla="*/ 26 h 31"/>
                <a:gd name="T20" fmla="*/ 1 w 1"/>
                <a:gd name="T21" fmla="*/ 26 h 31"/>
                <a:gd name="T22" fmla="*/ 1 w 1"/>
                <a:gd name="T23" fmla="*/ 25 h 31"/>
                <a:gd name="T24" fmla="*/ 1 w 1"/>
                <a:gd name="T25" fmla="*/ 25 h 31"/>
                <a:gd name="T26" fmla="*/ 1 w 1"/>
                <a:gd name="T27" fmla="*/ 24 h 31"/>
                <a:gd name="T28" fmla="*/ 1 w 1"/>
                <a:gd name="T29" fmla="*/ 24 h 31"/>
                <a:gd name="T30" fmla="*/ 1 w 1"/>
                <a:gd name="T31" fmla="*/ 23 h 31"/>
                <a:gd name="T32" fmla="*/ 1 w 1"/>
                <a:gd name="T33" fmla="*/ 23 h 31"/>
                <a:gd name="T34" fmla="*/ 1 w 1"/>
                <a:gd name="T35" fmla="*/ 23 h 31"/>
                <a:gd name="T36" fmla="*/ 1 w 1"/>
                <a:gd name="T37" fmla="*/ 22 h 31"/>
                <a:gd name="T38" fmla="*/ 1 w 1"/>
                <a:gd name="T39" fmla="*/ 21 h 31"/>
                <a:gd name="T40" fmla="*/ 1 w 1"/>
                <a:gd name="T41" fmla="*/ 21 h 31"/>
                <a:gd name="T42" fmla="*/ 1 w 1"/>
                <a:gd name="T43" fmla="*/ 21 h 31"/>
                <a:gd name="T44" fmla="*/ 1 w 1"/>
                <a:gd name="T45" fmla="*/ 20 h 31"/>
                <a:gd name="T46" fmla="*/ 1 w 1"/>
                <a:gd name="T47" fmla="*/ 20 h 31"/>
                <a:gd name="T48" fmla="*/ 1 w 1"/>
                <a:gd name="T49" fmla="*/ 19 h 31"/>
                <a:gd name="T50" fmla="*/ 1 w 1"/>
                <a:gd name="T51" fmla="*/ 18 h 31"/>
                <a:gd name="T52" fmla="*/ 1 w 1"/>
                <a:gd name="T53" fmla="*/ 18 h 31"/>
                <a:gd name="T54" fmla="*/ 1 w 1"/>
                <a:gd name="T55" fmla="*/ 18 h 31"/>
                <a:gd name="T56" fmla="*/ 1 w 1"/>
                <a:gd name="T57" fmla="*/ 17 h 31"/>
                <a:gd name="T58" fmla="*/ 1 w 1"/>
                <a:gd name="T59" fmla="*/ 17 h 31"/>
                <a:gd name="T60" fmla="*/ 1 w 1"/>
                <a:gd name="T61" fmla="*/ 16 h 31"/>
                <a:gd name="T62" fmla="*/ 1 w 1"/>
                <a:gd name="T63" fmla="*/ 16 h 31"/>
                <a:gd name="T64" fmla="*/ 1 w 1"/>
                <a:gd name="T65" fmla="*/ 15 h 31"/>
                <a:gd name="T66" fmla="*/ 1 w 1"/>
                <a:gd name="T67" fmla="*/ 15 h 31"/>
                <a:gd name="T68" fmla="*/ 1 w 1"/>
                <a:gd name="T69" fmla="*/ 14 h 31"/>
                <a:gd name="T70" fmla="*/ 1 w 1"/>
                <a:gd name="T71" fmla="*/ 14 h 31"/>
                <a:gd name="T72" fmla="*/ 1 w 1"/>
                <a:gd name="T73" fmla="*/ 12 h 31"/>
                <a:gd name="T74" fmla="*/ 1 w 1"/>
                <a:gd name="T75" fmla="*/ 11 h 31"/>
                <a:gd name="T76" fmla="*/ 1 w 1"/>
                <a:gd name="T77" fmla="*/ 11 h 31"/>
                <a:gd name="T78" fmla="*/ 1 w 1"/>
                <a:gd name="T79" fmla="*/ 10 h 31"/>
                <a:gd name="T80" fmla="*/ 1 w 1"/>
                <a:gd name="T81" fmla="*/ 9 h 31"/>
                <a:gd name="T82" fmla="*/ 1 w 1"/>
                <a:gd name="T83" fmla="*/ 9 h 31"/>
                <a:gd name="T84" fmla="*/ 1 w 1"/>
                <a:gd name="T85" fmla="*/ 9 h 31"/>
                <a:gd name="T86" fmla="*/ 1 w 1"/>
                <a:gd name="T87" fmla="*/ 8 h 31"/>
                <a:gd name="T88" fmla="*/ 1 w 1"/>
                <a:gd name="T89" fmla="*/ 8 h 31"/>
                <a:gd name="T90" fmla="*/ 1 w 1"/>
                <a:gd name="T91" fmla="*/ 7 h 31"/>
                <a:gd name="T92" fmla="*/ 1 w 1"/>
                <a:gd name="T93" fmla="*/ 7 h 31"/>
                <a:gd name="T94" fmla="*/ 1 w 1"/>
                <a:gd name="T95" fmla="*/ 6 h 31"/>
                <a:gd name="T96" fmla="*/ 1 w 1"/>
                <a:gd name="T97" fmla="*/ 6 h 31"/>
                <a:gd name="T98" fmla="*/ 1 w 1"/>
                <a:gd name="T99" fmla="*/ 5 h 31"/>
                <a:gd name="T100" fmla="*/ 1 w 1"/>
                <a:gd name="T101" fmla="*/ 5 h 31"/>
                <a:gd name="T102" fmla="*/ 1 w 1"/>
                <a:gd name="T103" fmla="*/ 4 h 31"/>
                <a:gd name="T104" fmla="*/ 1 w 1"/>
                <a:gd name="T105" fmla="*/ 4 h 31"/>
                <a:gd name="T106" fmla="*/ 1 w 1"/>
                <a:gd name="T107" fmla="*/ 3 h 31"/>
                <a:gd name="T108" fmla="*/ 1 w 1"/>
                <a:gd name="T109" fmla="*/ 3 h 31"/>
                <a:gd name="T110" fmla="*/ 1 w 1"/>
                <a:gd name="T111" fmla="*/ 2 h 31"/>
                <a:gd name="T112" fmla="*/ 1 w 1"/>
                <a:gd name="T113" fmla="*/ 2 h 31"/>
                <a:gd name="T114" fmla="*/ 1 w 1"/>
                <a:gd name="T115" fmla="*/ 2 h 31"/>
                <a:gd name="T116" fmla="*/ 1 w 1"/>
                <a:gd name="T117" fmla="*/ 1 h 31"/>
                <a:gd name="T118" fmla="*/ 1 w 1"/>
                <a:gd name="T119" fmla="*/ 1 h 31"/>
                <a:gd name="T120" fmla="*/ 1 w 1"/>
                <a:gd name="T1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31"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1" y="28"/>
                  </a:moveTo>
                  <a:cubicBezTo>
                    <a:pt x="0" y="28"/>
                    <a:pt x="0" y="29"/>
                    <a:pt x="0" y="29"/>
                  </a:cubicBezTo>
                  <a:cubicBezTo>
                    <a:pt x="0" y="29"/>
                    <a:pt x="0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3"/>
                  </a:move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3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348" y="2611"/>
              <a:ext cx="953" cy="1641"/>
            </a:xfrm>
            <a:custGeom>
              <a:avLst/>
              <a:gdLst>
                <a:gd name="T0" fmla="*/ 1 w 266"/>
                <a:gd name="T1" fmla="*/ 416 h 458"/>
                <a:gd name="T2" fmla="*/ 1 w 266"/>
                <a:gd name="T3" fmla="*/ 417 h 458"/>
                <a:gd name="T4" fmla="*/ 1 w 266"/>
                <a:gd name="T5" fmla="*/ 417 h 458"/>
                <a:gd name="T6" fmla="*/ 1 w 266"/>
                <a:gd name="T7" fmla="*/ 418 h 458"/>
                <a:gd name="T8" fmla="*/ 1 w 266"/>
                <a:gd name="T9" fmla="*/ 418 h 458"/>
                <a:gd name="T10" fmla="*/ 1 w 266"/>
                <a:gd name="T11" fmla="*/ 419 h 458"/>
                <a:gd name="T12" fmla="*/ 1 w 266"/>
                <a:gd name="T13" fmla="*/ 419 h 458"/>
                <a:gd name="T14" fmla="*/ 1 w 266"/>
                <a:gd name="T15" fmla="*/ 420 h 458"/>
                <a:gd name="T16" fmla="*/ 1 w 266"/>
                <a:gd name="T17" fmla="*/ 421 h 458"/>
                <a:gd name="T18" fmla="*/ 1 w 266"/>
                <a:gd name="T19" fmla="*/ 421 h 458"/>
                <a:gd name="T20" fmla="*/ 1 w 266"/>
                <a:gd name="T21" fmla="*/ 422 h 458"/>
                <a:gd name="T22" fmla="*/ 1 w 266"/>
                <a:gd name="T23" fmla="*/ 422 h 458"/>
                <a:gd name="T24" fmla="*/ 1 w 266"/>
                <a:gd name="T25" fmla="*/ 423 h 458"/>
                <a:gd name="T26" fmla="*/ 1 w 266"/>
                <a:gd name="T27" fmla="*/ 423 h 458"/>
                <a:gd name="T28" fmla="*/ 1 w 266"/>
                <a:gd name="T29" fmla="*/ 424 h 458"/>
                <a:gd name="T30" fmla="*/ 1 w 266"/>
                <a:gd name="T31" fmla="*/ 424 h 458"/>
                <a:gd name="T32" fmla="*/ 1 w 266"/>
                <a:gd name="T33" fmla="*/ 425 h 458"/>
                <a:gd name="T34" fmla="*/ 1 w 266"/>
                <a:gd name="T35" fmla="*/ 425 h 458"/>
                <a:gd name="T36" fmla="*/ 1 w 266"/>
                <a:gd name="T37" fmla="*/ 426 h 458"/>
                <a:gd name="T38" fmla="*/ 1 w 266"/>
                <a:gd name="T39" fmla="*/ 426 h 458"/>
                <a:gd name="T40" fmla="*/ 1 w 266"/>
                <a:gd name="T41" fmla="*/ 427 h 458"/>
                <a:gd name="T42" fmla="*/ 1 w 266"/>
                <a:gd name="T43" fmla="*/ 428 h 458"/>
                <a:gd name="T44" fmla="*/ 1 w 266"/>
                <a:gd name="T45" fmla="*/ 430 h 458"/>
                <a:gd name="T46" fmla="*/ 1 w 266"/>
                <a:gd name="T47" fmla="*/ 431 h 458"/>
                <a:gd name="T48" fmla="*/ 1 w 266"/>
                <a:gd name="T49" fmla="*/ 431 h 458"/>
                <a:gd name="T50" fmla="*/ 1 w 266"/>
                <a:gd name="T51" fmla="*/ 432 h 458"/>
                <a:gd name="T52" fmla="*/ 1 w 266"/>
                <a:gd name="T53" fmla="*/ 432 h 458"/>
                <a:gd name="T54" fmla="*/ 1 w 266"/>
                <a:gd name="T55" fmla="*/ 433 h 458"/>
                <a:gd name="T56" fmla="*/ 1 w 266"/>
                <a:gd name="T57" fmla="*/ 433 h 458"/>
                <a:gd name="T58" fmla="*/ 1 w 266"/>
                <a:gd name="T59" fmla="*/ 434 h 458"/>
                <a:gd name="T60" fmla="*/ 1 w 266"/>
                <a:gd name="T61" fmla="*/ 434 h 458"/>
                <a:gd name="T62" fmla="*/ 1 w 266"/>
                <a:gd name="T63" fmla="*/ 435 h 458"/>
                <a:gd name="T64" fmla="*/ 1 w 266"/>
                <a:gd name="T65" fmla="*/ 435 h 458"/>
                <a:gd name="T66" fmla="*/ 1 w 266"/>
                <a:gd name="T67" fmla="*/ 436 h 458"/>
                <a:gd name="T68" fmla="*/ 1 w 266"/>
                <a:gd name="T69" fmla="*/ 436 h 458"/>
                <a:gd name="T70" fmla="*/ 1 w 266"/>
                <a:gd name="T71" fmla="*/ 437 h 458"/>
                <a:gd name="T72" fmla="*/ 1 w 266"/>
                <a:gd name="T73" fmla="*/ 437 h 458"/>
                <a:gd name="T74" fmla="*/ 1 w 266"/>
                <a:gd name="T75" fmla="*/ 438 h 458"/>
                <a:gd name="T76" fmla="*/ 1 w 266"/>
                <a:gd name="T77" fmla="*/ 439 h 458"/>
                <a:gd name="T78" fmla="*/ 1 w 266"/>
                <a:gd name="T79" fmla="*/ 439 h 458"/>
                <a:gd name="T80" fmla="*/ 1 w 266"/>
                <a:gd name="T81" fmla="*/ 440 h 458"/>
                <a:gd name="T82" fmla="*/ 1 w 266"/>
                <a:gd name="T83" fmla="*/ 440 h 458"/>
                <a:gd name="T84" fmla="*/ 1 w 266"/>
                <a:gd name="T85" fmla="*/ 441 h 458"/>
                <a:gd name="T86" fmla="*/ 1 w 266"/>
                <a:gd name="T87" fmla="*/ 441 h 458"/>
                <a:gd name="T88" fmla="*/ 1 w 266"/>
                <a:gd name="T89" fmla="*/ 442 h 458"/>
                <a:gd name="T90" fmla="*/ 1 w 266"/>
                <a:gd name="T91" fmla="*/ 442 h 458"/>
                <a:gd name="T92" fmla="*/ 1 w 266"/>
                <a:gd name="T93" fmla="*/ 443 h 458"/>
                <a:gd name="T94" fmla="*/ 1 w 266"/>
                <a:gd name="T95" fmla="*/ 443 h 458"/>
                <a:gd name="T96" fmla="*/ 1 w 266"/>
                <a:gd name="T97" fmla="*/ 444 h 458"/>
                <a:gd name="T98" fmla="*/ 1 w 266"/>
                <a:gd name="T99" fmla="*/ 444 h 458"/>
                <a:gd name="T100" fmla="*/ 0 w 266"/>
                <a:gd name="T101" fmla="*/ 445 h 458"/>
                <a:gd name="T102" fmla="*/ 0 w 266"/>
                <a:gd name="T103" fmla="*/ 446 h 458"/>
                <a:gd name="T104" fmla="*/ 0 w 266"/>
                <a:gd name="T105" fmla="*/ 446 h 458"/>
                <a:gd name="T106" fmla="*/ 0 w 266"/>
                <a:gd name="T107" fmla="*/ 447 h 458"/>
                <a:gd name="T108" fmla="*/ 266 w 266"/>
                <a:gd name="T10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5" y="7"/>
                    <a:pt x="11" y="188"/>
                    <a:pt x="1" y="416"/>
                  </a:cubicBezTo>
                  <a:cubicBezTo>
                    <a:pt x="1" y="416"/>
                    <a:pt x="1" y="416"/>
                    <a:pt x="1" y="416"/>
                  </a:cubicBezTo>
                  <a:cubicBezTo>
                    <a:pt x="1" y="416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9"/>
                    <a:pt x="1" y="429"/>
                    <a:pt x="1" y="429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0" y="444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25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025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767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767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538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38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294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4294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337" y="3887"/>
              <a:ext cx="717" cy="128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337" y="3887"/>
              <a:ext cx="717" cy="128"/>
            </a:xfrm>
            <a:custGeom>
              <a:avLst/>
              <a:gdLst>
                <a:gd name="T0" fmla="*/ 0 w 717"/>
                <a:gd name="T1" fmla="*/ 128 h 128"/>
                <a:gd name="T2" fmla="*/ 717 w 717"/>
                <a:gd name="T3" fmla="*/ 128 h 128"/>
                <a:gd name="T4" fmla="*/ 717 w 717"/>
                <a:gd name="T5" fmla="*/ 0 h 128"/>
                <a:gd name="T6" fmla="*/ 0 w 717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7" h="128">
                  <a:moveTo>
                    <a:pt x="0" y="128"/>
                  </a:moveTo>
                  <a:lnTo>
                    <a:pt x="717" y="128"/>
                  </a:lnTo>
                  <a:lnTo>
                    <a:pt x="71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688" y="3786"/>
              <a:ext cx="913" cy="34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6172" y="3818"/>
              <a:ext cx="114" cy="26"/>
            </a:xfrm>
            <a:custGeom>
              <a:avLst/>
              <a:gdLst>
                <a:gd name="T0" fmla="*/ 0 w 32"/>
                <a:gd name="T1" fmla="*/ 7 h 7"/>
                <a:gd name="T2" fmla="*/ 0 w 32"/>
                <a:gd name="T3" fmla="*/ 7 h 7"/>
                <a:gd name="T4" fmla="*/ 0 w 32"/>
                <a:gd name="T5" fmla="*/ 7 h 7"/>
                <a:gd name="T6" fmla="*/ 24 w 32"/>
                <a:gd name="T7" fmla="*/ 0 h 7"/>
                <a:gd name="T8" fmla="*/ 0 w 32"/>
                <a:gd name="T9" fmla="*/ 7 h 7"/>
                <a:gd name="T10" fmla="*/ 0 w 32"/>
                <a:gd name="T11" fmla="*/ 7 h 7"/>
                <a:gd name="T12" fmla="*/ 0 w 32"/>
                <a:gd name="T13" fmla="*/ 7 h 7"/>
                <a:gd name="T14" fmla="*/ 24 w 32"/>
                <a:gd name="T15" fmla="*/ 0 h 7"/>
                <a:gd name="T16" fmla="*/ 32 w 32"/>
                <a:gd name="T17" fmla="*/ 1 h 7"/>
                <a:gd name="T18" fmla="*/ 32 w 32"/>
                <a:gd name="T19" fmla="*/ 1 h 7"/>
                <a:gd name="T20" fmla="*/ 24 w 3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4" y="0"/>
                  </a:moveTo>
                  <a:cubicBezTo>
                    <a:pt x="15" y="0"/>
                    <a:pt x="7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3"/>
                    <a:pt x="15" y="0"/>
                    <a:pt x="24" y="0"/>
                  </a:cubicBezTo>
                  <a:cubicBezTo>
                    <a:pt x="27" y="0"/>
                    <a:pt x="30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27" y="0"/>
                    <a:pt x="2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6146" y="3815"/>
              <a:ext cx="455" cy="319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9 w 127"/>
                <a:gd name="T25" fmla="*/ 2 h 89"/>
                <a:gd name="T26" fmla="*/ 31 w 127"/>
                <a:gd name="T27" fmla="*/ 1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7 w 127"/>
                <a:gd name="T35" fmla="*/ 8 h 89"/>
                <a:gd name="T36" fmla="*/ 0 w 127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3"/>
                    <a:pt x="59" y="6"/>
                    <a:pt x="39" y="2"/>
                  </a:cubicBezTo>
                  <a:cubicBezTo>
                    <a:pt x="37" y="1"/>
                    <a:pt x="3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842" y="3983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6000" y="3861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043" y="3994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6200" y="3901"/>
              <a:ext cx="101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6315" y="4001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6799" y="2382"/>
              <a:ext cx="680" cy="279"/>
            </a:xfrm>
            <a:custGeom>
              <a:avLst/>
              <a:gdLst>
                <a:gd name="T0" fmla="*/ 190 w 190"/>
                <a:gd name="T1" fmla="*/ 78 h 78"/>
                <a:gd name="T2" fmla="*/ 163 w 190"/>
                <a:gd name="T3" fmla="*/ 51 h 78"/>
                <a:gd name="T4" fmla="*/ 133 w 190"/>
                <a:gd name="T5" fmla="*/ 55 h 78"/>
                <a:gd name="T6" fmla="*/ 133 w 190"/>
                <a:gd name="T7" fmla="*/ 54 h 78"/>
                <a:gd name="T8" fmla="*/ 105 w 190"/>
                <a:gd name="T9" fmla="*/ 36 h 78"/>
                <a:gd name="T10" fmla="*/ 105 w 190"/>
                <a:gd name="T11" fmla="*/ 36 h 78"/>
                <a:gd name="T12" fmla="*/ 70 w 190"/>
                <a:gd name="T13" fmla="*/ 0 h 78"/>
                <a:gd name="T14" fmla="*/ 34 w 190"/>
                <a:gd name="T15" fmla="*/ 36 h 78"/>
                <a:gd name="T16" fmla="*/ 37 w 190"/>
                <a:gd name="T17" fmla="*/ 48 h 78"/>
                <a:gd name="T18" fmla="*/ 32 w 190"/>
                <a:gd name="T19" fmla="*/ 48 h 78"/>
                <a:gd name="T20" fmla="*/ 0 w 190"/>
                <a:gd name="T21" fmla="*/ 78 h 78"/>
                <a:gd name="T22" fmla="*/ 190 w 190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78">
                  <a:moveTo>
                    <a:pt x="190" y="78"/>
                  </a:moveTo>
                  <a:cubicBezTo>
                    <a:pt x="187" y="65"/>
                    <a:pt x="177" y="54"/>
                    <a:pt x="163" y="51"/>
                  </a:cubicBezTo>
                  <a:cubicBezTo>
                    <a:pt x="153" y="48"/>
                    <a:pt x="142" y="50"/>
                    <a:pt x="133" y="55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27" y="44"/>
                    <a:pt x="116" y="38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16"/>
                    <a:pt x="89" y="0"/>
                    <a:pt x="70" y="0"/>
                  </a:cubicBezTo>
                  <a:cubicBezTo>
                    <a:pt x="50" y="0"/>
                    <a:pt x="34" y="16"/>
                    <a:pt x="34" y="36"/>
                  </a:cubicBezTo>
                  <a:cubicBezTo>
                    <a:pt x="34" y="40"/>
                    <a:pt x="35" y="44"/>
                    <a:pt x="37" y="48"/>
                  </a:cubicBezTo>
                  <a:cubicBezTo>
                    <a:pt x="35" y="48"/>
                    <a:pt x="34" y="48"/>
                    <a:pt x="32" y="48"/>
                  </a:cubicBezTo>
                  <a:cubicBezTo>
                    <a:pt x="12" y="48"/>
                    <a:pt x="1" y="63"/>
                    <a:pt x="0" y="78"/>
                  </a:cubicBezTo>
                  <a:lnTo>
                    <a:pt x="190" y="7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5405" y="3732"/>
              <a:ext cx="132" cy="584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5183" y="3485"/>
              <a:ext cx="444" cy="47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5258" y="3604"/>
              <a:ext cx="269" cy="247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5480" y="3912"/>
              <a:ext cx="197" cy="157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906464" y="2350587"/>
            <a:ext cx="7793036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latin typeface=".VnTime" panose="020B7200000000000000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B050"/>
              </a:solidFill>
              <a:latin typeface=".VnTime" panose="020B7200000000000000" pitchFamily="34" charset="0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906463" y="3127844"/>
            <a:ext cx="7673975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latin typeface=".VnTime" panose="020B7200000000000000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Chia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B050"/>
              </a:solidFill>
              <a:latin typeface=".VnTime" panose="020B7200000000000000" pitchFamily="34" charset="0"/>
            </a:endParaRP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906463" y="3820426"/>
            <a:ext cx="7793037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00B050"/>
                </a:solidFill>
                <a:latin typeface=".VnTime" panose="020B7200000000000000" pitchFamily="34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B050"/>
              </a:solidFill>
              <a:latin typeface=".VnTime" panose="020B7200000000000000" pitchFamily="34" charset="0"/>
            </a:endParaRP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729785" y="130215"/>
            <a:ext cx="11373171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N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1065213" y="1283370"/>
            <a:ext cx="10372849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3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2" grpId="1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8868557" y="3810000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30592" y="6221642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 rot="17100000">
            <a:off x="11026884" y="4353194"/>
            <a:ext cx="785813" cy="577849"/>
            <a:chOff x="10780713" y="4090988"/>
            <a:chExt cx="785813" cy="577849"/>
          </a:xfrm>
        </p:grpSpPr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287842" y="5242282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56518" y="13548"/>
            <a:ext cx="12135481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latin typeface=".VnTime" panose="020B7200000000000000" pitchFamily="34" charset="0"/>
              </a:rPr>
              <a:t>2.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Thùc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hµnh</a:t>
            </a:r>
            <a:r>
              <a:rPr lang="en-US" sz="2400" b="1" dirty="0">
                <a:latin typeface=".VnTime" panose="020B7200000000000000" pitchFamily="34" charset="0"/>
              </a:rPr>
              <a:t> . </a:t>
            </a:r>
            <a:r>
              <a:rPr lang="en-US" sz="2400" b="1" dirty="0" err="1">
                <a:latin typeface=".VnTime" panose="020B7200000000000000" pitchFamily="34" charset="0"/>
              </a:rPr>
              <a:t>GÊp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tê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giÊy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h×nh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ch</a:t>
            </a:r>
            <a:r>
              <a:rPr lang="en-US" sz="2400" b="1" dirty="0">
                <a:latin typeface=".VnTime" panose="020B7200000000000000" pitchFamily="34" charset="0"/>
              </a:rPr>
              <a:t>÷ </a:t>
            </a:r>
            <a:r>
              <a:rPr lang="en-US" sz="2400" b="1" dirty="0" err="1">
                <a:latin typeface=".VnTime" panose="020B7200000000000000" pitchFamily="34" charset="0"/>
              </a:rPr>
              <a:t>nhËt</a:t>
            </a:r>
            <a:r>
              <a:rPr lang="en-US" sz="2400" b="1" dirty="0">
                <a:latin typeface=".VnTime" panose="020B7200000000000000" pitchFamily="34" charset="0"/>
              </a:rPr>
              <a:t> ABCD ( </a:t>
            </a:r>
            <a:r>
              <a:rPr lang="en-US" sz="2400" b="1" dirty="0" err="1">
                <a:latin typeface=".VnTime" panose="020B7200000000000000" pitchFamily="34" charset="0"/>
              </a:rPr>
              <a:t>theo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h×nh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vÏ</a:t>
            </a:r>
            <a:r>
              <a:rPr lang="en-US" sz="2400" b="1" dirty="0">
                <a:latin typeface=".VnTime" panose="020B7200000000000000" pitchFamily="34" charset="0"/>
              </a:rPr>
              <a:t> ) </a:t>
            </a:r>
            <a:r>
              <a:rPr lang="en-US" sz="2400" b="1" dirty="0" err="1">
                <a:latin typeface=".VnTime" panose="020B7200000000000000" pitchFamily="34" charset="0"/>
              </a:rPr>
              <a:t>råi</a:t>
            </a:r>
            <a:r>
              <a:rPr lang="en-US" sz="2400" b="1" dirty="0">
                <a:latin typeface=".VnTime" panose="020B7200000000000000" pitchFamily="34" charset="0"/>
              </a:rPr>
              <a:t> ®¸</a:t>
            </a:r>
            <a:r>
              <a:rPr lang="en-US" sz="2400" b="1" dirty="0" err="1">
                <a:latin typeface=".VnTime" panose="020B7200000000000000" pitchFamily="34" charset="0"/>
              </a:rPr>
              <a:t>nh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dÊu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trung</a:t>
            </a:r>
            <a:r>
              <a:rPr lang="en-US" sz="2400" b="1" dirty="0">
                <a:latin typeface=".VnTime" panose="020B7200000000000000" pitchFamily="34" charset="0"/>
              </a:rPr>
              <a:t> ®</a:t>
            </a:r>
            <a:r>
              <a:rPr lang="en-US" sz="2400" b="1" dirty="0" err="1">
                <a:latin typeface=".VnTime" panose="020B7200000000000000" pitchFamily="34" charset="0"/>
              </a:rPr>
              <a:t>iÓm</a:t>
            </a:r>
            <a:r>
              <a:rPr lang="en-US" sz="2400" b="1" dirty="0">
                <a:latin typeface=".VnTime" panose="020B7200000000000000" pitchFamily="34" charset="0"/>
              </a:rPr>
              <a:t> I </a:t>
            </a:r>
            <a:r>
              <a:rPr lang="en-US" sz="2400" b="1" dirty="0" err="1">
                <a:latin typeface=".VnTime" panose="020B7200000000000000" pitchFamily="34" charset="0"/>
              </a:rPr>
              <a:t>cña</a:t>
            </a:r>
            <a:r>
              <a:rPr lang="en-US" sz="2400" b="1" dirty="0">
                <a:latin typeface=".VnTime" panose="020B7200000000000000" pitchFamily="34" charset="0"/>
              </a:rPr>
              <a:t> ®o¹n </a:t>
            </a:r>
            <a:r>
              <a:rPr lang="en-US" sz="2400" b="1" dirty="0" err="1" smtClean="0">
                <a:latin typeface=".VnTime" panose="020B7200000000000000" pitchFamily="34" charset="0"/>
              </a:rPr>
              <a:t>thẳng</a:t>
            </a:r>
            <a:r>
              <a:rPr lang="en-US" sz="2400" b="1" dirty="0" smtClean="0">
                <a:latin typeface=".VnTime" panose="020B7200000000000000" pitchFamily="34" charset="0"/>
              </a:rPr>
              <a:t> </a:t>
            </a:r>
            <a:r>
              <a:rPr lang="en-US" sz="2400" b="1" dirty="0">
                <a:latin typeface=".VnTime" panose="020B7200000000000000" pitchFamily="34" charset="0"/>
              </a:rPr>
              <a:t>AB vµ </a:t>
            </a:r>
            <a:r>
              <a:rPr lang="en-US" sz="2400" b="1" dirty="0" err="1">
                <a:latin typeface=".VnTime" panose="020B7200000000000000" pitchFamily="34" charset="0"/>
              </a:rPr>
              <a:t>trung</a:t>
            </a:r>
            <a:r>
              <a:rPr lang="en-US" sz="2400" b="1" dirty="0">
                <a:latin typeface=".VnTime" panose="020B7200000000000000" pitchFamily="34" charset="0"/>
              </a:rPr>
              <a:t> ®</a:t>
            </a:r>
            <a:r>
              <a:rPr lang="en-US" sz="2400" b="1" dirty="0" err="1">
                <a:latin typeface=".VnTime" panose="020B7200000000000000" pitchFamily="34" charset="0"/>
              </a:rPr>
              <a:t>iÓm</a:t>
            </a:r>
            <a:r>
              <a:rPr lang="en-US" sz="2400" b="1" dirty="0">
                <a:latin typeface=".VnTime" panose="020B7200000000000000" pitchFamily="34" charset="0"/>
              </a:rPr>
              <a:t> K </a:t>
            </a:r>
            <a:r>
              <a:rPr lang="en-US" sz="2400" b="1" dirty="0" err="1">
                <a:latin typeface=".VnTime" panose="020B7200000000000000" pitchFamily="34" charset="0"/>
              </a:rPr>
              <a:t>cña</a:t>
            </a:r>
            <a:r>
              <a:rPr lang="en-US" sz="2400" b="1" dirty="0">
                <a:latin typeface=".VnTime" panose="020B7200000000000000" pitchFamily="34" charset="0"/>
              </a:rPr>
              <a:t> ®o¹n th¼ng DC.</a:t>
            </a:r>
          </a:p>
        </p:txBody>
      </p:sp>
      <p:grpSp>
        <p:nvGrpSpPr>
          <p:cNvPr id="71" name="Group 17"/>
          <p:cNvGrpSpPr>
            <a:grpSpLocks/>
          </p:cNvGrpSpPr>
          <p:nvPr/>
        </p:nvGrpSpPr>
        <p:grpSpPr bwMode="auto">
          <a:xfrm>
            <a:off x="651556" y="1447800"/>
            <a:ext cx="3962400" cy="1752600"/>
            <a:chOff x="0" y="912"/>
            <a:chExt cx="2496" cy="1104"/>
          </a:xfrm>
        </p:grpSpPr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192" y="1200"/>
              <a:ext cx="1536" cy="528"/>
            </a:xfrm>
            <a:prstGeom prst="rect">
              <a:avLst/>
            </a:prstGeom>
            <a:solidFill>
              <a:srgbClr val="00FFCC"/>
            </a:solidFill>
            <a:ln w="1270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vi-VN" sz="1800">
                <a:latin typeface=".VnTime" panose="020B7200000000000000" pitchFamily="34" charset="0"/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0" y="912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74" name="Text Box 13"/>
            <p:cNvSpPr txBox="1">
              <a:spLocks noChangeArrowheads="1"/>
            </p:cNvSpPr>
            <p:nvPr/>
          </p:nvSpPr>
          <p:spPr bwMode="auto">
            <a:xfrm>
              <a:off x="1680" y="912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75" name="Text Box 14"/>
            <p:cNvSpPr txBox="1">
              <a:spLocks noChangeArrowheads="1"/>
            </p:cNvSpPr>
            <p:nvPr/>
          </p:nvSpPr>
          <p:spPr bwMode="auto">
            <a:xfrm>
              <a:off x="1680" y="1680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76" name="Text Box 15"/>
            <p:cNvSpPr txBox="1">
              <a:spLocks noChangeArrowheads="1"/>
            </p:cNvSpPr>
            <p:nvPr/>
          </p:nvSpPr>
          <p:spPr bwMode="auto">
            <a:xfrm>
              <a:off x="0" y="1728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D</a:t>
              </a:r>
            </a:p>
          </p:txBody>
        </p:sp>
      </p:grpSp>
      <p:grpSp>
        <p:nvGrpSpPr>
          <p:cNvPr id="77" name="Group 23"/>
          <p:cNvGrpSpPr>
            <a:grpSpLocks/>
          </p:cNvGrpSpPr>
          <p:nvPr/>
        </p:nvGrpSpPr>
        <p:grpSpPr bwMode="auto">
          <a:xfrm>
            <a:off x="3775756" y="1447800"/>
            <a:ext cx="2971800" cy="1828800"/>
            <a:chOff x="2016" y="912"/>
            <a:chExt cx="1872" cy="1152"/>
          </a:xfrm>
        </p:grpSpPr>
        <p:grpSp>
          <p:nvGrpSpPr>
            <p:cNvPr id="78" name="Group 11"/>
            <p:cNvGrpSpPr>
              <a:grpSpLocks/>
            </p:cNvGrpSpPr>
            <p:nvPr/>
          </p:nvGrpSpPr>
          <p:grpSpPr bwMode="auto">
            <a:xfrm rot="-418694">
              <a:off x="2269" y="1200"/>
              <a:ext cx="851" cy="576"/>
              <a:chOff x="2269" y="1200"/>
              <a:chExt cx="851" cy="576"/>
            </a:xfrm>
          </p:grpSpPr>
          <p:sp>
            <p:nvSpPr>
              <p:cNvPr id="85" name="Rectangle 7"/>
              <p:cNvSpPr>
                <a:spLocks noChangeArrowheads="1"/>
              </p:cNvSpPr>
              <p:nvPr/>
            </p:nvSpPr>
            <p:spPr bwMode="auto">
              <a:xfrm rot="429007">
                <a:off x="2304" y="1200"/>
                <a:ext cx="816" cy="528"/>
              </a:xfrm>
              <a:prstGeom prst="rect">
                <a:avLst/>
              </a:prstGeom>
              <a:solidFill>
                <a:srgbClr val="00FFCC"/>
              </a:solidFill>
              <a:ln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vi-VN" sz="1800">
                  <a:latin typeface=".VnTime" panose="020B7200000000000000" pitchFamily="34" charset="0"/>
                </a:endParaRPr>
              </a:p>
            </p:txBody>
          </p:sp>
          <p:sp>
            <p:nvSpPr>
              <p:cNvPr id="86" name="Rectangle 8"/>
              <p:cNvSpPr>
                <a:spLocks noChangeArrowheads="1"/>
              </p:cNvSpPr>
              <p:nvPr/>
            </p:nvSpPr>
            <p:spPr bwMode="auto">
              <a:xfrm rot="862767">
                <a:off x="2269" y="1224"/>
                <a:ext cx="671" cy="552"/>
              </a:xfrm>
              <a:prstGeom prst="rect">
                <a:avLst/>
              </a:prstGeom>
              <a:solidFill>
                <a:srgbClr val="00FFCC"/>
              </a:solidFill>
              <a:ln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vi-VN" sz="18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79" name="Text Box 16"/>
            <p:cNvSpPr txBox="1">
              <a:spLocks noChangeArrowheads="1"/>
            </p:cNvSpPr>
            <p:nvPr/>
          </p:nvSpPr>
          <p:spPr bwMode="auto">
            <a:xfrm>
              <a:off x="2736" y="1776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80" name="Text Box 18"/>
            <p:cNvSpPr txBox="1">
              <a:spLocks noChangeArrowheads="1"/>
            </p:cNvSpPr>
            <p:nvPr/>
          </p:nvSpPr>
          <p:spPr bwMode="auto">
            <a:xfrm>
              <a:off x="2160" y="912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016" y="1680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K</a:t>
              </a:r>
            </a:p>
          </p:txBody>
        </p:sp>
        <p:sp>
          <p:nvSpPr>
            <p:cNvPr id="82" name="Text Box 20"/>
            <p:cNvSpPr txBox="1">
              <a:spLocks noChangeArrowheads="1"/>
            </p:cNvSpPr>
            <p:nvPr/>
          </p:nvSpPr>
          <p:spPr bwMode="auto">
            <a:xfrm>
              <a:off x="3024" y="912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3072" y="1680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84" name="Text Box 22"/>
            <p:cNvSpPr txBox="1">
              <a:spLocks noChangeArrowheads="1"/>
            </p:cNvSpPr>
            <p:nvPr/>
          </p:nvSpPr>
          <p:spPr bwMode="auto">
            <a:xfrm>
              <a:off x="2736" y="1224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b="1">
                  <a:latin typeface=".VnTime" panose="020B7200000000000000" pitchFamily="34" charset="0"/>
                </a:rPr>
                <a:t>A</a:t>
              </a:r>
            </a:p>
          </p:txBody>
        </p:sp>
      </p:grpSp>
      <p:sp>
        <p:nvSpPr>
          <p:cNvPr id="87" name="Text Box 38"/>
          <p:cNvSpPr txBox="1">
            <a:spLocks noChangeArrowheads="1"/>
          </p:cNvSpPr>
          <p:nvPr/>
        </p:nvSpPr>
        <p:spPr bwMode="auto">
          <a:xfrm>
            <a:off x="880156" y="3383403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.VnTime" panose="020B7200000000000000" pitchFamily="34" charset="0"/>
              </a:rPr>
              <a:t>(  </a:t>
            </a:r>
            <a:r>
              <a:rPr lang="en-US" sz="2400" b="1" dirty="0" err="1">
                <a:latin typeface=".VnTime" panose="020B7200000000000000" pitchFamily="34" charset="0"/>
              </a:rPr>
              <a:t>GÊp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tê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giÊy</a:t>
            </a:r>
            <a:r>
              <a:rPr lang="en-US" sz="2400" b="1" dirty="0">
                <a:latin typeface=".VnTime" panose="020B7200000000000000" pitchFamily="34" charset="0"/>
              </a:rPr>
              <a:t> ®Ó ®o¹n th¼ng AD </a:t>
            </a:r>
            <a:r>
              <a:rPr lang="en-US" sz="2400" b="1" dirty="0" err="1">
                <a:latin typeface=".VnTime" panose="020B7200000000000000" pitchFamily="34" charset="0"/>
              </a:rPr>
              <a:t>trïng</a:t>
            </a:r>
            <a:r>
              <a:rPr lang="en-US" sz="2400" b="1" dirty="0">
                <a:latin typeface=".VnTime" panose="020B7200000000000000" pitchFamily="34" charset="0"/>
              </a:rPr>
              <a:t> </a:t>
            </a:r>
            <a:r>
              <a:rPr lang="en-US" sz="2400" b="1" dirty="0" err="1">
                <a:latin typeface=".VnTime" panose="020B7200000000000000" pitchFamily="34" charset="0"/>
              </a:rPr>
              <a:t>víi</a:t>
            </a:r>
            <a:r>
              <a:rPr lang="en-US" sz="2400" b="1" dirty="0">
                <a:latin typeface=".VnTime" panose="020B7200000000000000" pitchFamily="34" charset="0"/>
              </a:rPr>
              <a:t> ®o¹n th¼ng BC  )</a:t>
            </a:r>
          </a:p>
        </p:txBody>
      </p: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6366556" y="1600200"/>
            <a:ext cx="3962400" cy="1752600"/>
            <a:chOff x="3648" y="1008"/>
            <a:chExt cx="2496" cy="1104"/>
          </a:xfrm>
        </p:grpSpPr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3888" y="1296"/>
              <a:ext cx="1536" cy="528"/>
            </a:xfrm>
            <a:prstGeom prst="rect">
              <a:avLst/>
            </a:prstGeom>
            <a:solidFill>
              <a:srgbClr val="00FFCC"/>
            </a:solidFill>
            <a:ln w="1270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vi-VN" sz="1800">
                <a:latin typeface=".VnTime" panose="020B7200000000000000" pitchFamily="34" charset="0"/>
              </a:endParaRPr>
            </a:p>
          </p:txBody>
        </p:sp>
        <p:grpSp>
          <p:nvGrpSpPr>
            <p:cNvPr id="90" name="Group 50"/>
            <p:cNvGrpSpPr>
              <a:grpSpLocks/>
            </p:cNvGrpSpPr>
            <p:nvPr/>
          </p:nvGrpSpPr>
          <p:grpSpPr bwMode="auto">
            <a:xfrm>
              <a:off x="3648" y="1008"/>
              <a:ext cx="2496" cy="1104"/>
              <a:chOff x="3264" y="2688"/>
              <a:chExt cx="2496" cy="1104"/>
            </a:xfrm>
          </p:grpSpPr>
          <p:sp>
            <p:nvSpPr>
              <p:cNvPr id="91" name="Line 10"/>
              <p:cNvSpPr>
                <a:spLocks noChangeShapeType="1"/>
              </p:cNvSpPr>
              <p:nvPr/>
            </p:nvSpPr>
            <p:spPr bwMode="auto">
              <a:xfrm>
                <a:off x="4272" y="2976"/>
                <a:ext cx="0" cy="5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92" name="Group 30"/>
              <p:cNvGrpSpPr>
                <a:grpSpLocks/>
              </p:cNvGrpSpPr>
              <p:nvPr/>
            </p:nvGrpSpPr>
            <p:grpSpPr bwMode="auto">
              <a:xfrm>
                <a:off x="3264" y="2688"/>
                <a:ext cx="2496" cy="1104"/>
                <a:chOff x="528" y="2496"/>
                <a:chExt cx="2496" cy="1104"/>
              </a:xfrm>
            </p:grpSpPr>
            <p:sp>
              <p:nvSpPr>
                <p:cNvPr id="9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28" y="2496"/>
                  <a:ext cx="8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 algn="ctr">
                      <a:solidFill>
                        <a:schemeClr val="tx1"/>
                      </a:solidFill>
                      <a:prstDash val="sys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400" b="1">
                      <a:latin typeface=".VnTime" panose="020B7200000000000000" pitchFamily="34" charset="0"/>
                    </a:rPr>
                    <a:t>A</a:t>
                  </a:r>
                </a:p>
              </p:txBody>
            </p:sp>
            <p:sp>
              <p:nvSpPr>
                <p:cNvPr id="9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208" y="2496"/>
                  <a:ext cx="8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 algn="ctr">
                      <a:solidFill>
                        <a:schemeClr val="tx1"/>
                      </a:solidFill>
                      <a:prstDash val="sys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400" b="1">
                      <a:latin typeface=".VnTime" panose="020B7200000000000000" pitchFamily="34" charset="0"/>
                    </a:rPr>
                    <a:t>B</a:t>
                  </a:r>
                </a:p>
              </p:txBody>
            </p:sp>
            <p:sp>
              <p:nvSpPr>
                <p:cNvPr id="9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208" y="3264"/>
                  <a:ext cx="8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 algn="ctr">
                      <a:solidFill>
                        <a:schemeClr val="tx1"/>
                      </a:solidFill>
                      <a:prstDash val="sys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400" b="1">
                      <a:latin typeface=".VnTime" panose="020B7200000000000000" pitchFamily="34" charset="0"/>
                    </a:rPr>
                    <a:t>C</a:t>
                  </a:r>
                </a:p>
              </p:txBody>
            </p:sp>
            <p:sp>
              <p:nvSpPr>
                <p:cNvPr id="9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28" y="3312"/>
                  <a:ext cx="8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 algn="ctr">
                      <a:solidFill>
                        <a:schemeClr val="tx1"/>
                      </a:solidFill>
                      <a:prstDash val="sysDot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400" b="1">
                      <a:latin typeface=".VnTime" panose="020B7200000000000000" pitchFamily="34" charset="0"/>
                    </a:rPr>
                    <a:t>D</a:t>
                  </a:r>
                </a:p>
              </p:txBody>
            </p:sp>
          </p:grpSp>
          <p:sp>
            <p:nvSpPr>
              <p:cNvPr id="93" name="Text Box 33"/>
              <p:cNvSpPr txBox="1">
                <a:spLocks noChangeArrowheads="1"/>
              </p:cNvSpPr>
              <p:nvPr/>
            </p:nvSpPr>
            <p:spPr bwMode="auto">
              <a:xfrm>
                <a:off x="4128" y="3504"/>
                <a:ext cx="8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 b="1">
                    <a:latin typeface=".VnTime" panose="020B7200000000000000" pitchFamily="34" charset="0"/>
                  </a:rPr>
                  <a:t>K</a:t>
                </a:r>
              </a:p>
            </p:txBody>
          </p:sp>
          <p:sp>
            <p:nvSpPr>
              <p:cNvPr id="94" name="Text Box 34"/>
              <p:cNvSpPr txBox="1">
                <a:spLocks noChangeArrowheads="1"/>
              </p:cNvSpPr>
              <p:nvPr/>
            </p:nvSpPr>
            <p:spPr bwMode="auto">
              <a:xfrm>
                <a:off x="4176" y="2688"/>
                <a:ext cx="8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 b="1">
                    <a:latin typeface=".VnTime" panose="020B7200000000000000" pitchFamily="34" charset="0"/>
                  </a:rPr>
                  <a:t>I</a:t>
                </a:r>
              </a:p>
            </p:txBody>
          </p:sp>
        </p:grpSp>
      </p:grpSp>
      <p:sp>
        <p:nvSpPr>
          <p:cNvPr id="99" name="Text Box 5"/>
          <p:cNvSpPr txBox="1">
            <a:spLocks noChangeArrowheads="1"/>
          </p:cNvSpPr>
          <p:nvPr/>
        </p:nvSpPr>
        <p:spPr bwMode="auto">
          <a:xfrm>
            <a:off x="198747" y="3870516"/>
            <a:ext cx="119932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16"/>
          <p:cNvSpPr txBox="1">
            <a:spLocks noChangeArrowheads="1"/>
          </p:cNvSpPr>
          <p:nvPr/>
        </p:nvSpPr>
        <p:spPr bwMode="auto">
          <a:xfrm>
            <a:off x="2243959" y="4648200"/>
            <a:ext cx="687471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sz="2800" dirty="0">
                <a:solidFill>
                  <a:srgbClr val="00B05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B05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87" grpId="0"/>
      <p:bldP spid="99" grpId="0"/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rgbClr val="FFA1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03</a:t>
            </a:r>
            <a:endParaRPr lang="zh-CN" altLang="en-US" sz="9600" b="1" dirty="0">
              <a:solidFill>
                <a:srgbClr val="FFA1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3863225" y="3272134"/>
            <a:ext cx="4465551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 smtClean="0">
                <a:solidFill>
                  <a:srgbClr val="C56D27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 pitchFamily="34" charset="0"/>
              </a:rPr>
              <a:t>VẬN DỤNG </a:t>
            </a:r>
            <a:endParaRPr lang="zh-CN" altLang="en-US" sz="4800" b="1" spc="300" dirty="0">
              <a:solidFill>
                <a:srgbClr val="C56D27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53988" y="4256628"/>
            <a:ext cx="6021388" cy="2544223"/>
            <a:chOff x="-153988" y="4656138"/>
            <a:chExt cx="5256213" cy="222091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Visual search query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55" y="483520"/>
            <a:ext cx="9134475" cy="3838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ounded Rectangle 1"/>
          <p:cNvSpPr/>
          <p:nvPr/>
        </p:nvSpPr>
        <p:spPr>
          <a:xfrm>
            <a:off x="1554955" y="4587103"/>
            <a:ext cx="10196443" cy="960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gấp</a:t>
            </a:r>
            <a:r>
              <a:rPr lang="en-US" sz="2400" dirty="0" smtClean="0"/>
              <a:t> </a:t>
            </a:r>
            <a:r>
              <a:rPr lang="en-US" sz="2400" dirty="0" err="1" smtClean="0"/>
              <a:t>đôi</a:t>
            </a:r>
            <a:r>
              <a:rPr lang="en-US" sz="2400" dirty="0" smtClean="0"/>
              <a:t> </a:t>
            </a:r>
            <a:r>
              <a:rPr lang="en-US" sz="2400" dirty="0" err="1" smtClean="0"/>
              <a:t>sợi</a:t>
            </a:r>
            <a:r>
              <a:rPr lang="en-US" sz="2400" dirty="0" smtClean="0"/>
              <a:t> </a:t>
            </a:r>
            <a:r>
              <a:rPr lang="en-US" sz="2400" dirty="0" err="1" smtClean="0"/>
              <a:t>dây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2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dây</a:t>
            </a:r>
            <a:r>
              <a:rPr lang="en-US" sz="2400" dirty="0" smtClean="0"/>
              <a:t> </a:t>
            </a:r>
            <a:r>
              <a:rPr lang="en-US" sz="2400" dirty="0" err="1" smtClean="0"/>
              <a:t>trùng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nhau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sợi</a:t>
            </a:r>
            <a:r>
              <a:rPr lang="en-US" sz="2400" dirty="0" smtClean="0"/>
              <a:t> </a:t>
            </a:r>
            <a:r>
              <a:rPr lang="en-US" sz="2400" dirty="0" err="1" smtClean="0"/>
              <a:t>dây</a:t>
            </a:r>
            <a:r>
              <a:rPr lang="en-US" sz="2400" dirty="0" smtClean="0"/>
              <a:t>.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cắt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dây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10cm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86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74"/>
          <p:cNvGrpSpPr/>
          <p:nvPr/>
        </p:nvGrpSpPr>
        <p:grpSpPr>
          <a:xfrm>
            <a:off x="612581" y="1215807"/>
            <a:ext cx="9439469" cy="1062372"/>
            <a:chOff x="1034431" y="1085489"/>
            <a:chExt cx="7602858" cy="1062372"/>
          </a:xfrm>
        </p:grpSpPr>
        <p:grpSp>
          <p:nvGrpSpPr>
            <p:cNvPr id="37" name="组合 46"/>
            <p:cNvGrpSpPr/>
            <p:nvPr/>
          </p:nvGrpSpPr>
          <p:grpSpPr>
            <a:xfrm>
              <a:off x="1034431" y="1085489"/>
              <a:ext cx="1064068" cy="1017632"/>
              <a:chOff x="1034431" y="1085488"/>
              <a:chExt cx="999572" cy="955951"/>
            </a:xfrm>
          </p:grpSpPr>
          <p:grpSp>
            <p:nvGrpSpPr>
              <p:cNvPr id="39" name="组合 40"/>
              <p:cNvGrpSpPr/>
              <p:nvPr/>
            </p:nvGrpSpPr>
            <p:grpSpPr>
              <a:xfrm>
                <a:off x="1094287" y="1085488"/>
                <a:ext cx="904330" cy="955951"/>
                <a:chOff x="7966075" y="5446713"/>
                <a:chExt cx="750888" cy="793750"/>
              </a:xfrm>
            </p:grpSpPr>
            <p:sp>
              <p:nvSpPr>
                <p:cNvPr id="41" name="Freeform 32"/>
                <p:cNvSpPr>
                  <a:spLocks/>
                </p:cNvSpPr>
                <p:nvPr/>
              </p:nvSpPr>
              <p:spPr bwMode="auto">
                <a:xfrm>
                  <a:off x="7966075" y="5446713"/>
                  <a:ext cx="750888" cy="793750"/>
                </a:xfrm>
                <a:custGeom>
                  <a:avLst/>
                  <a:gdLst>
                    <a:gd name="T0" fmla="*/ 105 w 124"/>
                    <a:gd name="T1" fmla="*/ 55 h 131"/>
                    <a:gd name="T2" fmla="*/ 92 w 124"/>
                    <a:gd name="T3" fmla="*/ 52 h 131"/>
                    <a:gd name="T4" fmla="*/ 82 w 124"/>
                    <a:gd name="T5" fmla="*/ 11 h 131"/>
                    <a:gd name="T6" fmla="*/ 41 w 124"/>
                    <a:gd name="T7" fmla="*/ 33 h 131"/>
                    <a:gd name="T8" fmla="*/ 30 w 124"/>
                    <a:gd name="T9" fmla="*/ 31 h 131"/>
                    <a:gd name="T10" fmla="*/ 20 w 124"/>
                    <a:gd name="T11" fmla="*/ 34 h 131"/>
                    <a:gd name="T12" fmla="*/ 20 w 124"/>
                    <a:gd name="T13" fmla="*/ 34 h 131"/>
                    <a:gd name="T14" fmla="*/ 7 w 124"/>
                    <a:gd name="T15" fmla="*/ 46 h 131"/>
                    <a:gd name="T16" fmla="*/ 17 w 124"/>
                    <a:gd name="T17" fmla="*/ 80 h 131"/>
                    <a:gd name="T18" fmla="*/ 21 w 124"/>
                    <a:gd name="T19" fmla="*/ 81 h 131"/>
                    <a:gd name="T20" fmla="*/ 18 w 124"/>
                    <a:gd name="T21" fmla="*/ 86 h 131"/>
                    <a:gd name="T22" fmla="*/ 30 w 124"/>
                    <a:gd name="T23" fmla="*/ 124 h 131"/>
                    <a:gd name="T24" fmla="*/ 68 w 124"/>
                    <a:gd name="T25" fmla="*/ 112 h 131"/>
                    <a:gd name="T26" fmla="*/ 71 w 124"/>
                    <a:gd name="T27" fmla="*/ 102 h 131"/>
                    <a:gd name="T28" fmla="*/ 72 w 124"/>
                    <a:gd name="T29" fmla="*/ 104 h 131"/>
                    <a:gd name="T30" fmla="*/ 84 w 124"/>
                    <a:gd name="T31" fmla="*/ 110 h 131"/>
                    <a:gd name="T32" fmla="*/ 90 w 124"/>
                    <a:gd name="T33" fmla="*/ 110 h 131"/>
                    <a:gd name="T34" fmla="*/ 96 w 124"/>
                    <a:gd name="T35" fmla="*/ 110 h 131"/>
                    <a:gd name="T36" fmla="*/ 100 w 124"/>
                    <a:gd name="T37" fmla="*/ 109 h 131"/>
                    <a:gd name="T38" fmla="*/ 117 w 124"/>
                    <a:gd name="T39" fmla="*/ 94 h 131"/>
                    <a:gd name="T40" fmla="*/ 105 w 124"/>
                    <a:gd name="T41" fmla="*/ 55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" h="131">
                      <a:moveTo>
                        <a:pt x="105" y="55"/>
                      </a:moveTo>
                      <a:cubicBezTo>
                        <a:pt x="101" y="53"/>
                        <a:pt x="97" y="52"/>
                        <a:pt x="92" y="52"/>
                      </a:cubicBezTo>
                      <a:cubicBezTo>
                        <a:pt x="101" y="39"/>
                        <a:pt x="100" y="20"/>
                        <a:pt x="82" y="11"/>
                      </a:cubicBezTo>
                      <a:cubicBezTo>
                        <a:pt x="62" y="0"/>
                        <a:pt x="44" y="15"/>
                        <a:pt x="41" y="33"/>
                      </a:cubicBezTo>
                      <a:cubicBezTo>
                        <a:pt x="37" y="31"/>
                        <a:pt x="34" y="31"/>
                        <a:pt x="30" y="31"/>
                      </a:cubicBezTo>
                      <a:cubicBezTo>
                        <a:pt x="27" y="31"/>
                        <a:pt x="23" y="32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14" y="36"/>
                        <a:pt x="9" y="41"/>
                        <a:pt x="7" y="46"/>
                      </a:cubicBezTo>
                      <a:cubicBezTo>
                        <a:pt x="0" y="58"/>
                        <a:pt x="5" y="73"/>
                        <a:pt x="17" y="80"/>
                      </a:cubicBezTo>
                      <a:cubicBezTo>
                        <a:pt x="19" y="80"/>
                        <a:pt x="20" y="81"/>
                        <a:pt x="21" y="81"/>
                      </a:cubicBezTo>
                      <a:cubicBezTo>
                        <a:pt x="20" y="83"/>
                        <a:pt x="19" y="84"/>
                        <a:pt x="18" y="86"/>
                      </a:cubicBezTo>
                      <a:cubicBezTo>
                        <a:pt x="11" y="99"/>
                        <a:pt x="17" y="117"/>
                        <a:pt x="30" y="124"/>
                      </a:cubicBezTo>
                      <a:cubicBezTo>
                        <a:pt x="44" y="131"/>
                        <a:pt x="61" y="125"/>
                        <a:pt x="68" y="112"/>
                      </a:cubicBezTo>
                      <a:cubicBezTo>
                        <a:pt x="70" y="109"/>
                        <a:pt x="70" y="106"/>
                        <a:pt x="71" y="102"/>
                      </a:cubicBezTo>
                      <a:cubicBezTo>
                        <a:pt x="71" y="103"/>
                        <a:pt x="72" y="103"/>
                        <a:pt x="72" y="104"/>
                      </a:cubicBezTo>
                      <a:cubicBezTo>
                        <a:pt x="76" y="107"/>
                        <a:pt x="79" y="109"/>
                        <a:pt x="84" y="110"/>
                      </a:cubicBezTo>
                      <a:cubicBezTo>
                        <a:pt x="86" y="110"/>
                        <a:pt x="88" y="110"/>
                        <a:pt x="90" y="110"/>
                      </a:cubicBezTo>
                      <a:cubicBezTo>
                        <a:pt x="92" y="110"/>
                        <a:pt x="94" y="110"/>
                        <a:pt x="96" y="110"/>
                      </a:cubicBezTo>
                      <a:cubicBezTo>
                        <a:pt x="97" y="109"/>
                        <a:pt x="98" y="109"/>
                        <a:pt x="100" y="109"/>
                      </a:cubicBezTo>
                      <a:cubicBezTo>
                        <a:pt x="107" y="106"/>
                        <a:pt x="114" y="101"/>
                        <a:pt x="117" y="94"/>
                      </a:cubicBezTo>
                      <a:cubicBezTo>
                        <a:pt x="124" y="80"/>
                        <a:pt x="119" y="63"/>
                        <a:pt x="105" y="55"/>
                      </a:cubicBezTo>
                      <a:close/>
                    </a:path>
                  </a:pathLst>
                </a:custGeom>
                <a:solidFill>
                  <a:srgbClr val="FF75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8093075" y="5646738"/>
                  <a:ext cx="454025" cy="417512"/>
                </a:xfrm>
                <a:custGeom>
                  <a:avLst/>
                  <a:gdLst>
                    <a:gd name="T0" fmla="*/ 48 w 75"/>
                    <a:gd name="T1" fmla="*/ 15 h 69"/>
                    <a:gd name="T2" fmla="*/ 27 w 75"/>
                    <a:gd name="T3" fmla="*/ 55 h 69"/>
                    <a:gd name="T4" fmla="*/ 48 w 75"/>
                    <a:gd name="T5" fmla="*/ 15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5" h="69">
                      <a:moveTo>
                        <a:pt x="48" y="15"/>
                      </a:moveTo>
                      <a:cubicBezTo>
                        <a:pt x="21" y="0"/>
                        <a:pt x="0" y="41"/>
                        <a:pt x="27" y="55"/>
                      </a:cubicBezTo>
                      <a:cubicBezTo>
                        <a:pt x="54" y="69"/>
                        <a:pt x="75" y="29"/>
                        <a:pt x="48" y="15"/>
                      </a:cubicBezTo>
                      <a:close/>
                    </a:path>
                  </a:pathLst>
                </a:custGeom>
                <a:solidFill>
                  <a:srgbClr val="FFD0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</p:grpSp>
          <p:sp>
            <p:nvSpPr>
              <p:cNvPr id="40" name="文本框 45"/>
              <p:cNvSpPr txBox="1"/>
              <p:nvPr/>
            </p:nvSpPr>
            <p:spPr>
              <a:xfrm>
                <a:off x="1034431" y="1365577"/>
                <a:ext cx="999572" cy="54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rgbClr val="768B00"/>
                    </a:solidFill>
                    <a:latin typeface="Segoe Print" panose="02000600000000000000" pitchFamily="2" charset="0"/>
                    <a:ea typeface="方正字迹-童体毛笔字体" panose="02010600010101010101" pitchFamily="2" charset="-122"/>
                  </a:rPr>
                  <a:t>01</a:t>
                </a:r>
                <a:endParaRPr lang="zh-CN" altLang="en-US" sz="3200" b="1" dirty="0">
                  <a:solidFill>
                    <a:srgbClr val="768B00"/>
                  </a:solidFill>
                  <a:latin typeface="Segoe Print" panose="02000600000000000000" pitchFamily="2" charset="0"/>
                  <a:ea typeface="方正字迹-童体毛笔字体" panose="02010600010101010101" pitchFamily="2" charset="-122"/>
                </a:endParaRPr>
              </a:p>
            </p:txBody>
          </p:sp>
        </p:grpSp>
        <p:sp>
          <p:nvSpPr>
            <p:cNvPr id="38" name="文本框 66"/>
            <p:cNvSpPr txBox="1">
              <a:spLocks noChangeArrowheads="1"/>
            </p:cNvSpPr>
            <p:nvPr/>
          </p:nvSpPr>
          <p:spPr bwMode="auto">
            <a:xfrm>
              <a:off x="2223650" y="1316864"/>
              <a:ext cx="6413639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it-IT" sz="3200" dirty="0"/>
                <a:t>Củng cố khái niệm trung điểm của đoạn </a:t>
              </a:r>
              <a:r>
                <a:rPr lang="it-IT" sz="3200" dirty="0" smtClean="0"/>
                <a:t>thẳng.</a:t>
              </a:r>
              <a:endParaRPr lang="en-US" sz="3200" dirty="0"/>
            </a:p>
          </p:txBody>
        </p:sp>
      </p:grpSp>
      <p:grpSp>
        <p:nvGrpSpPr>
          <p:cNvPr id="43" name="组合 75"/>
          <p:cNvGrpSpPr/>
          <p:nvPr/>
        </p:nvGrpSpPr>
        <p:grpSpPr>
          <a:xfrm>
            <a:off x="757699" y="2996006"/>
            <a:ext cx="9294351" cy="1017632"/>
            <a:chOff x="1034431" y="2296234"/>
            <a:chExt cx="9294351" cy="1017632"/>
          </a:xfrm>
        </p:grpSpPr>
        <p:grpSp>
          <p:nvGrpSpPr>
            <p:cNvPr id="44" name="组合 50"/>
            <p:cNvGrpSpPr/>
            <p:nvPr/>
          </p:nvGrpSpPr>
          <p:grpSpPr>
            <a:xfrm>
              <a:off x="1034431" y="2296234"/>
              <a:ext cx="1064068" cy="1017632"/>
              <a:chOff x="1034431" y="1085488"/>
              <a:chExt cx="999572" cy="955951"/>
            </a:xfrm>
          </p:grpSpPr>
          <p:grpSp>
            <p:nvGrpSpPr>
              <p:cNvPr id="46" name="组合 51"/>
              <p:cNvGrpSpPr/>
              <p:nvPr/>
            </p:nvGrpSpPr>
            <p:grpSpPr>
              <a:xfrm>
                <a:off x="1094287" y="1085488"/>
                <a:ext cx="904330" cy="955951"/>
                <a:chOff x="7966075" y="5446713"/>
                <a:chExt cx="750888" cy="793750"/>
              </a:xfrm>
            </p:grpSpPr>
            <p:sp>
              <p:nvSpPr>
                <p:cNvPr id="48" name="Freeform 32"/>
                <p:cNvSpPr>
                  <a:spLocks/>
                </p:cNvSpPr>
                <p:nvPr/>
              </p:nvSpPr>
              <p:spPr bwMode="auto">
                <a:xfrm>
                  <a:off x="7966075" y="5446713"/>
                  <a:ext cx="750888" cy="793750"/>
                </a:xfrm>
                <a:custGeom>
                  <a:avLst/>
                  <a:gdLst>
                    <a:gd name="T0" fmla="*/ 105 w 124"/>
                    <a:gd name="T1" fmla="*/ 55 h 131"/>
                    <a:gd name="T2" fmla="*/ 92 w 124"/>
                    <a:gd name="T3" fmla="*/ 52 h 131"/>
                    <a:gd name="T4" fmla="*/ 82 w 124"/>
                    <a:gd name="T5" fmla="*/ 11 h 131"/>
                    <a:gd name="T6" fmla="*/ 41 w 124"/>
                    <a:gd name="T7" fmla="*/ 33 h 131"/>
                    <a:gd name="T8" fmla="*/ 30 w 124"/>
                    <a:gd name="T9" fmla="*/ 31 h 131"/>
                    <a:gd name="T10" fmla="*/ 20 w 124"/>
                    <a:gd name="T11" fmla="*/ 34 h 131"/>
                    <a:gd name="T12" fmla="*/ 20 w 124"/>
                    <a:gd name="T13" fmla="*/ 34 h 131"/>
                    <a:gd name="T14" fmla="*/ 7 w 124"/>
                    <a:gd name="T15" fmla="*/ 46 h 131"/>
                    <a:gd name="T16" fmla="*/ 17 w 124"/>
                    <a:gd name="T17" fmla="*/ 80 h 131"/>
                    <a:gd name="T18" fmla="*/ 21 w 124"/>
                    <a:gd name="T19" fmla="*/ 81 h 131"/>
                    <a:gd name="T20" fmla="*/ 18 w 124"/>
                    <a:gd name="T21" fmla="*/ 86 h 131"/>
                    <a:gd name="T22" fmla="*/ 30 w 124"/>
                    <a:gd name="T23" fmla="*/ 124 h 131"/>
                    <a:gd name="T24" fmla="*/ 68 w 124"/>
                    <a:gd name="T25" fmla="*/ 112 h 131"/>
                    <a:gd name="T26" fmla="*/ 71 w 124"/>
                    <a:gd name="T27" fmla="*/ 102 h 131"/>
                    <a:gd name="T28" fmla="*/ 72 w 124"/>
                    <a:gd name="T29" fmla="*/ 104 h 131"/>
                    <a:gd name="T30" fmla="*/ 84 w 124"/>
                    <a:gd name="T31" fmla="*/ 110 h 131"/>
                    <a:gd name="T32" fmla="*/ 90 w 124"/>
                    <a:gd name="T33" fmla="*/ 110 h 131"/>
                    <a:gd name="T34" fmla="*/ 96 w 124"/>
                    <a:gd name="T35" fmla="*/ 110 h 131"/>
                    <a:gd name="T36" fmla="*/ 100 w 124"/>
                    <a:gd name="T37" fmla="*/ 109 h 131"/>
                    <a:gd name="T38" fmla="*/ 117 w 124"/>
                    <a:gd name="T39" fmla="*/ 94 h 131"/>
                    <a:gd name="T40" fmla="*/ 105 w 124"/>
                    <a:gd name="T41" fmla="*/ 55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" h="131">
                      <a:moveTo>
                        <a:pt x="105" y="55"/>
                      </a:moveTo>
                      <a:cubicBezTo>
                        <a:pt x="101" y="53"/>
                        <a:pt x="97" y="52"/>
                        <a:pt x="92" y="52"/>
                      </a:cubicBezTo>
                      <a:cubicBezTo>
                        <a:pt x="101" y="39"/>
                        <a:pt x="100" y="20"/>
                        <a:pt x="82" y="11"/>
                      </a:cubicBezTo>
                      <a:cubicBezTo>
                        <a:pt x="62" y="0"/>
                        <a:pt x="44" y="15"/>
                        <a:pt x="41" y="33"/>
                      </a:cubicBezTo>
                      <a:cubicBezTo>
                        <a:pt x="37" y="31"/>
                        <a:pt x="34" y="31"/>
                        <a:pt x="30" y="31"/>
                      </a:cubicBezTo>
                      <a:cubicBezTo>
                        <a:pt x="27" y="31"/>
                        <a:pt x="23" y="32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14" y="36"/>
                        <a:pt x="9" y="41"/>
                        <a:pt x="7" y="46"/>
                      </a:cubicBezTo>
                      <a:cubicBezTo>
                        <a:pt x="0" y="58"/>
                        <a:pt x="5" y="73"/>
                        <a:pt x="17" y="80"/>
                      </a:cubicBezTo>
                      <a:cubicBezTo>
                        <a:pt x="19" y="80"/>
                        <a:pt x="20" y="81"/>
                        <a:pt x="21" y="81"/>
                      </a:cubicBezTo>
                      <a:cubicBezTo>
                        <a:pt x="20" y="83"/>
                        <a:pt x="19" y="84"/>
                        <a:pt x="18" y="86"/>
                      </a:cubicBezTo>
                      <a:cubicBezTo>
                        <a:pt x="11" y="99"/>
                        <a:pt x="17" y="117"/>
                        <a:pt x="30" y="124"/>
                      </a:cubicBezTo>
                      <a:cubicBezTo>
                        <a:pt x="44" y="131"/>
                        <a:pt x="61" y="125"/>
                        <a:pt x="68" y="112"/>
                      </a:cubicBezTo>
                      <a:cubicBezTo>
                        <a:pt x="70" y="109"/>
                        <a:pt x="70" y="106"/>
                        <a:pt x="71" y="102"/>
                      </a:cubicBezTo>
                      <a:cubicBezTo>
                        <a:pt x="71" y="103"/>
                        <a:pt x="72" y="103"/>
                        <a:pt x="72" y="104"/>
                      </a:cubicBezTo>
                      <a:cubicBezTo>
                        <a:pt x="76" y="107"/>
                        <a:pt x="79" y="109"/>
                        <a:pt x="84" y="110"/>
                      </a:cubicBezTo>
                      <a:cubicBezTo>
                        <a:pt x="86" y="110"/>
                        <a:pt x="88" y="110"/>
                        <a:pt x="90" y="110"/>
                      </a:cubicBezTo>
                      <a:cubicBezTo>
                        <a:pt x="92" y="110"/>
                        <a:pt x="94" y="110"/>
                        <a:pt x="96" y="110"/>
                      </a:cubicBezTo>
                      <a:cubicBezTo>
                        <a:pt x="97" y="109"/>
                        <a:pt x="98" y="109"/>
                        <a:pt x="100" y="109"/>
                      </a:cubicBezTo>
                      <a:cubicBezTo>
                        <a:pt x="107" y="106"/>
                        <a:pt x="114" y="101"/>
                        <a:pt x="117" y="94"/>
                      </a:cubicBezTo>
                      <a:cubicBezTo>
                        <a:pt x="124" y="80"/>
                        <a:pt x="119" y="63"/>
                        <a:pt x="105" y="55"/>
                      </a:cubicBezTo>
                      <a:close/>
                    </a:path>
                  </a:pathLst>
                </a:custGeom>
                <a:solidFill>
                  <a:srgbClr val="FF75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  <p:sp>
              <p:nvSpPr>
                <p:cNvPr id="49" name="Freeform 33"/>
                <p:cNvSpPr>
                  <a:spLocks/>
                </p:cNvSpPr>
                <p:nvPr/>
              </p:nvSpPr>
              <p:spPr bwMode="auto">
                <a:xfrm>
                  <a:off x="8093075" y="5646738"/>
                  <a:ext cx="454025" cy="417512"/>
                </a:xfrm>
                <a:custGeom>
                  <a:avLst/>
                  <a:gdLst>
                    <a:gd name="T0" fmla="*/ 48 w 75"/>
                    <a:gd name="T1" fmla="*/ 15 h 69"/>
                    <a:gd name="T2" fmla="*/ 27 w 75"/>
                    <a:gd name="T3" fmla="*/ 55 h 69"/>
                    <a:gd name="T4" fmla="*/ 48 w 75"/>
                    <a:gd name="T5" fmla="*/ 15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5" h="69">
                      <a:moveTo>
                        <a:pt x="48" y="15"/>
                      </a:moveTo>
                      <a:cubicBezTo>
                        <a:pt x="21" y="0"/>
                        <a:pt x="0" y="41"/>
                        <a:pt x="27" y="55"/>
                      </a:cubicBezTo>
                      <a:cubicBezTo>
                        <a:pt x="54" y="69"/>
                        <a:pt x="75" y="29"/>
                        <a:pt x="48" y="15"/>
                      </a:cubicBezTo>
                      <a:close/>
                    </a:path>
                  </a:pathLst>
                </a:custGeom>
                <a:solidFill>
                  <a:srgbClr val="FFD0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</p:grpSp>
          <p:sp>
            <p:nvSpPr>
              <p:cNvPr id="47" name="文本框 52"/>
              <p:cNvSpPr txBox="1"/>
              <p:nvPr/>
            </p:nvSpPr>
            <p:spPr>
              <a:xfrm>
                <a:off x="1034431" y="1365577"/>
                <a:ext cx="999572" cy="54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rgbClr val="768B00"/>
                    </a:solidFill>
                    <a:latin typeface="Segoe Print" panose="02000600000000000000" pitchFamily="2" charset="0"/>
                    <a:ea typeface="方正字迹-童体毛笔字体" panose="02010600010101010101" pitchFamily="2" charset="-122"/>
                  </a:rPr>
                  <a:t>02</a:t>
                </a:r>
                <a:endParaRPr lang="zh-CN" altLang="en-US" sz="3200" b="1" dirty="0">
                  <a:solidFill>
                    <a:srgbClr val="768B00"/>
                  </a:solidFill>
                  <a:latin typeface="Segoe Print" panose="02000600000000000000" pitchFamily="2" charset="0"/>
                  <a:ea typeface="方正字迹-童体毛笔字体" panose="02010600010101010101" pitchFamily="2" charset="-122"/>
                </a:endParaRPr>
              </a:p>
            </p:txBody>
          </p:sp>
        </p:grpSp>
        <p:sp>
          <p:nvSpPr>
            <p:cNvPr id="45" name="文本框 66"/>
            <p:cNvSpPr txBox="1">
              <a:spLocks noChangeArrowheads="1"/>
            </p:cNvSpPr>
            <p:nvPr/>
          </p:nvSpPr>
          <p:spPr bwMode="auto">
            <a:xfrm>
              <a:off x="2223651" y="2337426"/>
              <a:ext cx="8105131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it-IT" sz="3200" dirty="0"/>
                <a:t>Biết xác định trung điểm đoạn thẳng cho </a:t>
              </a:r>
              <a:r>
                <a:rPr lang="it-IT" sz="3200" dirty="0" smtClean="0"/>
                <a:t>trước. </a:t>
              </a:r>
              <a:endParaRPr lang="zh-CN" altLang="en-US" sz="3200" spc="300" dirty="0">
                <a:solidFill>
                  <a:srgbClr val="C56D27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lowchart: Terminator 53"/>
          <p:cNvSpPr/>
          <p:nvPr/>
        </p:nvSpPr>
        <p:spPr>
          <a:xfrm>
            <a:off x="2921178" y="338193"/>
            <a:ext cx="5533054" cy="82109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YÊU CẦU CẦN ĐẠT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0432256" y="512763"/>
            <a:ext cx="1096963" cy="1093787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273506" y="2363788"/>
            <a:ext cx="635000" cy="214312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9382125" y="4297363"/>
            <a:ext cx="412750" cy="1293812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382125" y="4103688"/>
            <a:ext cx="412750" cy="220662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7907338" y="5453062"/>
            <a:ext cx="2019300" cy="1074738"/>
          </a:xfrm>
          <a:custGeom>
            <a:avLst/>
            <a:gdLst>
              <a:gd name="T0" fmla="*/ 1272 w 1272"/>
              <a:gd name="T1" fmla="*/ 1366 h 1366"/>
              <a:gd name="T2" fmla="*/ 1272 w 1272"/>
              <a:gd name="T3" fmla="*/ 650 h 1366"/>
              <a:gd name="T4" fmla="*/ 638 w 1272"/>
              <a:gd name="T5" fmla="*/ 0 h 1366"/>
              <a:gd name="T6" fmla="*/ 0 w 1272"/>
              <a:gd name="T7" fmla="*/ 650 h 1366"/>
              <a:gd name="T8" fmla="*/ 0 w 1272"/>
              <a:gd name="T9" fmla="*/ 1366 h 1366"/>
              <a:gd name="T10" fmla="*/ 1272 w 1272"/>
              <a:gd name="T11" fmla="*/ 1366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2" h="1366">
                <a:moveTo>
                  <a:pt x="1272" y="1366"/>
                </a:moveTo>
                <a:lnTo>
                  <a:pt x="1272" y="650"/>
                </a:lnTo>
                <a:lnTo>
                  <a:pt x="638" y="0"/>
                </a:lnTo>
                <a:lnTo>
                  <a:pt x="0" y="650"/>
                </a:lnTo>
                <a:lnTo>
                  <a:pt x="0" y="1366"/>
                </a:lnTo>
                <a:lnTo>
                  <a:pt x="1272" y="1366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7858125" y="4318000"/>
            <a:ext cx="2109788" cy="1135062"/>
          </a:xfrm>
          <a:custGeom>
            <a:avLst/>
            <a:gdLst>
              <a:gd name="T0" fmla="*/ 0 w 1329"/>
              <a:gd name="T1" fmla="*/ 689 h 715"/>
              <a:gd name="T2" fmla="*/ 660 w 1329"/>
              <a:gd name="T3" fmla="*/ 0 h 715"/>
              <a:gd name="T4" fmla="*/ 1329 w 1329"/>
              <a:gd name="T5" fmla="*/ 715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9" h="715">
                <a:moveTo>
                  <a:pt x="0" y="689"/>
                </a:moveTo>
                <a:lnTo>
                  <a:pt x="660" y="0"/>
                </a:lnTo>
                <a:lnTo>
                  <a:pt x="1329" y="715"/>
                </a:lnTo>
              </a:path>
            </a:pathLst>
          </a:custGeom>
          <a:noFill/>
          <a:ln w="206375" cap="flat">
            <a:solidFill>
              <a:srgbClr val="D7603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8154988" y="5535613"/>
            <a:ext cx="247650" cy="565150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9456738" y="5535613"/>
            <a:ext cx="255588" cy="565150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650288" y="4930775"/>
            <a:ext cx="531813" cy="530225"/>
          </a:xfrm>
          <a:prstGeom prst="ellipse">
            <a:avLst/>
          </a:pr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658225" y="5845175"/>
            <a:ext cx="515938" cy="682625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10180638" y="4881563"/>
            <a:ext cx="800100" cy="1328737"/>
          </a:xfrm>
          <a:custGeom>
            <a:avLst/>
            <a:gdLst>
              <a:gd name="T0" fmla="*/ 504 w 504"/>
              <a:gd name="T1" fmla="*/ 837 h 837"/>
              <a:gd name="T2" fmla="*/ 252 w 504"/>
              <a:gd name="T3" fmla="*/ 0 h 837"/>
              <a:gd name="T4" fmla="*/ 0 w 504"/>
              <a:gd name="T5" fmla="*/ 837 h 837"/>
              <a:gd name="T6" fmla="*/ 504 w 504"/>
              <a:gd name="T7" fmla="*/ 837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4" h="837">
                <a:moveTo>
                  <a:pt x="504" y="837"/>
                </a:moveTo>
                <a:lnTo>
                  <a:pt x="252" y="0"/>
                </a:lnTo>
                <a:lnTo>
                  <a:pt x="0" y="837"/>
                </a:lnTo>
                <a:lnTo>
                  <a:pt x="504" y="837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10498138" y="5453063"/>
            <a:ext cx="171450" cy="1081087"/>
          </a:xfrm>
          <a:custGeom>
            <a:avLst/>
            <a:gdLst>
              <a:gd name="T0" fmla="*/ 108 w 108"/>
              <a:gd name="T1" fmla="*/ 681 h 681"/>
              <a:gd name="T2" fmla="*/ 52 w 108"/>
              <a:gd name="T3" fmla="*/ 0 h 681"/>
              <a:gd name="T4" fmla="*/ 0 w 108"/>
              <a:gd name="T5" fmla="*/ 681 h 681"/>
              <a:gd name="T6" fmla="*/ 108 w 108"/>
              <a:gd name="T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681">
                <a:moveTo>
                  <a:pt x="108" y="681"/>
                </a:moveTo>
                <a:lnTo>
                  <a:pt x="52" y="0"/>
                </a:lnTo>
                <a:lnTo>
                  <a:pt x="0" y="681"/>
                </a:lnTo>
                <a:lnTo>
                  <a:pt x="108" y="681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80713" y="4090988"/>
            <a:ext cx="785813" cy="577849"/>
            <a:chOff x="10780713" y="4090988"/>
            <a:chExt cx="785813" cy="577849"/>
          </a:xfrm>
        </p:grpSpPr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79034447"/>
              </p:ext>
            </p:extLst>
          </p:nvPr>
        </p:nvGraphicFramePr>
        <p:xfrm>
          <a:off x="1026318" y="1874838"/>
          <a:ext cx="11023843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Flowchart: Terminator 27"/>
          <p:cNvSpPr/>
          <p:nvPr/>
        </p:nvSpPr>
        <p:spPr>
          <a:xfrm>
            <a:off x="2921178" y="338193"/>
            <a:ext cx="5533054" cy="82109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HOẠT ĐỘNG TIẾP NỐI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rgbClr val="FF7C6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01</a:t>
            </a:r>
            <a:endParaRPr lang="zh-CN" altLang="en-US" sz="9600" b="1" dirty="0">
              <a:solidFill>
                <a:srgbClr val="FF7C61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4116200" y="3260998"/>
            <a:ext cx="4465551" cy="12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5400" b="1" spc="300" dirty="0" smtClean="0">
                <a:solidFill>
                  <a:srgbClr val="C56D27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 pitchFamily="34" charset="0"/>
              </a:rPr>
              <a:t>KHỞI ĐỘNG </a:t>
            </a:r>
            <a:endParaRPr lang="zh-CN" altLang="en-US" sz="5400" b="1" spc="300" dirty="0">
              <a:solidFill>
                <a:srgbClr val="C56D27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120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2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文本框 123"/>
          <p:cNvSpPr txBox="1"/>
          <p:nvPr/>
        </p:nvSpPr>
        <p:spPr>
          <a:xfrm>
            <a:off x="1046491" y="2173050"/>
            <a:ext cx="10117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300" dirty="0" smtClean="0">
                <a:solidFill>
                  <a:srgbClr val="FFD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稚艺简体" panose="03000509000000000000" pitchFamily="65" charset="-122"/>
                <a:ea typeface="方正稚艺简体" panose="03000509000000000000" pitchFamily="65" charset="-122"/>
              </a:rPr>
              <a:t>CHÀO TẠM BIỆT CÁC CON!</a:t>
            </a:r>
            <a:endParaRPr lang="zh-CN" altLang="en-US" sz="9600" b="1" spc="300" dirty="0">
              <a:solidFill>
                <a:srgbClr val="FFA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33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331888" y="2757435"/>
            <a:ext cx="4749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Quan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chọn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trả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lời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đúng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359299" y="4319549"/>
              <a:ext cx="1882141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   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M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là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trung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đoạn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thẳng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AB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-337810" y="5518150"/>
            <a:ext cx="4537704" cy="1568449"/>
            <a:chOff x="3342481" y="3355181"/>
            <a:chExt cx="2457883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4305142" y="3550528"/>
              <a:ext cx="1495222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B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là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trung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đoạn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thẳng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 MN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4195397" cy="1568449"/>
            <a:chOff x="4703762" y="4144187"/>
            <a:chExt cx="3146548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660149" y="4319559"/>
              <a:ext cx="2190161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prstClr val="white"/>
                  </a:solidFill>
                </a:rPr>
                <a:t>B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là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nằm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giữa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hai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400" dirty="0" smtClean="0">
                  <a:solidFill>
                    <a:prstClr val="white"/>
                  </a:solidFill>
                </a:rPr>
                <a:t> M,N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80" y="6079502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920" y="5144834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Visual search query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39" y="864421"/>
            <a:ext cx="6629144" cy="18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21532" y="3171665"/>
            <a:ext cx="5351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</a:rPr>
              <a:t>Dòng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nêu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đúng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điểm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thẳng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hàng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hình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bên</a:t>
            </a:r>
            <a:r>
              <a:rPr lang="en-US" sz="3200" b="1" dirty="0" smtClean="0">
                <a:solidFill>
                  <a:prstClr val="white"/>
                </a:solidFill>
              </a:rPr>
              <a:t> ?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669320" cy="1568449"/>
            <a:chOff x="1671788" y="4144188"/>
            <a:chExt cx="2751990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366095" y="4403258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  </a:t>
              </a:r>
              <a:endParaRPr lang="en-US" sz="24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prstClr val="white"/>
                  </a:solidFill>
                </a:rPr>
                <a:t>A,D,C </a:t>
              </a:r>
              <a:r>
                <a:rPr lang="en-US" sz="2400" dirty="0" err="1">
                  <a:solidFill>
                    <a:prstClr val="white"/>
                  </a:solidFill>
                </a:rPr>
                <a:t>là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</a:rPr>
                <a:t>ba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</a:rPr>
                <a:t>điểm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</a:rPr>
                <a:t>thẳng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</a:rPr>
                <a:t>hàng</a:t>
              </a:r>
              <a:r>
                <a:rPr lang="en-US" sz="2400" dirty="0">
                  <a:solidFill>
                    <a:prstClr val="white"/>
                  </a:solidFill>
                </a:rPr>
                <a:t> </a:t>
              </a:r>
            </a:p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4252713" y="3543509"/>
              <a:ext cx="1685455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prstClr val="white"/>
                  </a:solidFill>
                </a:rPr>
                <a:t>A,B,C </a:t>
              </a:r>
              <a:r>
                <a:rPr lang="en-US" sz="2200" dirty="0" err="1" smtClean="0">
                  <a:solidFill>
                    <a:prstClr val="white"/>
                  </a:solidFill>
                </a:rPr>
                <a:t>là</a:t>
              </a:r>
              <a:r>
                <a:rPr lang="en-US" sz="2200" dirty="0" smtClean="0">
                  <a:solidFill>
                    <a:prstClr val="white"/>
                  </a:solidFill>
                </a:rPr>
                <a:t> </a:t>
              </a:r>
              <a:r>
                <a:rPr lang="en-US" sz="2200" dirty="0" err="1" smtClean="0">
                  <a:solidFill>
                    <a:prstClr val="white"/>
                  </a:solidFill>
                </a:rPr>
                <a:t>ba</a:t>
              </a:r>
              <a:r>
                <a:rPr lang="en-US" sz="2200" dirty="0" smtClean="0">
                  <a:solidFill>
                    <a:prstClr val="white"/>
                  </a:solidFill>
                </a:rPr>
                <a:t> </a:t>
              </a:r>
              <a:r>
                <a:rPr lang="en-US" sz="2200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200" dirty="0" smtClean="0">
                  <a:solidFill>
                    <a:prstClr val="white"/>
                  </a:solidFill>
                </a:rPr>
                <a:t> </a:t>
              </a:r>
              <a:r>
                <a:rPr lang="en-US" sz="2200" dirty="0" err="1" smtClean="0">
                  <a:solidFill>
                    <a:prstClr val="white"/>
                  </a:solidFill>
                </a:rPr>
                <a:t>thẳng</a:t>
              </a:r>
              <a:r>
                <a:rPr lang="en-US" sz="2200" dirty="0" smtClean="0">
                  <a:solidFill>
                    <a:prstClr val="white"/>
                  </a:solidFill>
                </a:rPr>
                <a:t> </a:t>
              </a:r>
              <a:r>
                <a:rPr lang="en-US" sz="2200" dirty="0" err="1" smtClean="0">
                  <a:solidFill>
                    <a:prstClr val="white"/>
                  </a:solidFill>
                </a:rPr>
                <a:t>hàng</a:t>
              </a:r>
              <a:r>
                <a:rPr lang="en-US" sz="2200" dirty="0" smtClean="0">
                  <a:solidFill>
                    <a:prstClr val="white"/>
                  </a:solidFill>
                </a:rPr>
                <a:t> </a:t>
              </a:r>
              <a:endParaRPr lang="en-US" sz="2200" dirty="0">
                <a:solidFill>
                  <a:prstClr val="white"/>
                </a:solidFill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sz="2400" dirty="0" smtClean="0">
                  <a:solidFill>
                    <a:prstClr val="white"/>
                  </a:solidFill>
                </a:rPr>
                <a:t>B,G,D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là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ba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điểm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thẳng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</a:rPr>
                <a:t>hàng</a:t>
              </a:r>
              <a:r>
                <a:rPr lang="en-US" sz="2400" dirty="0" smtClean="0">
                  <a:solidFill>
                    <a:prstClr val="white"/>
                  </a:solidFill>
                </a:rPr>
                <a:t>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93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4098" name="Picture 2" descr="Visual search query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93" y="378886"/>
            <a:ext cx="5772150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sz="4800" dirty="0" smtClean="0">
                  <a:solidFill>
                    <a:prstClr val="white"/>
                  </a:solidFill>
                </a:rPr>
                <a:t>1 </a:t>
              </a:r>
              <a:r>
                <a:rPr lang="en-US" sz="4800" dirty="0" err="1" smtClean="0">
                  <a:solidFill>
                    <a:prstClr val="white"/>
                  </a:solidFill>
                </a:rPr>
                <a:t>bước</a:t>
              </a:r>
              <a:r>
                <a:rPr lang="en-US" sz="4800" dirty="0" smtClean="0">
                  <a:solidFill>
                    <a:prstClr val="white"/>
                  </a:solidFill>
                </a:rPr>
                <a:t> </a:t>
              </a:r>
              <a:endParaRPr 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white"/>
                  </a:solidFill>
                </a:rPr>
                <a:t>3 </a:t>
              </a:r>
              <a:r>
                <a:rPr lang="en-US" sz="4800" dirty="0" err="1" smtClean="0">
                  <a:solidFill>
                    <a:prstClr val="white"/>
                  </a:solidFill>
                </a:rPr>
                <a:t>bước</a:t>
              </a:r>
              <a:r>
                <a:rPr lang="en-US" sz="4800" dirty="0" smtClean="0">
                  <a:solidFill>
                    <a:prstClr val="white"/>
                  </a:solidFill>
                </a:rPr>
                <a:t> </a:t>
              </a:r>
              <a:endParaRPr 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sz="4800" dirty="0" smtClean="0">
                  <a:solidFill>
                    <a:prstClr val="white"/>
                  </a:solidFill>
                </a:rPr>
                <a:t>2 </a:t>
              </a:r>
              <a:r>
                <a:rPr lang="en-US" sz="4800" dirty="0" err="1" smtClean="0">
                  <a:solidFill>
                    <a:prstClr val="white"/>
                  </a:solidFill>
                </a:rPr>
                <a:t>bước</a:t>
              </a:r>
              <a:endParaRPr 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05" y="512910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2050" name="Picture 2" descr="Visual search query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74" y="1151465"/>
            <a:ext cx="6914687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C0B7AFA-6AB4-4AFF-8965-CD1597C7A02E}"/>
              </a:ext>
            </a:extLst>
          </p:cNvPr>
          <p:cNvSpPr txBox="1">
            <a:spLocks/>
          </p:cNvSpPr>
          <p:nvPr/>
        </p:nvSpPr>
        <p:spPr>
          <a:xfrm>
            <a:off x="4675424" y="6398360"/>
            <a:ext cx="2845912" cy="365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5295" indent="-12954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495" indent="-2616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695" indent="-3943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895" indent="-526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60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72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584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595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Visual search query image">
            <a:extLst>
              <a:ext uri="{FF2B5EF4-FFF2-40B4-BE49-F238E27FC236}">
                <a16:creationId xmlns:a16="http://schemas.microsoft.com/office/drawing/2014/main" id="{03B71850-F5FB-443A-984A-657B3D49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893"/>
            <a:ext cx="12195176" cy="68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8BDD3-3457-4BFE-A93C-EC528AD3AAD3}"/>
              </a:ext>
            </a:extLst>
          </p:cNvPr>
          <p:cNvSpPr txBox="1"/>
          <p:nvPr/>
        </p:nvSpPr>
        <p:spPr>
          <a:xfrm>
            <a:off x="890666" y="1028611"/>
            <a:ext cx="1295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lang="en-GB" sz="28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28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25 </a:t>
            </a:r>
            <a:r>
              <a:rPr lang="en-GB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1 </a:t>
            </a:r>
            <a:r>
              <a:rPr lang="en-GB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</a:p>
          <a:p>
            <a:pPr defTabSz="1372286">
              <a:defRPr/>
            </a:pP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      </a:t>
            </a:r>
            <a:r>
              <a:rPr lang="en-GB" sz="28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E67ED-FF70-4476-AFC9-5278369221FA}"/>
              </a:ext>
            </a:extLst>
          </p:cNvPr>
          <p:cNvSpPr txBox="1"/>
          <p:nvPr/>
        </p:nvSpPr>
        <p:spPr>
          <a:xfrm>
            <a:off x="3615462" y="1727842"/>
            <a:ext cx="1295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r>
              <a:rPr lang="en-GB" sz="28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</a:p>
          <a:p>
            <a:pPr defTabSz="1372286">
              <a:defRPr/>
            </a:pPr>
            <a:r>
              <a:rPr lang="en-GB" sz="28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652A3-7243-4640-AE49-5EF7778BFE1B}"/>
              </a:ext>
            </a:extLst>
          </p:cNvPr>
          <p:cNvSpPr txBox="1"/>
          <p:nvPr/>
        </p:nvSpPr>
        <p:spPr>
          <a:xfrm>
            <a:off x="2928267" y="2395670"/>
            <a:ext cx="1295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Luyện</a:t>
            </a:r>
            <a:r>
              <a:rPr lang="en-GB" sz="28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lang="en-GB" sz="28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endParaRPr lang="en-GB" sz="28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1372286">
              <a:defRPr/>
            </a:pPr>
            <a:r>
              <a:rPr lang="en-GB" sz="28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9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612581" y="1215807"/>
            <a:ext cx="9439469" cy="1062372"/>
            <a:chOff x="1034431" y="1085489"/>
            <a:chExt cx="7602858" cy="106237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34431" y="1085489"/>
              <a:ext cx="1064068" cy="1017632"/>
              <a:chOff x="1034431" y="1085488"/>
              <a:chExt cx="999572" cy="955951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094287" y="1085488"/>
                <a:ext cx="904330" cy="955951"/>
                <a:chOff x="7966075" y="5446713"/>
                <a:chExt cx="750888" cy="793750"/>
              </a:xfrm>
            </p:grpSpPr>
            <p:sp>
              <p:nvSpPr>
                <p:cNvPr id="43" name="Freeform 32"/>
                <p:cNvSpPr>
                  <a:spLocks/>
                </p:cNvSpPr>
                <p:nvPr/>
              </p:nvSpPr>
              <p:spPr bwMode="auto">
                <a:xfrm>
                  <a:off x="7966075" y="5446713"/>
                  <a:ext cx="750888" cy="793750"/>
                </a:xfrm>
                <a:custGeom>
                  <a:avLst/>
                  <a:gdLst>
                    <a:gd name="T0" fmla="*/ 105 w 124"/>
                    <a:gd name="T1" fmla="*/ 55 h 131"/>
                    <a:gd name="T2" fmla="*/ 92 w 124"/>
                    <a:gd name="T3" fmla="*/ 52 h 131"/>
                    <a:gd name="T4" fmla="*/ 82 w 124"/>
                    <a:gd name="T5" fmla="*/ 11 h 131"/>
                    <a:gd name="T6" fmla="*/ 41 w 124"/>
                    <a:gd name="T7" fmla="*/ 33 h 131"/>
                    <a:gd name="T8" fmla="*/ 30 w 124"/>
                    <a:gd name="T9" fmla="*/ 31 h 131"/>
                    <a:gd name="T10" fmla="*/ 20 w 124"/>
                    <a:gd name="T11" fmla="*/ 34 h 131"/>
                    <a:gd name="T12" fmla="*/ 20 w 124"/>
                    <a:gd name="T13" fmla="*/ 34 h 131"/>
                    <a:gd name="T14" fmla="*/ 7 w 124"/>
                    <a:gd name="T15" fmla="*/ 46 h 131"/>
                    <a:gd name="T16" fmla="*/ 17 w 124"/>
                    <a:gd name="T17" fmla="*/ 80 h 131"/>
                    <a:gd name="T18" fmla="*/ 21 w 124"/>
                    <a:gd name="T19" fmla="*/ 81 h 131"/>
                    <a:gd name="T20" fmla="*/ 18 w 124"/>
                    <a:gd name="T21" fmla="*/ 86 h 131"/>
                    <a:gd name="T22" fmla="*/ 30 w 124"/>
                    <a:gd name="T23" fmla="*/ 124 h 131"/>
                    <a:gd name="T24" fmla="*/ 68 w 124"/>
                    <a:gd name="T25" fmla="*/ 112 h 131"/>
                    <a:gd name="T26" fmla="*/ 71 w 124"/>
                    <a:gd name="T27" fmla="*/ 102 h 131"/>
                    <a:gd name="T28" fmla="*/ 72 w 124"/>
                    <a:gd name="T29" fmla="*/ 104 h 131"/>
                    <a:gd name="T30" fmla="*/ 84 w 124"/>
                    <a:gd name="T31" fmla="*/ 110 h 131"/>
                    <a:gd name="T32" fmla="*/ 90 w 124"/>
                    <a:gd name="T33" fmla="*/ 110 h 131"/>
                    <a:gd name="T34" fmla="*/ 96 w 124"/>
                    <a:gd name="T35" fmla="*/ 110 h 131"/>
                    <a:gd name="T36" fmla="*/ 100 w 124"/>
                    <a:gd name="T37" fmla="*/ 109 h 131"/>
                    <a:gd name="T38" fmla="*/ 117 w 124"/>
                    <a:gd name="T39" fmla="*/ 94 h 131"/>
                    <a:gd name="T40" fmla="*/ 105 w 124"/>
                    <a:gd name="T41" fmla="*/ 55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" h="131">
                      <a:moveTo>
                        <a:pt x="105" y="55"/>
                      </a:moveTo>
                      <a:cubicBezTo>
                        <a:pt x="101" y="53"/>
                        <a:pt x="97" y="52"/>
                        <a:pt x="92" y="52"/>
                      </a:cubicBezTo>
                      <a:cubicBezTo>
                        <a:pt x="101" y="39"/>
                        <a:pt x="100" y="20"/>
                        <a:pt x="82" y="11"/>
                      </a:cubicBezTo>
                      <a:cubicBezTo>
                        <a:pt x="62" y="0"/>
                        <a:pt x="44" y="15"/>
                        <a:pt x="41" y="33"/>
                      </a:cubicBezTo>
                      <a:cubicBezTo>
                        <a:pt x="37" y="31"/>
                        <a:pt x="34" y="31"/>
                        <a:pt x="30" y="31"/>
                      </a:cubicBezTo>
                      <a:cubicBezTo>
                        <a:pt x="27" y="31"/>
                        <a:pt x="23" y="32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14" y="36"/>
                        <a:pt x="9" y="41"/>
                        <a:pt x="7" y="46"/>
                      </a:cubicBezTo>
                      <a:cubicBezTo>
                        <a:pt x="0" y="58"/>
                        <a:pt x="5" y="73"/>
                        <a:pt x="17" y="80"/>
                      </a:cubicBezTo>
                      <a:cubicBezTo>
                        <a:pt x="19" y="80"/>
                        <a:pt x="20" y="81"/>
                        <a:pt x="21" y="81"/>
                      </a:cubicBezTo>
                      <a:cubicBezTo>
                        <a:pt x="20" y="83"/>
                        <a:pt x="19" y="84"/>
                        <a:pt x="18" y="86"/>
                      </a:cubicBezTo>
                      <a:cubicBezTo>
                        <a:pt x="11" y="99"/>
                        <a:pt x="17" y="117"/>
                        <a:pt x="30" y="124"/>
                      </a:cubicBezTo>
                      <a:cubicBezTo>
                        <a:pt x="44" y="131"/>
                        <a:pt x="61" y="125"/>
                        <a:pt x="68" y="112"/>
                      </a:cubicBezTo>
                      <a:cubicBezTo>
                        <a:pt x="70" y="109"/>
                        <a:pt x="70" y="106"/>
                        <a:pt x="71" y="102"/>
                      </a:cubicBezTo>
                      <a:cubicBezTo>
                        <a:pt x="71" y="103"/>
                        <a:pt x="72" y="103"/>
                        <a:pt x="72" y="104"/>
                      </a:cubicBezTo>
                      <a:cubicBezTo>
                        <a:pt x="76" y="107"/>
                        <a:pt x="79" y="109"/>
                        <a:pt x="84" y="110"/>
                      </a:cubicBezTo>
                      <a:cubicBezTo>
                        <a:pt x="86" y="110"/>
                        <a:pt x="88" y="110"/>
                        <a:pt x="90" y="110"/>
                      </a:cubicBezTo>
                      <a:cubicBezTo>
                        <a:pt x="92" y="110"/>
                        <a:pt x="94" y="110"/>
                        <a:pt x="96" y="110"/>
                      </a:cubicBezTo>
                      <a:cubicBezTo>
                        <a:pt x="97" y="109"/>
                        <a:pt x="98" y="109"/>
                        <a:pt x="100" y="109"/>
                      </a:cubicBezTo>
                      <a:cubicBezTo>
                        <a:pt x="107" y="106"/>
                        <a:pt x="114" y="101"/>
                        <a:pt x="117" y="94"/>
                      </a:cubicBezTo>
                      <a:cubicBezTo>
                        <a:pt x="124" y="80"/>
                        <a:pt x="119" y="63"/>
                        <a:pt x="105" y="55"/>
                      </a:cubicBezTo>
                      <a:close/>
                    </a:path>
                  </a:pathLst>
                </a:custGeom>
                <a:solidFill>
                  <a:srgbClr val="FF75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  <p:sp>
              <p:nvSpPr>
                <p:cNvPr id="44" name="Freeform 33"/>
                <p:cNvSpPr>
                  <a:spLocks/>
                </p:cNvSpPr>
                <p:nvPr/>
              </p:nvSpPr>
              <p:spPr bwMode="auto">
                <a:xfrm>
                  <a:off x="8093075" y="5646738"/>
                  <a:ext cx="454025" cy="417512"/>
                </a:xfrm>
                <a:custGeom>
                  <a:avLst/>
                  <a:gdLst>
                    <a:gd name="T0" fmla="*/ 48 w 75"/>
                    <a:gd name="T1" fmla="*/ 15 h 69"/>
                    <a:gd name="T2" fmla="*/ 27 w 75"/>
                    <a:gd name="T3" fmla="*/ 55 h 69"/>
                    <a:gd name="T4" fmla="*/ 48 w 75"/>
                    <a:gd name="T5" fmla="*/ 15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5" h="69">
                      <a:moveTo>
                        <a:pt x="48" y="15"/>
                      </a:moveTo>
                      <a:cubicBezTo>
                        <a:pt x="21" y="0"/>
                        <a:pt x="0" y="41"/>
                        <a:pt x="27" y="55"/>
                      </a:cubicBezTo>
                      <a:cubicBezTo>
                        <a:pt x="54" y="69"/>
                        <a:pt x="75" y="29"/>
                        <a:pt x="48" y="15"/>
                      </a:cubicBezTo>
                      <a:close/>
                    </a:path>
                  </a:pathLst>
                </a:custGeom>
                <a:solidFill>
                  <a:srgbClr val="FFD0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</p:grpSp>
          <p:sp>
            <p:nvSpPr>
              <p:cNvPr id="46" name="文本框 45"/>
              <p:cNvSpPr txBox="1"/>
              <p:nvPr/>
            </p:nvSpPr>
            <p:spPr>
              <a:xfrm>
                <a:off x="1034431" y="1365577"/>
                <a:ext cx="999572" cy="54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rgbClr val="768B00"/>
                    </a:solidFill>
                    <a:latin typeface="Segoe Print" panose="02000600000000000000" pitchFamily="2" charset="0"/>
                    <a:ea typeface="方正字迹-童体毛笔字体" panose="02010600010101010101" pitchFamily="2" charset="-122"/>
                  </a:rPr>
                  <a:t>01</a:t>
                </a:r>
                <a:endParaRPr lang="zh-CN" altLang="en-US" sz="3200" b="1" dirty="0">
                  <a:solidFill>
                    <a:srgbClr val="768B00"/>
                  </a:solidFill>
                  <a:latin typeface="Segoe Print" panose="02000600000000000000" pitchFamily="2" charset="0"/>
                  <a:ea typeface="方正字迹-童体毛笔字体" panose="02010600010101010101" pitchFamily="2" charset="-122"/>
                </a:endParaRPr>
              </a:p>
            </p:txBody>
          </p:sp>
        </p:grpSp>
        <p:sp>
          <p:nvSpPr>
            <p:cNvPr id="48" name="文本框 66"/>
            <p:cNvSpPr txBox="1">
              <a:spLocks noChangeArrowheads="1"/>
            </p:cNvSpPr>
            <p:nvPr/>
          </p:nvSpPr>
          <p:spPr bwMode="auto">
            <a:xfrm>
              <a:off x="2223650" y="1316864"/>
              <a:ext cx="6413639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it-IT" sz="3200" dirty="0"/>
                <a:t>Củng cố khái niệm trung điểm của đoạn </a:t>
              </a:r>
              <a:r>
                <a:rPr lang="it-IT" sz="3200" dirty="0" smtClean="0"/>
                <a:t>thẳng.</a:t>
              </a:r>
              <a:endParaRPr lang="en-US" sz="3200" dirty="0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57699" y="2996006"/>
            <a:ext cx="9294351" cy="1017632"/>
            <a:chOff x="1034431" y="2296234"/>
            <a:chExt cx="9294351" cy="1017632"/>
          </a:xfrm>
        </p:grpSpPr>
        <p:grpSp>
          <p:nvGrpSpPr>
            <p:cNvPr id="51" name="组合 50"/>
            <p:cNvGrpSpPr/>
            <p:nvPr/>
          </p:nvGrpSpPr>
          <p:grpSpPr>
            <a:xfrm>
              <a:off x="1034431" y="2296234"/>
              <a:ext cx="1064068" cy="1017632"/>
              <a:chOff x="1034431" y="1085488"/>
              <a:chExt cx="999572" cy="955951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1094287" y="1085488"/>
                <a:ext cx="904330" cy="955951"/>
                <a:chOff x="7966075" y="5446713"/>
                <a:chExt cx="750888" cy="793750"/>
              </a:xfrm>
            </p:grpSpPr>
            <p:sp>
              <p:nvSpPr>
                <p:cNvPr id="54" name="Freeform 32"/>
                <p:cNvSpPr>
                  <a:spLocks/>
                </p:cNvSpPr>
                <p:nvPr/>
              </p:nvSpPr>
              <p:spPr bwMode="auto">
                <a:xfrm>
                  <a:off x="7966075" y="5446713"/>
                  <a:ext cx="750888" cy="793750"/>
                </a:xfrm>
                <a:custGeom>
                  <a:avLst/>
                  <a:gdLst>
                    <a:gd name="T0" fmla="*/ 105 w 124"/>
                    <a:gd name="T1" fmla="*/ 55 h 131"/>
                    <a:gd name="T2" fmla="*/ 92 w 124"/>
                    <a:gd name="T3" fmla="*/ 52 h 131"/>
                    <a:gd name="T4" fmla="*/ 82 w 124"/>
                    <a:gd name="T5" fmla="*/ 11 h 131"/>
                    <a:gd name="T6" fmla="*/ 41 w 124"/>
                    <a:gd name="T7" fmla="*/ 33 h 131"/>
                    <a:gd name="T8" fmla="*/ 30 w 124"/>
                    <a:gd name="T9" fmla="*/ 31 h 131"/>
                    <a:gd name="T10" fmla="*/ 20 w 124"/>
                    <a:gd name="T11" fmla="*/ 34 h 131"/>
                    <a:gd name="T12" fmla="*/ 20 w 124"/>
                    <a:gd name="T13" fmla="*/ 34 h 131"/>
                    <a:gd name="T14" fmla="*/ 7 w 124"/>
                    <a:gd name="T15" fmla="*/ 46 h 131"/>
                    <a:gd name="T16" fmla="*/ 17 w 124"/>
                    <a:gd name="T17" fmla="*/ 80 h 131"/>
                    <a:gd name="T18" fmla="*/ 21 w 124"/>
                    <a:gd name="T19" fmla="*/ 81 h 131"/>
                    <a:gd name="T20" fmla="*/ 18 w 124"/>
                    <a:gd name="T21" fmla="*/ 86 h 131"/>
                    <a:gd name="T22" fmla="*/ 30 w 124"/>
                    <a:gd name="T23" fmla="*/ 124 h 131"/>
                    <a:gd name="T24" fmla="*/ 68 w 124"/>
                    <a:gd name="T25" fmla="*/ 112 h 131"/>
                    <a:gd name="T26" fmla="*/ 71 w 124"/>
                    <a:gd name="T27" fmla="*/ 102 h 131"/>
                    <a:gd name="T28" fmla="*/ 72 w 124"/>
                    <a:gd name="T29" fmla="*/ 104 h 131"/>
                    <a:gd name="T30" fmla="*/ 84 w 124"/>
                    <a:gd name="T31" fmla="*/ 110 h 131"/>
                    <a:gd name="T32" fmla="*/ 90 w 124"/>
                    <a:gd name="T33" fmla="*/ 110 h 131"/>
                    <a:gd name="T34" fmla="*/ 96 w 124"/>
                    <a:gd name="T35" fmla="*/ 110 h 131"/>
                    <a:gd name="T36" fmla="*/ 100 w 124"/>
                    <a:gd name="T37" fmla="*/ 109 h 131"/>
                    <a:gd name="T38" fmla="*/ 117 w 124"/>
                    <a:gd name="T39" fmla="*/ 94 h 131"/>
                    <a:gd name="T40" fmla="*/ 105 w 124"/>
                    <a:gd name="T41" fmla="*/ 55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" h="131">
                      <a:moveTo>
                        <a:pt x="105" y="55"/>
                      </a:moveTo>
                      <a:cubicBezTo>
                        <a:pt x="101" y="53"/>
                        <a:pt x="97" y="52"/>
                        <a:pt x="92" y="52"/>
                      </a:cubicBezTo>
                      <a:cubicBezTo>
                        <a:pt x="101" y="39"/>
                        <a:pt x="100" y="20"/>
                        <a:pt x="82" y="11"/>
                      </a:cubicBezTo>
                      <a:cubicBezTo>
                        <a:pt x="62" y="0"/>
                        <a:pt x="44" y="15"/>
                        <a:pt x="41" y="33"/>
                      </a:cubicBezTo>
                      <a:cubicBezTo>
                        <a:pt x="37" y="31"/>
                        <a:pt x="34" y="31"/>
                        <a:pt x="30" y="31"/>
                      </a:cubicBezTo>
                      <a:cubicBezTo>
                        <a:pt x="27" y="31"/>
                        <a:pt x="23" y="32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14" y="36"/>
                        <a:pt x="9" y="41"/>
                        <a:pt x="7" y="46"/>
                      </a:cubicBezTo>
                      <a:cubicBezTo>
                        <a:pt x="0" y="58"/>
                        <a:pt x="5" y="73"/>
                        <a:pt x="17" y="80"/>
                      </a:cubicBezTo>
                      <a:cubicBezTo>
                        <a:pt x="19" y="80"/>
                        <a:pt x="20" y="81"/>
                        <a:pt x="21" y="81"/>
                      </a:cubicBezTo>
                      <a:cubicBezTo>
                        <a:pt x="20" y="83"/>
                        <a:pt x="19" y="84"/>
                        <a:pt x="18" y="86"/>
                      </a:cubicBezTo>
                      <a:cubicBezTo>
                        <a:pt x="11" y="99"/>
                        <a:pt x="17" y="117"/>
                        <a:pt x="30" y="124"/>
                      </a:cubicBezTo>
                      <a:cubicBezTo>
                        <a:pt x="44" y="131"/>
                        <a:pt x="61" y="125"/>
                        <a:pt x="68" y="112"/>
                      </a:cubicBezTo>
                      <a:cubicBezTo>
                        <a:pt x="70" y="109"/>
                        <a:pt x="70" y="106"/>
                        <a:pt x="71" y="102"/>
                      </a:cubicBezTo>
                      <a:cubicBezTo>
                        <a:pt x="71" y="103"/>
                        <a:pt x="72" y="103"/>
                        <a:pt x="72" y="104"/>
                      </a:cubicBezTo>
                      <a:cubicBezTo>
                        <a:pt x="76" y="107"/>
                        <a:pt x="79" y="109"/>
                        <a:pt x="84" y="110"/>
                      </a:cubicBezTo>
                      <a:cubicBezTo>
                        <a:pt x="86" y="110"/>
                        <a:pt x="88" y="110"/>
                        <a:pt x="90" y="110"/>
                      </a:cubicBezTo>
                      <a:cubicBezTo>
                        <a:pt x="92" y="110"/>
                        <a:pt x="94" y="110"/>
                        <a:pt x="96" y="110"/>
                      </a:cubicBezTo>
                      <a:cubicBezTo>
                        <a:pt x="97" y="109"/>
                        <a:pt x="98" y="109"/>
                        <a:pt x="100" y="109"/>
                      </a:cubicBezTo>
                      <a:cubicBezTo>
                        <a:pt x="107" y="106"/>
                        <a:pt x="114" y="101"/>
                        <a:pt x="117" y="94"/>
                      </a:cubicBezTo>
                      <a:cubicBezTo>
                        <a:pt x="124" y="80"/>
                        <a:pt x="119" y="63"/>
                        <a:pt x="105" y="55"/>
                      </a:cubicBezTo>
                      <a:close/>
                    </a:path>
                  </a:pathLst>
                </a:custGeom>
                <a:solidFill>
                  <a:srgbClr val="FF75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8093075" y="5646738"/>
                  <a:ext cx="454025" cy="417512"/>
                </a:xfrm>
                <a:custGeom>
                  <a:avLst/>
                  <a:gdLst>
                    <a:gd name="T0" fmla="*/ 48 w 75"/>
                    <a:gd name="T1" fmla="*/ 15 h 69"/>
                    <a:gd name="T2" fmla="*/ 27 w 75"/>
                    <a:gd name="T3" fmla="*/ 55 h 69"/>
                    <a:gd name="T4" fmla="*/ 48 w 75"/>
                    <a:gd name="T5" fmla="*/ 15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5" h="69">
                      <a:moveTo>
                        <a:pt x="48" y="15"/>
                      </a:moveTo>
                      <a:cubicBezTo>
                        <a:pt x="21" y="0"/>
                        <a:pt x="0" y="41"/>
                        <a:pt x="27" y="55"/>
                      </a:cubicBezTo>
                      <a:cubicBezTo>
                        <a:pt x="54" y="69"/>
                        <a:pt x="75" y="29"/>
                        <a:pt x="48" y="15"/>
                      </a:cubicBezTo>
                      <a:close/>
                    </a:path>
                  </a:pathLst>
                </a:custGeom>
                <a:solidFill>
                  <a:srgbClr val="FFD0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3200"/>
                </a:p>
              </p:txBody>
            </p:sp>
          </p:grpSp>
          <p:sp>
            <p:nvSpPr>
              <p:cNvPr id="53" name="文本框 52"/>
              <p:cNvSpPr txBox="1"/>
              <p:nvPr/>
            </p:nvSpPr>
            <p:spPr>
              <a:xfrm>
                <a:off x="1034431" y="1365577"/>
                <a:ext cx="999572" cy="54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rgbClr val="768B00"/>
                    </a:solidFill>
                    <a:latin typeface="Segoe Print" panose="02000600000000000000" pitchFamily="2" charset="0"/>
                    <a:ea typeface="方正字迹-童体毛笔字体" panose="02010600010101010101" pitchFamily="2" charset="-122"/>
                  </a:rPr>
                  <a:t>02</a:t>
                </a:r>
                <a:endParaRPr lang="zh-CN" altLang="en-US" sz="3200" b="1" dirty="0">
                  <a:solidFill>
                    <a:srgbClr val="768B00"/>
                  </a:solidFill>
                  <a:latin typeface="Segoe Print" panose="02000600000000000000" pitchFamily="2" charset="0"/>
                  <a:ea typeface="方正字迹-童体毛笔字体" panose="02010600010101010101" pitchFamily="2" charset="-122"/>
                </a:endParaRPr>
              </a:p>
            </p:txBody>
          </p:sp>
        </p:grpSp>
        <p:sp>
          <p:nvSpPr>
            <p:cNvPr id="58" name="文本框 66"/>
            <p:cNvSpPr txBox="1">
              <a:spLocks noChangeArrowheads="1"/>
            </p:cNvSpPr>
            <p:nvPr/>
          </p:nvSpPr>
          <p:spPr bwMode="auto">
            <a:xfrm>
              <a:off x="2223651" y="2337426"/>
              <a:ext cx="8105131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it-IT" sz="3200" dirty="0"/>
                <a:t>Biết xác định trung điểm đoạn thẳng cho </a:t>
              </a:r>
              <a:r>
                <a:rPr lang="it-IT" sz="3200" dirty="0" smtClean="0"/>
                <a:t>trước. </a:t>
              </a:r>
              <a:endParaRPr lang="zh-CN" altLang="en-US" sz="3200" spc="300" dirty="0">
                <a:solidFill>
                  <a:srgbClr val="C56D27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lowchart: Terminator 78"/>
          <p:cNvSpPr/>
          <p:nvPr/>
        </p:nvSpPr>
        <p:spPr>
          <a:xfrm>
            <a:off x="2921178" y="338193"/>
            <a:ext cx="5533054" cy="82109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YÊU CẦU CẦN ĐẠT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  <p:tag name="INKNOELEADERBOARD" val="13556397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778</Words>
  <Application>Microsoft Office PowerPoint</Application>
  <PresentationFormat>Widescreen</PresentationFormat>
  <Paragraphs>136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SimSun</vt:lpstr>
      <vt:lpstr>SimSun</vt:lpstr>
      <vt:lpstr>.VnTime</vt:lpstr>
      <vt:lpstr>Arial</vt:lpstr>
      <vt:lpstr>Calibri</vt:lpstr>
      <vt:lpstr>等线</vt:lpstr>
      <vt:lpstr>等线 Light</vt:lpstr>
      <vt:lpstr>HP001 4 hàng</vt:lpstr>
      <vt:lpstr>Segoe Print</vt:lpstr>
      <vt:lpstr>华文中宋</vt:lpstr>
      <vt:lpstr>Times New Roman</vt:lpstr>
      <vt:lpstr>UTM Arruba KT</vt:lpstr>
      <vt:lpstr>Verdana</vt:lpstr>
      <vt:lpstr>方正字迹-童体毛笔字体</vt:lpstr>
      <vt:lpstr>方正稚艺简体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Admin</cp:lastModifiedBy>
  <cp:revision>32</cp:revision>
  <dcterms:created xsi:type="dcterms:W3CDTF">2017-07-06T02:21:29Z</dcterms:created>
  <dcterms:modified xsi:type="dcterms:W3CDTF">2022-01-24T17:04:43Z</dcterms:modified>
</cp:coreProperties>
</file>