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30"/>
  </p:notesMasterIdLst>
  <p:sldIdLst>
    <p:sldId id="296" r:id="rId9"/>
    <p:sldId id="289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290" r:id="rId29"/>
  </p:sldIdLst>
  <p:sldSz cx="9144000" cy="5145088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-20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299BD-6BA8-43CF-94A5-0248E4C79750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1D4E-CC33-4A7F-9E10-05ADC4E0CF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7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70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85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0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11D4E-CC33-4A7F-9E10-05ADC4E0CF2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37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29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30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30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8329"/>
            <a:ext cx="7772400" cy="110285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52E-3EAD-49E2-8659-4E5BACF25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1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9E078-79C7-4E69-AF79-0FB62889CE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87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E760-B1F7-4730-9C32-8CD75A830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F7CE-13D5-47B5-B826-BE603BD9A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5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0DB7A-20CB-4FBB-BE66-1A8FF9D2D6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6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00F9-9BA9-43FE-BDD9-75EB58C33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77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55170-A28C-435C-8D13-46E15D3DBA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9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04867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65B6-9734-419D-AF34-6854DEBA26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5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8A3B1-CEB3-443F-B662-448190C140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5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953CF-E9EF-4BD7-9AC1-85D787E57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4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58"/>
            <a:ext cx="2057400" cy="4389999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58"/>
            <a:ext cx="6019800" cy="4389999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031B2-814C-4C53-9240-B87941D80F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6043"/>
            <a:ext cx="8229600" cy="857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561EF-C8B0-4128-9A2A-373C86ACA1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1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8328"/>
            <a:ext cx="7772400" cy="110285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52E-3EAD-49E2-8659-4E5BACF25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9E078-79C7-4E69-AF79-0FB62889CE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E760-B1F7-4730-9C32-8CD75A830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F7CE-13D5-47B5-B826-BE603BD9A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0DB7A-20CB-4FBB-BE66-1A8FF9D2D6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2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00F9-9BA9-43FE-BDD9-75EB58C33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55170-A28C-435C-8D13-46E15D3DBA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8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04866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65B6-9734-419D-AF34-6854DEBA26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3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8A3B1-CEB3-443F-B662-448190C140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953CF-E9EF-4BD7-9AC1-85D787E57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0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57"/>
            <a:ext cx="2057400" cy="4389999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57"/>
            <a:ext cx="6019800" cy="4389999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031B2-814C-4C53-9240-B87941D80F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6043"/>
            <a:ext cx="8229600" cy="857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561EF-C8B0-4128-9A2A-373C86ACA1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6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8326"/>
            <a:ext cx="7772400" cy="110285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52E-3EAD-49E2-8659-4E5BACF25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9E078-79C7-4E69-AF79-0FB62889CE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5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E760-B1F7-4730-9C32-8CD75A830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1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F7CE-13D5-47B5-B826-BE603BD9A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2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0DB7A-20CB-4FBB-BE66-1A8FF9D2D6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00F9-9BA9-43FE-BDD9-75EB58C33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55170-A28C-435C-8D13-46E15D3DBA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0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04864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65B6-9734-419D-AF34-6854DEBA26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8A3B1-CEB3-443F-B662-448190C140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0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953CF-E9EF-4BD7-9AC1-85D787E57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3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55"/>
            <a:ext cx="2057400" cy="4389999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55"/>
            <a:ext cx="6019800" cy="4389999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031B2-814C-4C53-9240-B87941D80F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1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6043"/>
            <a:ext cx="8229600" cy="857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561EF-C8B0-4128-9A2A-373C86ACA1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8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8322"/>
            <a:ext cx="7772400" cy="110285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52E-3EAD-49E2-8659-4E5BACF25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2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9E078-79C7-4E69-AF79-0FB62889CE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E760-B1F7-4730-9C32-8CD75A830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7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F7CE-13D5-47B5-B826-BE603BD9A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0DB7A-20CB-4FBB-BE66-1A8FF9D2D6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0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00F9-9BA9-43FE-BDD9-75EB58C33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1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55170-A28C-435C-8D13-46E15D3DBA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5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04860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65B6-9734-419D-AF34-6854DEBA26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3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8A3B1-CEB3-443F-B662-448190C140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0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953CF-E9EF-4BD7-9AC1-85D787E57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6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51"/>
            <a:ext cx="2057400" cy="4389999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51"/>
            <a:ext cx="6019800" cy="4389999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031B2-814C-4C53-9240-B87941D80F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4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6043"/>
            <a:ext cx="8229600" cy="857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521"/>
            <a:ext cx="4038600" cy="1639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4853"/>
            <a:ext cx="4038600" cy="1641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561EF-C8B0-4128-9A2A-373C86ACA1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29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7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4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1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4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95558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168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867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6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3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558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单击此处添加标题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30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30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43" y="2322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sng" smtClean="0">
                <a:solidFill>
                  <a:srgbClr val="F14B76"/>
                </a:solidFill>
              </a:rPr>
              <a:t>单击此处添加标题</a:t>
            </a:r>
            <a:endParaRPr lang="zh-CN" altLang="en-US" u="sng">
              <a:solidFill>
                <a:srgbClr val="F14B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8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8318"/>
            <a:ext cx="7772400" cy="1102859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5E52E-3EAD-49E2-8659-4E5BACF258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9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9E078-79C7-4E69-AF79-0FB62889CE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AE760-B1F7-4730-9C32-8CD75A830F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F7CE-13D5-47B5-B826-BE603BD9A2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1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661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33" y="1631661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0DB7A-20CB-4FBB-BE66-1A8FF9D2D6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0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900F9-9BA9-43FE-BDD9-75EB58C33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55170-A28C-435C-8D13-46E15D3DBA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6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1" y="204856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11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D65B6-9734-419D-AF34-6854DEBA26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8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867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8A3B1-CEB3-443F-B662-448190C140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1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953CF-E9EF-4BD7-9AC1-85D787E57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13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47"/>
            <a:ext cx="2057400" cy="4389999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47"/>
            <a:ext cx="6019800" cy="4389999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031B2-814C-4C53-9240-B87941D80F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AF8A-E891-45E9-9AA8-705C7D0F89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FF34-2878-4BF9-8FCA-4D285FA9E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2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3759-F281-453B-83DA-EEF0D5B082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2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8B84D-D5CA-44A4-8473-B77A6A9A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30ED-8A3E-4FEB-A3F2-D269D17675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9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42E7-1508-4F23-BEB8-916BDDC17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8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C03BD-2132-4B67-BA9B-EF7693E3E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4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5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9F8FF-5086-4B51-B438-4F77FBA38B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0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B976-ECF2-4611-89AA-D810158A3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FAE7-F011-433C-9710-15F586194F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FCE9C-05A8-46FA-88AA-E975CDED3B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6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8229-60C7-4EEA-8429-A860B9F27CCF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C59C-312B-459B-B7E1-1296B118BF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BAC5A-CE47-463B-B5EB-2971CC9496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BAC5A-CE47-463B-B5EB-2971CC9496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BAC5A-CE47-463B-B5EB-2971CC9496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BAC5A-CE47-463B-B5EB-2971CC9496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8229-60C7-4EEA-8429-A860B9F27CC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C59C-312B-459B-B7E1-1296B118BF3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5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3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3BAC5A-CE47-463B-B5EB-2971CC9496E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66193-A8E8-4E80-A162-1C816DF919C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89.xml"/><Relationship Id="rId16" Type="http://schemas.openxmlformats.org/officeDocument/2006/relationships/image" Target="../media/image37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0.png"/><Relationship Id="rId15" Type="http://schemas.openxmlformats.org/officeDocument/2006/relationships/image" Target="../media/image36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21"/>
          <p:cNvSpPr>
            <a:spLocks noChangeArrowheads="1" noChangeShapeType="1" noTextEdit="1"/>
          </p:cNvSpPr>
          <p:nvPr/>
        </p:nvSpPr>
        <p:spPr bwMode="auto">
          <a:xfrm>
            <a:off x="381000" y="1955610"/>
            <a:ext cx="8305800" cy="6645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550" y="10680"/>
            <a:ext cx="848007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333399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THƯỜNG KIỆT</a:t>
            </a:r>
            <a:endParaRPr lang="en-US" sz="28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333399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7483" y="961790"/>
            <a:ext cx="32414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</a:t>
            </a:r>
            <a:r>
              <a:rPr lang="en-US" sz="3600" b="1" dirty="0" smtClean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4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/>
        </p:blipFill>
        <p:spPr>
          <a:xfrm flipH="1">
            <a:off x="2771800" y="2135592"/>
            <a:ext cx="6372200" cy="1517072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5C75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 smtClean="0">
                  <a:solidFill>
                    <a:srgbClr val="F14B76"/>
                  </a:solidFill>
                </a:rPr>
                <a:t>03</a:t>
              </a:r>
              <a:endParaRPr lang="zh-CN" altLang="en-US" sz="5400" b="1" kern="2500" spc="140" dirty="0">
                <a:solidFill>
                  <a:srgbClr val="F14B76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29362" y="2277978"/>
            <a:ext cx="3619850" cy="7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28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THỰC HÀNH</a:t>
            </a:r>
            <a:endParaRPr lang="en-US" altLang="zh-CN" sz="48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36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0" name="Text Box 62"/>
          <p:cNvSpPr txBox="1">
            <a:spLocks noChangeArrowheads="1"/>
          </p:cNvSpPr>
          <p:nvPr/>
        </p:nvSpPr>
        <p:spPr bwMode="auto">
          <a:xfrm>
            <a:off x="1169988" y="3203777"/>
            <a:ext cx="774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15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51" name="Text Box 63"/>
          <p:cNvSpPr txBox="1">
            <a:spLocks noChangeArrowheads="1"/>
          </p:cNvSpPr>
          <p:nvPr/>
        </p:nvSpPr>
        <p:spPr bwMode="auto">
          <a:xfrm>
            <a:off x="1195388" y="3582512"/>
            <a:ext cx="774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16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1308100" y="356464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1912938" y="3210918"/>
            <a:ext cx="754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7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54" name="Text Box 66"/>
          <p:cNvSpPr txBox="1">
            <a:spLocks noChangeArrowheads="1"/>
          </p:cNvSpPr>
          <p:nvPr/>
        </p:nvSpPr>
        <p:spPr bwMode="auto">
          <a:xfrm>
            <a:off x="1835150" y="3595609"/>
            <a:ext cx="723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55" name="Line 67"/>
          <p:cNvSpPr>
            <a:spLocks noChangeShapeType="1"/>
          </p:cNvSpPr>
          <p:nvPr/>
        </p:nvSpPr>
        <p:spPr bwMode="auto">
          <a:xfrm>
            <a:off x="1917700" y="356464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1665288" y="3390755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2378" name="Text Box 90"/>
          <p:cNvSpPr txBox="1">
            <a:spLocks noChangeArrowheads="1"/>
          </p:cNvSpPr>
          <p:nvPr/>
        </p:nvSpPr>
        <p:spPr bwMode="auto">
          <a:xfrm>
            <a:off x="3257550" y="321687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7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79" name="Text Box 91"/>
          <p:cNvSpPr txBox="1">
            <a:spLocks noChangeArrowheads="1"/>
          </p:cNvSpPr>
          <p:nvPr/>
        </p:nvSpPr>
        <p:spPr bwMode="auto">
          <a:xfrm>
            <a:off x="3282950" y="3582512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80" name="Line 92"/>
          <p:cNvSpPr>
            <a:spLocks noChangeShapeType="1"/>
          </p:cNvSpPr>
          <p:nvPr/>
        </p:nvSpPr>
        <p:spPr bwMode="auto">
          <a:xfrm>
            <a:off x="3289300" y="356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81" name="Text Box 93"/>
          <p:cNvSpPr txBox="1">
            <a:spLocks noChangeArrowheads="1"/>
          </p:cNvSpPr>
          <p:nvPr/>
        </p:nvSpPr>
        <p:spPr bwMode="auto">
          <a:xfrm>
            <a:off x="3860800" y="319782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3886200" y="3570597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83" name="Line 95"/>
          <p:cNvSpPr>
            <a:spLocks noChangeShapeType="1"/>
          </p:cNvSpPr>
          <p:nvPr/>
        </p:nvSpPr>
        <p:spPr bwMode="auto">
          <a:xfrm>
            <a:off x="3898900" y="356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3632200" y="3400284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2392" name="Text Box 104"/>
          <p:cNvSpPr txBox="1">
            <a:spLocks noChangeArrowheads="1"/>
          </p:cNvSpPr>
          <p:nvPr/>
        </p:nvSpPr>
        <p:spPr bwMode="auto">
          <a:xfrm>
            <a:off x="5164138" y="321687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9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5181600" y="3557501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94" name="Line 106"/>
          <p:cNvSpPr>
            <a:spLocks noChangeShapeType="1"/>
          </p:cNvSpPr>
          <p:nvPr/>
        </p:nvSpPr>
        <p:spPr bwMode="auto">
          <a:xfrm>
            <a:off x="5194300" y="356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95" name="Text Box 107"/>
          <p:cNvSpPr txBox="1">
            <a:spLocks noChangeArrowheads="1"/>
          </p:cNvSpPr>
          <p:nvPr/>
        </p:nvSpPr>
        <p:spPr bwMode="auto">
          <a:xfrm>
            <a:off x="5780088" y="322402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96" name="Text Box 108"/>
          <p:cNvSpPr txBox="1">
            <a:spLocks noChangeArrowheads="1"/>
          </p:cNvSpPr>
          <p:nvPr/>
        </p:nvSpPr>
        <p:spPr bwMode="auto">
          <a:xfrm>
            <a:off x="5791200" y="3582512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397" name="Line 109"/>
          <p:cNvSpPr>
            <a:spLocks noChangeShapeType="1"/>
          </p:cNvSpPr>
          <p:nvPr/>
        </p:nvSpPr>
        <p:spPr bwMode="auto">
          <a:xfrm>
            <a:off x="5803900" y="356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98" name="Text Box 110"/>
          <p:cNvSpPr txBox="1">
            <a:spLocks noChangeArrowheads="1"/>
          </p:cNvSpPr>
          <p:nvPr/>
        </p:nvSpPr>
        <p:spPr bwMode="auto">
          <a:xfrm>
            <a:off x="5537200" y="3400284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2399" name="Text Box 111"/>
          <p:cNvSpPr txBox="1">
            <a:spLocks noChangeArrowheads="1"/>
          </p:cNvSpPr>
          <p:nvPr/>
        </p:nvSpPr>
        <p:spPr bwMode="auto">
          <a:xfrm>
            <a:off x="7010401" y="3159922"/>
            <a:ext cx="598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17</a:t>
            </a:r>
            <a:endParaRPr lang="en-US" altLang="en-US" sz="2400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00" name="Text Box 112"/>
          <p:cNvSpPr txBox="1">
            <a:spLocks noChangeArrowheads="1"/>
          </p:cNvSpPr>
          <p:nvPr/>
        </p:nvSpPr>
        <p:spPr bwMode="auto">
          <a:xfrm>
            <a:off x="7059613" y="357893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49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01" name="Line 113"/>
          <p:cNvSpPr>
            <a:spLocks noChangeShapeType="1"/>
          </p:cNvSpPr>
          <p:nvPr/>
        </p:nvSpPr>
        <p:spPr bwMode="auto">
          <a:xfrm>
            <a:off x="7099300" y="356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02" name="Text Box 114"/>
          <p:cNvSpPr txBox="1">
            <a:spLocks noChangeArrowheads="1"/>
          </p:cNvSpPr>
          <p:nvPr/>
        </p:nvSpPr>
        <p:spPr bwMode="auto">
          <a:xfrm>
            <a:off x="7651235" y="3149796"/>
            <a:ext cx="60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12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7680325" y="3595609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49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04" name="Line 116"/>
          <p:cNvSpPr>
            <a:spLocks noChangeShapeType="1"/>
          </p:cNvSpPr>
          <p:nvPr/>
        </p:nvSpPr>
        <p:spPr bwMode="auto">
          <a:xfrm>
            <a:off x="7772400" y="35634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05" name="Text Box 117"/>
          <p:cNvSpPr txBox="1">
            <a:spLocks noChangeArrowheads="1"/>
          </p:cNvSpPr>
          <p:nvPr/>
        </p:nvSpPr>
        <p:spPr bwMode="auto">
          <a:xfrm>
            <a:off x="7456488" y="3400284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2406" name="Text Box 118"/>
          <p:cNvSpPr txBox="1">
            <a:spLocks noChangeArrowheads="1"/>
          </p:cNvSpPr>
          <p:nvPr/>
        </p:nvSpPr>
        <p:spPr bwMode="auto">
          <a:xfrm>
            <a:off x="2286000" y="3372893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ea typeface="MS PGothic" pitchFamily="34" charset="-128"/>
              </a:rPr>
              <a:t>;</a:t>
            </a:r>
            <a:endParaRPr lang="en-US" alt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2414" name="Text Box 126"/>
          <p:cNvSpPr txBox="1">
            <a:spLocks noChangeArrowheads="1"/>
          </p:cNvSpPr>
          <p:nvPr/>
        </p:nvSpPr>
        <p:spPr bwMode="auto">
          <a:xfrm>
            <a:off x="4267200" y="3372893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ea typeface="MS PGothic" pitchFamily="34" charset="-128"/>
              </a:rPr>
              <a:t>;</a:t>
            </a:r>
            <a:endParaRPr lang="en-US" altLang="en-US" sz="2400" b="1" smtClean="0">
              <a:solidFill>
                <a:srgbClr val="000000"/>
              </a:solidFill>
            </a:endParaRPr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6172200" y="3372893"/>
            <a:ext cx="22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ea typeface="MS PGothic" pitchFamily="34" charset="-128"/>
              </a:rPr>
              <a:t>;</a:t>
            </a:r>
            <a:endParaRPr lang="en-US" altLang="en-US" sz="2400" b="1" smtClean="0">
              <a:solidFill>
                <a:srgbClr val="000000"/>
              </a:solidFill>
            </a:endParaRPr>
          </a:p>
        </p:txBody>
      </p:sp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825500" y="341100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a)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2882900" y="340148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b)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18" name="Text Box 130"/>
          <p:cNvSpPr txBox="1">
            <a:spLocks noChangeArrowheads="1"/>
          </p:cNvSpPr>
          <p:nvPr/>
        </p:nvSpPr>
        <p:spPr bwMode="auto">
          <a:xfrm>
            <a:off x="4775200" y="341100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c)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419" name="Text Box 131"/>
          <p:cNvSpPr txBox="1">
            <a:spLocks noChangeArrowheads="1"/>
          </p:cNvSpPr>
          <p:nvPr/>
        </p:nvSpPr>
        <p:spPr bwMode="auto">
          <a:xfrm>
            <a:off x="6680200" y="341100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d)</a:t>
            </a:r>
            <a:endParaRPr lang="en-US" altLang="en-US" sz="2400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57200" y="1543527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8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000" fill="hold"/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000" fill="hold"/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000" fill="hold"/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12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000" fill="hold"/>
                                        <p:tgtEl>
                                          <p:spTgt spid="12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0" grpId="0"/>
      <p:bldP spid="12351" grpId="0"/>
      <p:bldP spid="12351" grpId="1"/>
      <p:bldP spid="12352" grpId="0" animBg="1"/>
      <p:bldP spid="12353" grpId="0"/>
      <p:bldP spid="12354" grpId="0"/>
      <p:bldP spid="12354" grpId="1"/>
      <p:bldP spid="12355" grpId="0" animBg="1"/>
      <p:bldP spid="12356" grpId="0"/>
      <p:bldP spid="12378" grpId="0"/>
      <p:bldP spid="12379" grpId="0"/>
      <p:bldP spid="12379" grpId="1"/>
      <p:bldP spid="12380" grpId="0" animBg="1"/>
      <p:bldP spid="12381" grpId="0"/>
      <p:bldP spid="12382" grpId="0"/>
      <p:bldP spid="12382" grpId="1"/>
      <p:bldP spid="12383" grpId="0" animBg="1"/>
      <p:bldP spid="12384" grpId="0"/>
      <p:bldP spid="12392" grpId="0"/>
      <p:bldP spid="12393" grpId="0"/>
      <p:bldP spid="12393" grpId="1"/>
      <p:bldP spid="12394" grpId="0" animBg="1"/>
      <p:bldP spid="12395" grpId="0"/>
      <p:bldP spid="12396" grpId="0"/>
      <p:bldP spid="12396" grpId="1"/>
      <p:bldP spid="12397" grpId="0" animBg="1"/>
      <p:bldP spid="12398" grpId="0"/>
      <p:bldP spid="12399" grpId="0"/>
      <p:bldP spid="12400" grpId="0"/>
      <p:bldP spid="12400" grpId="1"/>
      <p:bldP spid="12401" grpId="0" animBg="1"/>
      <p:bldP spid="12402" grpId="0"/>
      <p:bldP spid="12403" grpId="0"/>
      <p:bldP spid="12403" grpId="1"/>
      <p:bldP spid="12404" grpId="0" animBg="1"/>
      <p:bldP spid="12405" grpId="0"/>
      <p:bldP spid="12406" grpId="0"/>
      <p:bldP spid="12414" grpId="0"/>
      <p:bldP spid="12415" grpId="0"/>
      <p:bldP spid="12416" grpId="0"/>
      <p:bldP spid="12417" grpId="0"/>
      <p:bldP spid="12418" grpId="0"/>
      <p:bldP spid="124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57200" y="1543527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190" y="2483764"/>
            <a:ext cx="2660280" cy="94627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52800" y="2458212"/>
            <a:ext cx="4475328" cy="94627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65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57200" y="1543527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1: Tính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04586" y="2458213"/>
            <a:ext cx="2083583" cy="93390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4203" y="2458213"/>
            <a:ext cx="3907865" cy="93390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1981200" y="819404"/>
            <a:ext cx="50292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PHÉP TRỪ PHÂN SỐ</a:t>
            </a:r>
          </a:p>
        </p:txBody>
      </p:sp>
      <p:pic>
        <p:nvPicPr>
          <p:cNvPr id="11270" name="Picture 5" descr="1170269phoexz8m4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62013" y="3414240"/>
            <a:ext cx="57167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1170269phoexz8m4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048413" y="3430500"/>
            <a:ext cx="57167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1170269phoexz8m4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" y="2944134"/>
            <a:ext cx="762000" cy="21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1170269phoexz8m4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05800" y="2944134"/>
            <a:ext cx="762000" cy="214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56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457200" y="1543527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64770" y="2343881"/>
            <a:ext cx="1934696" cy="93689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9308" y="2343881"/>
            <a:ext cx="2956066" cy="93689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2296" name="Picture 8" descr="978110qblx53mn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0952">
            <a:off x="7857244" y="3709837"/>
            <a:ext cx="562149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8" descr="978110qblx53mn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0952">
            <a:off x="5495047" y="3767005"/>
            <a:ext cx="562149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8" descr="978110qblx53mn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0952">
            <a:off x="3285247" y="3767005"/>
            <a:ext cx="562149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8" descr="978110qblx53mn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70952">
            <a:off x="953210" y="3767006"/>
            <a:ext cx="562149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4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57200" y="1543527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1: Tính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0757" y="2401046"/>
            <a:ext cx="2675284" cy="93689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63491" y="2401046"/>
            <a:ext cx="3807261" cy="94627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3318" name="Picture 7" descr="1181071cimzwdep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3131" y="3106650"/>
            <a:ext cx="45734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1181071cimzwdep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72475" y="2401041"/>
            <a:ext cx="609600" cy="262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7" descr="1181071cimzwdep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0331" y="3106650"/>
            <a:ext cx="45734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9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71600" y="2000883"/>
            <a:ext cx="2057400" cy="93689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336" y="2000883"/>
            <a:ext cx="2286000" cy="94627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381000" y="1344631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Rút gọn rồi tính</a:t>
            </a:r>
            <a:endParaRPr lang="en-US" sz="3600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1562100" y="1924472"/>
            <a:ext cx="1676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838575" y="1960476"/>
            <a:ext cx="962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31"/>
          <p:cNvSpPr>
            <a:spLocks noChangeArrowheads="1"/>
          </p:cNvSpPr>
          <p:nvPr/>
        </p:nvSpPr>
        <p:spPr bwMode="auto">
          <a:xfrm>
            <a:off x="457200" y="2972719"/>
            <a:ext cx="65532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491" name="Picture 21" descr="Right-04-j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51758"/>
            <a:ext cx="952500" cy="17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95486" y="3601535"/>
            <a:ext cx="2057400" cy="93689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4336" y="3654898"/>
            <a:ext cx="2514594" cy="93689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434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087054"/>
            <a:ext cx="2438400" cy="205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55157"/>
            <a:ext cx="2286000" cy="14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5800" y="3315723"/>
            <a:ext cx="2209800" cy="179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1000" y="3183524"/>
            <a:ext cx="2438400" cy="19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3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nimBg="1"/>
      <p:bldP spid="10" grpId="0" animBg="1"/>
      <p:bldP spid="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514563"/>
            <a:ext cx="2057400" cy="93689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1469" y="549496"/>
            <a:ext cx="4876799" cy="93689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2500" y="1600720"/>
            <a:ext cx="2286000" cy="94627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43865" y="1600720"/>
            <a:ext cx="4724400" cy="936891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080" name="Rectangle 66"/>
          <p:cNvSpPr>
            <a:spLocks noChangeArrowheads="1"/>
          </p:cNvSpPr>
          <p:nvPr/>
        </p:nvSpPr>
        <p:spPr bwMode="auto">
          <a:xfrm>
            <a:off x="609600" y="2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Rút gọn rồi tính</a:t>
            </a:r>
            <a:endParaRPr lang="en-US" sz="3600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902" y="2744044"/>
            <a:ext cx="2286000" cy="936891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554" y="4084416"/>
            <a:ext cx="2514744" cy="93689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43248" y="2778976"/>
            <a:ext cx="4724400" cy="93390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7050" y="4093797"/>
            <a:ext cx="5638652" cy="93689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91400" y="3048941"/>
          <a:ext cx="604838" cy="43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11" imgW="215994" imgH="165172" progId="">
                  <p:embed/>
                </p:oleObj>
              </mc:Choice>
              <mc:Fallback>
                <p:oleObj r:id="rId11" imgW="215994" imgH="1651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048941"/>
                        <a:ext cx="604838" cy="438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012116" y="4287573"/>
          <a:ext cx="674687" cy="43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13" imgW="241405" imgH="165172" progId="">
                  <p:embed/>
                </p:oleObj>
              </mc:Choice>
              <mc:Fallback>
                <p:oleObj r:id="rId13" imgW="241405" imgH="16517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116" y="4287573"/>
                        <a:ext cx="674687" cy="438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1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7910"/>
            <a:ext cx="609600" cy="3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69078"/>
            <a:ext cx="527050" cy="3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571677"/>
            <a:ext cx="527050" cy="3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5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28844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VNI-Helve" pitchFamily="2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VNI-Helve" pitchFamily="2" charset="0"/>
              </a:rPr>
            </a:br>
            <a:r>
              <a:rPr lang="en-US" sz="28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Taïi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hoäi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khoûe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Phuø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Ñoång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toaøn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quoác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laàn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thöù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naêm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2004,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vaøng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cuûa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ñoaøn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hoïc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tænh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Ñoàng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Thaùp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baèng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toång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cuûa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ñoaøn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ñaõ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giaønh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ñöôïc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coøn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laïi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laø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b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baïc</a:t>
            </a:r>
            <a:r>
              <a:rPr lang="en-US" sz="2400" b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vaø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VNI-Helve" pitchFamily="2" charset="0"/>
              </a:rPr>
              <a:t>ñoàng</a:t>
            </a:r>
            <a:r>
              <a:rPr lang="en-US" sz="2400" b="1" i="1" dirty="0">
                <a:solidFill>
                  <a:srgbClr val="000000"/>
                </a:solidFill>
                <a:latin typeface="VNI-Helve" pitchFamily="2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Hoûi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baïc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vaø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ñoàng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cuûa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ñoaøn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Ñoàng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Thaùp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baèng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bao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nhieâu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phaàn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toång</a:t>
            </a:r>
            <a:r>
              <a:rPr lang="en-US" sz="2400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maø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ñoaøn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ñaõ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giaønh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ñöôïc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?</a:t>
            </a:r>
            <a:endParaRPr lang="en-US" sz="2400" b="1" i="1" dirty="0">
              <a:solidFill>
                <a:srgbClr val="000000"/>
              </a:solidFill>
              <a:latin typeface="VNI-Helve" pitchFamily="2" charset="0"/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8458200" y="1240396"/>
            <a:ext cx="685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VNI-Helve" pitchFamily="2" charset="0"/>
              </a:rPr>
              <a:t>5</a:t>
            </a:r>
            <a:r>
              <a:rPr lang="en-US" sz="2000" dirty="0">
                <a:solidFill>
                  <a:srgbClr val="0000FF"/>
                </a:solidFill>
                <a:latin typeface="VNI-Helve" pitchFamily="2" charset="0"/>
              </a:rPr>
              <a:t/>
            </a:r>
            <a:br>
              <a:rPr lang="en-US" sz="2000" dirty="0">
                <a:solidFill>
                  <a:srgbClr val="0000FF"/>
                </a:solidFill>
                <a:latin typeface="VNI-Helve" pitchFamily="2" charset="0"/>
              </a:rPr>
            </a:br>
            <a:r>
              <a:rPr lang="en-US" sz="2000" b="1" dirty="0">
                <a:solidFill>
                  <a:srgbClr val="00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5369" name="Line 6"/>
          <p:cNvSpPr>
            <a:spLocks noChangeShapeType="1"/>
          </p:cNvSpPr>
          <p:nvPr/>
        </p:nvSpPr>
        <p:spPr bwMode="auto">
          <a:xfrm>
            <a:off x="8458200" y="178045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3995" y="314041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1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76200" y="196280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VNI-Helve" pitchFamily="2" charset="0"/>
              </a:rPr>
              <a:t>TOÙM TAÉT: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VNI-Helve" pitchFamily="2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vaøng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:                 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toång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VNI-Helve" pitchFamily="2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baïc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vaø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ñoàng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: . . . .  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toång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000000"/>
                </a:solidFill>
                <a:latin typeface="VNI-Helve" pitchFamily="2" charset="0"/>
              </a:rPr>
              <a:t>?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455876" y="380944"/>
            <a:ext cx="99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5</a:t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4352925" y="1362496"/>
            <a:ext cx="609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80963" y="1943700"/>
            <a:ext cx="457676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Baøi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giaûi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/>
            </a:r>
            <a:br>
              <a:rPr lang="en-US" sz="2000" dirty="0">
                <a:solidFill>
                  <a:srgbClr val="0000CC"/>
                </a:solidFill>
                <a:latin typeface="VNI-Helve" pitchFamily="2" charset="0"/>
              </a:rPr>
            </a:b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Soá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huy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chöông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baïc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vaø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ñoàng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chieám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soá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phaàn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laø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  </a:t>
            </a:r>
            <a:r>
              <a:rPr lang="en-US" sz="2000" dirty="0" smtClean="0">
                <a:solidFill>
                  <a:srgbClr val="0000CC"/>
                </a:solidFill>
                <a:latin typeface="VNI-Helve" pitchFamily="2" charset="0"/>
              </a:rPr>
              <a:t>   -       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=        (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toång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soá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VNI-Helve" pitchFamily="2" charset="0"/>
              </a:rPr>
              <a:t>huy</a:t>
            </a:r>
            <a:r>
              <a:rPr lang="en-US" sz="2000" dirty="0" smtClean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VNI-Helve" pitchFamily="2" charset="0"/>
              </a:rPr>
              <a:t>chương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)</a:t>
            </a:r>
            <a:br>
              <a:rPr lang="en-US" sz="2000" dirty="0">
                <a:solidFill>
                  <a:srgbClr val="0000CC"/>
                </a:solidFill>
                <a:latin typeface="VNI-Helve" pitchFamily="2" charset="0"/>
              </a:rPr>
            </a:b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               </a:t>
            </a:r>
            <a:r>
              <a:rPr lang="en-US" sz="2000" dirty="0" smtClean="0">
                <a:solidFill>
                  <a:srgbClr val="0000CC"/>
                </a:solidFill>
                <a:latin typeface="VNI-Helve" pitchFamily="2" charset="0"/>
              </a:rPr>
              <a:t>     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/>
            </a:r>
            <a:br>
              <a:rPr lang="en-US" sz="2000" dirty="0">
                <a:solidFill>
                  <a:srgbClr val="0000CC"/>
                </a:solidFill>
                <a:latin typeface="VNI-Helve" pitchFamily="2" charset="0"/>
              </a:rPr>
            </a:b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Ñaùp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soá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:      </a:t>
            </a:r>
            <a:r>
              <a:rPr lang="en-US" sz="2000" dirty="0" err="1" smtClean="0">
                <a:solidFill>
                  <a:srgbClr val="0000CC"/>
                </a:solidFill>
                <a:latin typeface="VNI-Helve" pitchFamily="2" charset="0"/>
              </a:rPr>
              <a:t>toång</a:t>
            </a:r>
            <a:r>
              <a:rPr lang="en-US" sz="2000" dirty="0" smtClean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VNI-Helve" pitchFamily="2" charset="0"/>
              </a:rPr>
              <a:t>soá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VNI-Helve" pitchFamily="2" charset="0"/>
              </a:rPr>
              <a:t>huy</a:t>
            </a:r>
            <a:r>
              <a:rPr lang="en-US" sz="2000" dirty="0" smtClean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  <a:latin typeface="VNI-Helve" pitchFamily="2" charset="0"/>
              </a:rPr>
              <a:t>chương</a:t>
            </a: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/>
            </a:r>
            <a:br>
              <a:rPr lang="en-US" sz="2000" dirty="0">
                <a:solidFill>
                  <a:srgbClr val="0000CC"/>
                </a:solidFill>
                <a:latin typeface="VNI-Helve" pitchFamily="2" charset="0"/>
              </a:rPr>
            </a:br>
            <a:r>
              <a:rPr lang="en-US" sz="2000" dirty="0">
                <a:solidFill>
                  <a:srgbClr val="0000CC"/>
                </a:solidFill>
                <a:latin typeface="VNI-Helve" pitchFamily="2" charset="0"/>
              </a:rPr>
              <a:t>               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9755" y="2827732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19</a:t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67733" y="3273876"/>
            <a:ext cx="4656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5800" y="281225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VNI-Helve" pitchFamily="2" charset="0"/>
              </a:rPr>
              <a:t> 5</a:t>
            </a:r>
            <a:br>
              <a:rPr lang="en-US" sz="240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828800" y="3601562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273882" y="2848809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14</a:t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VNI-Helve" pitchFamily="2" charset="0"/>
              </a:rPr>
              <a:t>19</a:t>
            </a:r>
            <a:endParaRPr lang="en-US" sz="2400" dirty="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784578" y="3254927"/>
            <a:ext cx="3812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975196" y="3513360"/>
            <a:ext cx="106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14</a:t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1051396" y="392332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979988" y="1991340"/>
            <a:ext cx="43085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CC"/>
                </a:solidFill>
                <a:latin typeface="VNI-Helve" pitchFamily="2" charset="0"/>
              </a:rPr>
              <a:t>Baøi</a:t>
            </a:r>
            <a:r>
              <a:rPr lang="en-US" sz="2400" dirty="0">
                <a:solidFill>
                  <a:srgbClr val="0000CC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VNI-Helve" pitchFamily="2" charset="0"/>
              </a:rPr>
              <a:t>giaûi</a:t>
            </a:r>
            <a:r>
              <a:rPr lang="en-US" sz="2400" dirty="0">
                <a:solidFill>
                  <a:srgbClr val="0000CC"/>
                </a:solidFill>
                <a:latin typeface="VNI-Helve" pitchFamily="2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VNI-Helve" pitchFamily="2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huy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chöông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baïc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vaø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ñoàng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chieám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phaàn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laø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VNI-Helve" pitchFamily="2" charset="0"/>
              </a:rPr>
              <a:t>1-     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=         </a:t>
            </a:r>
            <a:r>
              <a:rPr lang="en-US" dirty="0">
                <a:solidFill>
                  <a:srgbClr val="FF0000"/>
                </a:solidFill>
                <a:latin typeface="VNI-Helve" pitchFamily="2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VNI-Helve" pitchFamily="2" charset="0"/>
              </a:rPr>
              <a:t>toång</a:t>
            </a:r>
            <a:r>
              <a:rPr lang="en-US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VNI-Helve" pitchFamily="2" charset="0"/>
              </a:rPr>
              <a:t>soá</a:t>
            </a:r>
            <a:r>
              <a:rPr lang="en-US" dirty="0" smtClean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VNI-Helve" pitchFamily="2" charset="0"/>
              </a:rPr>
              <a:t>h.chương</a:t>
            </a:r>
            <a:r>
              <a:rPr lang="en-US" dirty="0" smtClean="0">
                <a:solidFill>
                  <a:srgbClr val="FF0000"/>
                </a:solidFill>
                <a:latin typeface="VNI-Helve" pitchFamily="2" charset="0"/>
              </a:rPr>
              <a:t> ) 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               </a:t>
            </a:r>
            <a:r>
              <a:rPr lang="en-US" sz="2400" dirty="0" smtClean="0">
                <a:solidFill>
                  <a:srgbClr val="FF0000"/>
                </a:solidFill>
                <a:latin typeface="VNI-Helve" pitchFamily="2" charset="0"/>
              </a:rPr>
              <a:t>    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Ñaùp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soá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               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602111" y="3109789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VNI-Helve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NI-Helve" pitchFamily="2" charset="0"/>
              </a:rPr>
              <a:t>5</a:t>
            </a:r>
            <a: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86992" y="3159417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  <a:t>14</a:t>
            </a:r>
            <a:b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172200" y="3922912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  <a:t>14</a:t>
            </a:r>
            <a:b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</a:br>
            <a:r>
              <a:rPr lang="en-US" sz="2000" b="1" dirty="0">
                <a:solidFill>
                  <a:srgbClr val="FF0000"/>
                </a:solidFill>
                <a:latin typeface="VNI-Helve" pitchFamily="2" charset="0"/>
              </a:rPr>
              <a:t>19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5791200" y="3658729"/>
            <a:ext cx="30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6316663" y="352409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6173611" y="427685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0963" y="1943700"/>
            <a:ext cx="4495800" cy="2858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4768850" y="1947273"/>
            <a:ext cx="4267200" cy="2858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2800">
              <a:solidFill>
                <a:srgbClr val="FF0000"/>
              </a:solidFill>
              <a:latin typeface="VNI-Helve" pitchFamily="2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981200" y="1943700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VNI-Helve" pitchFamily="2" charset="0"/>
              </a:rPr>
              <a:t>Caùch</a:t>
            </a:r>
            <a:r>
              <a:rPr lang="en-US" sz="2400" dirty="0">
                <a:solidFill>
                  <a:srgbClr val="FF0000"/>
                </a:solidFill>
                <a:latin typeface="VNI-Helve" pitchFamily="2" charset="0"/>
              </a:rPr>
              <a:t> 1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6553200" y="1969903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0000"/>
                </a:solidFill>
                <a:latin typeface="VNI-Helve" pitchFamily="2" charset="0"/>
              </a:rPr>
              <a:t>Caùch 2</a:t>
            </a:r>
          </a:p>
        </p:txBody>
      </p:sp>
      <p:sp>
        <p:nvSpPr>
          <p:cNvPr id="16409" name="Line 8"/>
          <p:cNvSpPr>
            <a:spLocks noChangeShapeType="1"/>
          </p:cNvSpPr>
          <p:nvPr/>
        </p:nvSpPr>
        <p:spPr bwMode="auto">
          <a:xfrm>
            <a:off x="3438525" y="80071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8700" name="Line 8"/>
          <p:cNvSpPr>
            <a:spLocks noChangeShapeType="1"/>
          </p:cNvSpPr>
          <p:nvPr/>
        </p:nvSpPr>
        <p:spPr bwMode="auto">
          <a:xfrm>
            <a:off x="1430866" y="3254927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8702" name="Line 8"/>
          <p:cNvSpPr>
            <a:spLocks noChangeShapeType="1"/>
          </p:cNvSpPr>
          <p:nvPr/>
        </p:nvSpPr>
        <p:spPr bwMode="auto">
          <a:xfrm flipV="1">
            <a:off x="5588000" y="3538452"/>
            <a:ext cx="35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9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 animBg="1"/>
      <p:bldP spid="10252" grpId="0"/>
      <p:bldP spid="10253" grpId="0" animBg="1"/>
      <p:bldP spid="10254" grpId="0"/>
      <p:bldP spid="10255" grpId="0" animBg="1"/>
      <p:bldP spid="10256" grpId="0"/>
      <p:bldP spid="10257" grpId="0" animBg="1"/>
      <p:bldP spid="10257" grpId="1" animBg="1"/>
      <p:bldP spid="10258" grpId="0"/>
      <p:bldP spid="10259" grpId="0"/>
      <p:bldP spid="10260" grpId="0"/>
      <p:bldP spid="10261" grpId="0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/>
      <p:bldP spid="10268" grpId="0"/>
      <p:bldP spid="28700" grpId="0" animBg="1"/>
      <p:bldP spid="287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/>
        </p:blipFill>
        <p:spPr>
          <a:xfrm flipH="1">
            <a:off x="2771800" y="2135592"/>
            <a:ext cx="6372200" cy="1517072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 smtClean="0">
                  <a:solidFill>
                    <a:schemeClr val="accent3"/>
                  </a:solidFill>
                </a:rPr>
                <a:t>01</a:t>
              </a:r>
              <a:endParaRPr lang="zh-CN" altLang="en-US" sz="5400" b="1" kern="2500" spc="14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31339" y="2277978"/>
            <a:ext cx="3462757" cy="7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28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KHỞI ĐỘNG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97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184400" y="1962757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ea typeface="MS PGothic" pitchFamily="34" charset="-128"/>
              </a:rPr>
              <a:t>=</a:t>
            </a:r>
            <a:endParaRPr lang="en-US" sz="2400">
              <a:solidFill>
                <a:srgbClr val="990000"/>
              </a:solidFill>
            </a:endParaRP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22300" y="1867476"/>
            <a:ext cx="457200" cy="343006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581400" y="1886532"/>
            <a:ext cx="685800" cy="40017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44600" y="176743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7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244600" y="2137833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257300" y="213902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854200" y="175195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820863" y="2130687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866900" y="213902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600200" y="1935364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517775" y="177219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476500" y="2110440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2489200" y="214259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703638" y="190678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FF0000"/>
                </a:solidFill>
                <a:ea typeface="MS PGothic" pitchFamily="34" charset="-128"/>
              </a:rPr>
              <a:t>Đ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705600" y="195442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ea typeface="MS PGothic" pitchFamily="34" charset="-128"/>
              </a:rPr>
              <a:t>=</a:t>
            </a:r>
            <a:endParaRPr lang="en-US" sz="2400">
              <a:solidFill>
                <a:srgbClr val="990000"/>
              </a:solidFill>
            </a:endParaRP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5207000" y="1878196"/>
            <a:ext cx="457200" cy="343006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8153400" y="1906779"/>
            <a:ext cx="685800" cy="40017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816600" y="180911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5816600" y="2102103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5829300" y="213425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426200" y="180911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426200" y="2102103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6438900" y="213425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172200" y="1946083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997700" y="180911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997700" y="2104484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7010400" y="213425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8250238" y="192821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0000FF"/>
                </a:solidFill>
                <a:ea typeface="MS PGothic" pitchFamily="34" charset="-128"/>
              </a:rPr>
              <a:t>S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2146300" y="3144221"/>
            <a:ext cx="31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ea typeface="MS PGothic" pitchFamily="34" charset="-128"/>
              </a:rPr>
              <a:t>=</a:t>
            </a:r>
            <a:endParaRPr lang="en-US" sz="2400">
              <a:solidFill>
                <a:srgbClr val="990000"/>
              </a:solidFill>
            </a:endParaRPr>
          </a:p>
        </p:txBody>
      </p:sp>
      <p:sp>
        <p:nvSpPr>
          <p:cNvPr id="24611" name="AutoShape 35"/>
          <p:cNvSpPr>
            <a:spLocks noChangeArrowheads="1"/>
          </p:cNvSpPr>
          <p:nvPr/>
        </p:nvSpPr>
        <p:spPr bwMode="auto">
          <a:xfrm>
            <a:off x="622300" y="2967953"/>
            <a:ext cx="457200" cy="343006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3581400" y="3087053"/>
            <a:ext cx="685800" cy="40017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3719513" y="3119211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0000FF"/>
                </a:solidFill>
                <a:ea typeface="MS PGothic" pitchFamily="34" charset="-128"/>
              </a:rPr>
              <a:t>S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1244600" y="294889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1244600" y="3288332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1257300" y="33050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1854200" y="294889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854200" y="3288332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1866900" y="33050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1579563" y="3085863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2425700" y="296795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2425700" y="3307388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2438400" y="330857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6630988" y="3154941"/>
            <a:ext cx="31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ea typeface="MS PGothic" pitchFamily="34" charset="-128"/>
              </a:rPr>
              <a:t>=</a:t>
            </a:r>
            <a:endParaRPr lang="en-US" sz="2400">
              <a:solidFill>
                <a:srgbClr val="990000"/>
              </a:solidFill>
            </a:endParaRPr>
          </a:p>
        </p:txBody>
      </p:sp>
      <p:sp>
        <p:nvSpPr>
          <p:cNvPr id="24625" name="AutoShape 49"/>
          <p:cNvSpPr>
            <a:spLocks noChangeArrowheads="1"/>
          </p:cNvSpPr>
          <p:nvPr/>
        </p:nvSpPr>
        <p:spPr bwMode="auto">
          <a:xfrm>
            <a:off x="5106988" y="3087053"/>
            <a:ext cx="457200" cy="343006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4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8091488" y="3106108"/>
            <a:ext cx="685800" cy="40017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8229600" y="3148985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FF0000"/>
                </a:solidFill>
                <a:ea typeface="MS PGothic" pitchFamily="34" charset="-128"/>
              </a:rPr>
              <a:t>Đ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5754688" y="295247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5754688" y="3307388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5767388" y="332406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6364288" y="295247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364288" y="3307388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33" name="Line 57"/>
          <p:cNvSpPr>
            <a:spLocks noChangeShapeType="1"/>
          </p:cNvSpPr>
          <p:nvPr/>
        </p:nvSpPr>
        <p:spPr bwMode="auto">
          <a:xfrm>
            <a:off x="6376988" y="332406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6110288" y="3135885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6923088" y="29620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6923088" y="3316916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6935788" y="333358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2133600" y="433521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990000"/>
                </a:solidFill>
                <a:ea typeface="MS PGothic" pitchFamily="34" charset="-128"/>
              </a:rPr>
              <a:t>=</a:t>
            </a:r>
            <a:endParaRPr lang="en-US" sz="2400">
              <a:solidFill>
                <a:srgbClr val="990000"/>
              </a:solidFill>
            </a:endParaRPr>
          </a:p>
        </p:txBody>
      </p:sp>
      <p:sp>
        <p:nvSpPr>
          <p:cNvPr id="24639" name="AutoShape 63"/>
          <p:cNvSpPr>
            <a:spLocks noChangeArrowheads="1"/>
          </p:cNvSpPr>
          <p:nvPr/>
        </p:nvSpPr>
        <p:spPr bwMode="auto">
          <a:xfrm>
            <a:off x="596900" y="4268517"/>
            <a:ext cx="457200" cy="343006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>
            <a:off x="3581400" y="4287573"/>
            <a:ext cx="685800" cy="400174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1257300" y="41601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1257300" y="4499571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1270000" y="451624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1866900" y="4160138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4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1866900" y="4499571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>
            <a:off x="1879600" y="451624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1612900" y="4328068"/>
            <a:ext cx="30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2438400" y="4169666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2438400" y="4509099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>
                <a:solidFill>
                  <a:srgbClr val="FF0000"/>
                </a:solidFill>
                <a:ea typeface="MS PGothic" pitchFamily="34" charset="-128"/>
              </a:rPr>
              <a:t>2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4650" name="Line 74"/>
          <p:cNvSpPr>
            <a:spLocks noChangeShapeType="1"/>
          </p:cNvSpPr>
          <p:nvPr/>
        </p:nvSpPr>
        <p:spPr bwMode="auto">
          <a:xfrm>
            <a:off x="2451100" y="452577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51" name="Text Box 75"/>
          <p:cNvSpPr txBox="1">
            <a:spLocks noChangeArrowheads="1"/>
          </p:cNvSpPr>
          <p:nvPr/>
        </p:nvSpPr>
        <p:spPr bwMode="auto">
          <a:xfrm>
            <a:off x="3719513" y="4325686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>
                <a:solidFill>
                  <a:srgbClr val="FF0000"/>
                </a:solidFill>
                <a:ea typeface="MS PGothic" pitchFamily="34" charset="-128"/>
              </a:rPr>
              <a:t>Đ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2362200" y="971850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b="1">
                <a:solidFill>
                  <a:srgbClr val="000000"/>
                </a:solidFill>
                <a:ea typeface="MS PGothic" pitchFamily="34" charset="-128"/>
              </a:rPr>
              <a:t>Đúng ghi </a:t>
            </a:r>
            <a:r>
              <a:rPr lang="en-US" altLang="ja-JP" sz="2800" b="1">
                <a:solidFill>
                  <a:srgbClr val="FF0000"/>
                </a:solidFill>
                <a:ea typeface="MS PGothic" pitchFamily="34" charset="-128"/>
              </a:rPr>
              <a:t>Đ </a:t>
            </a:r>
            <a:r>
              <a:rPr lang="en-US" altLang="ja-JP" sz="2800" b="1">
                <a:solidFill>
                  <a:srgbClr val="000000"/>
                </a:solidFill>
                <a:ea typeface="MS PGothic" pitchFamily="34" charset="-128"/>
              </a:rPr>
              <a:t>sai ghi </a:t>
            </a:r>
            <a:r>
              <a:rPr lang="en-US" altLang="ja-JP" sz="2800" b="1">
                <a:solidFill>
                  <a:srgbClr val="0000FF"/>
                </a:solidFill>
                <a:ea typeface="MS PGothic" pitchFamily="34" charset="-128"/>
              </a:rPr>
              <a:t>s </a:t>
            </a:r>
            <a:r>
              <a:rPr lang="en-US" altLang="ja-JP" sz="2800" b="1">
                <a:solidFill>
                  <a:srgbClr val="000000"/>
                </a:solidFill>
                <a:ea typeface="MS PGothic" pitchFamily="34" charset="-128"/>
              </a:rPr>
              <a:t>vào ô trống: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24653" name="Line 77"/>
          <p:cNvSpPr>
            <a:spLocks noChangeShapeType="1"/>
          </p:cNvSpPr>
          <p:nvPr/>
        </p:nvSpPr>
        <p:spPr bwMode="auto">
          <a:xfrm>
            <a:off x="4495800" y="1772197"/>
            <a:ext cx="0" cy="314422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654" name="AutoShape 78"/>
          <p:cNvSpPr>
            <a:spLocks noChangeArrowheads="1"/>
          </p:cNvSpPr>
          <p:nvPr/>
        </p:nvSpPr>
        <p:spPr bwMode="auto">
          <a:xfrm>
            <a:off x="1862138" y="343006"/>
            <a:ext cx="5410200" cy="400174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A5002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rPr>
              <a:t>Trò chơi:”</a:t>
            </a:r>
            <a:r>
              <a:rPr lang="en-US" sz="40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96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4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2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2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2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7" dur="2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2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2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2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2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2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2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2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2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2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24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24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24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 animBg="1"/>
      <p:bldP spid="24585" grpId="0" animBg="1"/>
      <p:bldP spid="24588" grpId="0" animBg="1"/>
      <p:bldP spid="24592" grpId="0" animBg="1"/>
      <p:bldP spid="24593" grpId="0"/>
      <p:bldP spid="24595" grpId="0"/>
      <p:bldP spid="24596" grpId="0" animBg="1"/>
      <p:bldP spid="24597" grpId="0" animBg="1"/>
      <p:bldP spid="24598" grpId="0"/>
      <p:bldP spid="24599" grpId="0"/>
      <p:bldP spid="24600" grpId="0" animBg="1"/>
      <p:bldP spid="24601" grpId="0"/>
      <p:bldP spid="24602" grpId="0"/>
      <p:bldP spid="24603" grpId="0" animBg="1"/>
      <p:bldP spid="24604" grpId="0"/>
      <p:bldP spid="24605" grpId="0"/>
      <p:bldP spid="24606" grpId="0"/>
      <p:bldP spid="24607" grpId="0" animBg="1"/>
      <p:bldP spid="24609" grpId="0"/>
      <p:bldP spid="24610" grpId="0"/>
      <p:bldP spid="24611" grpId="0" animBg="1"/>
      <p:bldP spid="24612" grpId="0" animBg="1"/>
      <p:bldP spid="24613" grpId="0"/>
      <p:bldP spid="24614" grpId="0"/>
      <p:bldP spid="24615" grpId="0"/>
      <p:bldP spid="24616" grpId="0" animBg="1"/>
      <p:bldP spid="24617" grpId="0"/>
      <p:bldP spid="24618" grpId="0"/>
      <p:bldP spid="24619" grpId="0" animBg="1"/>
      <p:bldP spid="24620" grpId="0"/>
      <p:bldP spid="24621" grpId="0"/>
      <p:bldP spid="24622" grpId="0"/>
      <p:bldP spid="24623" grpId="0" animBg="1"/>
      <p:bldP spid="24624" grpId="0"/>
      <p:bldP spid="24625" grpId="0" animBg="1"/>
      <p:bldP spid="24626" grpId="0" animBg="1"/>
      <p:bldP spid="24627" grpId="0"/>
      <p:bldP spid="24628" grpId="0"/>
      <p:bldP spid="24629" grpId="0"/>
      <p:bldP spid="24630" grpId="0" animBg="1"/>
      <p:bldP spid="24631" grpId="0"/>
      <p:bldP spid="24632" grpId="0"/>
      <p:bldP spid="24633" grpId="0" animBg="1"/>
      <p:bldP spid="24634" grpId="0"/>
      <p:bldP spid="24635" grpId="0"/>
      <p:bldP spid="24636" grpId="0"/>
      <p:bldP spid="24637" grpId="0" animBg="1"/>
      <p:bldP spid="24638" grpId="0"/>
      <p:bldP spid="24639" grpId="0" animBg="1"/>
      <p:bldP spid="24640" grpId="0" animBg="1"/>
      <p:bldP spid="24641" grpId="0"/>
      <p:bldP spid="24642" grpId="0"/>
      <p:bldP spid="24643" grpId="0" animBg="1"/>
      <p:bldP spid="24644" grpId="0"/>
      <p:bldP spid="24645" grpId="0"/>
      <p:bldP spid="24646" grpId="0" animBg="1"/>
      <p:bldP spid="24647" grpId="0"/>
      <p:bldP spid="24648" grpId="0"/>
      <p:bldP spid="24649" grpId="0"/>
      <p:bldP spid="24650" grpId="0" animBg="1"/>
      <p:bldP spid="24651" grpId="0"/>
      <p:bldP spid="24652" grpId="0"/>
      <p:bldP spid="24653" grpId="0" animBg="1"/>
      <p:bldP spid="246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" y="16"/>
            <a:ext cx="9144001" cy="5145087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8" y="736341"/>
            <a:ext cx="1381125" cy="1060450"/>
          </a:xfrm>
          <a:prstGeom prst="rect">
            <a:avLst/>
          </a:prstGeom>
          <a:noFill/>
        </p:spPr>
      </p:pic>
      <p:grpSp>
        <p:nvGrpSpPr>
          <p:cNvPr id="2" name="组合 21"/>
          <p:cNvGrpSpPr/>
          <p:nvPr/>
        </p:nvGrpSpPr>
        <p:grpSpPr>
          <a:xfrm>
            <a:off x="4262577" y="3091101"/>
            <a:ext cx="309455" cy="309551"/>
            <a:chOff x="2766872" y="3684983"/>
            <a:chExt cx="563884" cy="563961"/>
          </a:xfrm>
        </p:grpSpPr>
        <p:sp>
          <p:nvSpPr>
            <p:cNvPr id="13" name="椭圆 12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" name="组合 47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" name="组合 22"/>
          <p:cNvGrpSpPr/>
          <p:nvPr/>
        </p:nvGrpSpPr>
        <p:grpSpPr>
          <a:xfrm>
            <a:off x="4874628" y="3091101"/>
            <a:ext cx="309455" cy="309551"/>
            <a:chOff x="3782859" y="3684983"/>
            <a:chExt cx="563884" cy="563961"/>
          </a:xfrm>
        </p:grpSpPr>
        <p:sp>
          <p:nvSpPr>
            <p:cNvPr id="18" name="椭圆 17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组合 50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20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" name="组合 23"/>
          <p:cNvGrpSpPr/>
          <p:nvPr/>
        </p:nvGrpSpPr>
        <p:grpSpPr>
          <a:xfrm>
            <a:off x="5486699" y="3091101"/>
            <a:ext cx="309455" cy="309551"/>
            <a:chOff x="4798846" y="3684983"/>
            <a:chExt cx="563884" cy="563961"/>
          </a:xfrm>
        </p:grpSpPr>
        <p:sp>
          <p:nvSpPr>
            <p:cNvPr id="23" name="椭圆 22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chemeClr val="accent3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8" name="组合 24"/>
          <p:cNvGrpSpPr/>
          <p:nvPr/>
        </p:nvGrpSpPr>
        <p:grpSpPr>
          <a:xfrm>
            <a:off x="6062758" y="3091101"/>
            <a:ext cx="309455" cy="309551"/>
            <a:chOff x="5814834" y="3684983"/>
            <a:chExt cx="563884" cy="563961"/>
          </a:xfrm>
        </p:grpSpPr>
        <p:sp>
          <p:nvSpPr>
            <p:cNvPr id="28" name="椭圆 27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9" name="组合 56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30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3059832" y="2320516"/>
            <a:ext cx="4373724" cy="360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WordArt 21"/>
          <p:cNvSpPr>
            <a:spLocks noChangeArrowheads="1" noChangeShapeType="1" noTextEdit="1"/>
          </p:cNvSpPr>
          <p:nvPr/>
        </p:nvSpPr>
        <p:spPr bwMode="auto">
          <a:xfrm>
            <a:off x="781315" y="1919606"/>
            <a:ext cx="7431360" cy="4009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9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9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9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9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con.</a:t>
            </a:r>
            <a:endParaRPr lang="en-US" sz="9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219200" y="2629711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19200" y="2972717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dirty="0" smtClean="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828800" y="2629711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5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816100" y="2972717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38400" y="2629711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2 + 5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616200" y="2972717"/>
            <a:ext cx="43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133600" y="2782158"/>
            <a:ext cx="31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dirty="0" smtClean="0">
                <a:solidFill>
                  <a:srgbClr val="000000"/>
                </a:solidFill>
                <a:ea typeface="MS PGothic" pitchFamily="34" charset="-128"/>
              </a:rPr>
              <a:t>=</a:t>
            </a: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219200" y="291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828800" y="291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514625" y="2915552"/>
            <a:ext cx="563563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124200" y="278215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=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505200" y="262971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7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492500" y="2972717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3505200" y="291555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219200" y="4049375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19200" y="4392380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1219200" y="4335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905000" y="4060094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1905000" y="4403100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4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1905000" y="43459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536700" y="4192294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+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524000" y="2772631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+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2463800" y="4058903"/>
            <a:ext cx="50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8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2387600" y="4401908"/>
            <a:ext cx="50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12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2463800" y="434474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3149600" y="4069622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3086100" y="4412628"/>
            <a:ext cx="50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12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3149600" y="435546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781300" y="4201822"/>
            <a:ext cx="38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+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171700" y="4201822"/>
            <a:ext cx="31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=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3505200" y="4220878"/>
            <a:ext cx="31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=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3911600" y="406843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14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3898900" y="4411436"/>
            <a:ext cx="44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12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3911600" y="43542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1" name="AutoShape 63"/>
          <p:cNvSpPr>
            <a:spLocks noChangeArrowheads="1"/>
          </p:cNvSpPr>
          <p:nvPr/>
        </p:nvSpPr>
        <p:spPr bwMode="auto">
          <a:xfrm>
            <a:off x="381000" y="2708883"/>
            <a:ext cx="590600" cy="413336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>
                <a:solidFill>
                  <a:srgbClr val="000000"/>
                </a:solidFill>
                <a:ea typeface="MS PGothic" pitchFamily="34" charset="-128"/>
              </a:rPr>
              <a:t>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13" name="AutoShape 65"/>
          <p:cNvSpPr>
            <a:spLocks noChangeArrowheads="1"/>
          </p:cNvSpPr>
          <p:nvPr/>
        </p:nvSpPr>
        <p:spPr bwMode="auto">
          <a:xfrm>
            <a:off x="375344" y="4129233"/>
            <a:ext cx="590600" cy="457341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rgbClr val="000000"/>
                </a:solidFill>
                <a:ea typeface="MS PGothic" pitchFamily="34" charset="-128"/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4572000" y="2058035"/>
            <a:ext cx="4114800" cy="914682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a typeface="MS PGothic" pitchFamily="34" charset="-128"/>
              </a:rPr>
              <a:t>Muốn cộng hai phân số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ea typeface="MS PGothic" pitchFamily="34" charset="-128"/>
              </a:rPr>
              <a:t>cùng mẫu số</a:t>
            </a:r>
            <a:r>
              <a:rPr lang="en-US" altLang="ja-JP" sz="2400" smtClean="0">
                <a:solidFill>
                  <a:srgbClr val="000000"/>
                </a:solidFill>
                <a:ea typeface="MS PGothic" pitchFamily="34" charset="-128"/>
              </a:rPr>
              <a:t> ta làm thế nào?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241800" y="4222069"/>
            <a:ext cx="317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=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4648200" y="4069622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7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4635500" y="4412628"/>
            <a:ext cx="44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141" name="Line 93"/>
          <p:cNvSpPr>
            <a:spLocks noChangeShapeType="1"/>
          </p:cNvSpPr>
          <p:nvPr/>
        </p:nvSpPr>
        <p:spPr bwMode="auto">
          <a:xfrm>
            <a:off x="4648200" y="435546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4953000" y="3715897"/>
            <a:ext cx="4114800" cy="914682"/>
          </a:xfrm>
          <a:prstGeom prst="rect">
            <a:avLst/>
          </a:prstGeom>
          <a:solidFill>
            <a:srgbClr val="FFFF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a typeface="MS PGothic" pitchFamily="34" charset="-128"/>
              </a:rPr>
              <a:t>Muốn cộng hai phân số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altLang="ja-JP" sz="2400" smtClean="0">
                <a:solidFill>
                  <a:srgbClr val="FF0000"/>
                </a:solidFill>
                <a:ea typeface="MS PGothic" pitchFamily="34" charset="-128"/>
              </a:rPr>
              <a:t>khác mẫu số</a:t>
            </a:r>
            <a:r>
              <a:rPr lang="en-US" altLang="ja-JP" sz="2400" smtClean="0">
                <a:solidFill>
                  <a:srgbClr val="000000"/>
                </a:solidFill>
                <a:ea typeface="MS PGothic" pitchFamily="34" charset="-128"/>
              </a:rPr>
              <a:t> ta làm thế nào?</a:t>
            </a:r>
            <a:endParaRPr lang="en-US" alt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7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6" grpId="0"/>
      <p:bldP spid="2057" grpId="0"/>
      <p:bldP spid="2058" grpId="0"/>
      <p:bldP spid="2059" grpId="0"/>
      <p:bldP spid="2061" grpId="0"/>
      <p:bldP spid="2062" grpId="0" animBg="1"/>
      <p:bldP spid="2063" grpId="0" animBg="1"/>
      <p:bldP spid="2064" grpId="0" animBg="1"/>
      <p:bldP spid="2065" grpId="0"/>
      <p:bldP spid="2066" grpId="0"/>
      <p:bldP spid="2067" grpId="0"/>
      <p:bldP spid="2068" grpId="0" animBg="1"/>
      <p:bldP spid="2069" grpId="0"/>
      <p:bldP spid="2070" grpId="0"/>
      <p:bldP spid="2071" grpId="0" animBg="1"/>
      <p:bldP spid="2072" grpId="0"/>
      <p:bldP spid="2073" grpId="0"/>
      <p:bldP spid="2074" grpId="0" animBg="1"/>
      <p:bldP spid="2082" grpId="0"/>
      <p:bldP spid="2083" grpId="0"/>
      <p:bldP spid="2086" grpId="0" animBg="1"/>
      <p:bldP spid="2089" grpId="0" animBg="1"/>
      <p:bldP spid="2091" grpId="0"/>
      <p:bldP spid="2096" grpId="0" animBg="1"/>
      <p:bldP spid="2111" grpId="0" animBg="1"/>
      <p:bldP spid="2113" grpId="0" animBg="1"/>
      <p:bldP spid="2118" grpId="0" animBg="1"/>
      <p:bldP spid="2118" grpId="1" animBg="1"/>
      <p:bldP spid="2141" grpId="0" animBg="1"/>
      <p:bldP spid="2142" grpId="0" animBg="1"/>
      <p:bldP spid="21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"/>
            <a:ext cx="9144001" cy="5145087"/>
          </a:xfrm>
          <a:prstGeom prst="rect">
            <a:avLst/>
          </a:prstGeom>
          <a:noFill/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/>
        </p:blipFill>
        <p:spPr>
          <a:xfrm>
            <a:off x="20" y="664332"/>
            <a:ext cx="6510647" cy="3313512"/>
          </a:xfrm>
          <a:prstGeom prst="rect">
            <a:avLst/>
          </a:prstGeom>
        </p:spPr>
      </p:pic>
      <p:sp>
        <p:nvSpPr>
          <p:cNvPr id="35" name="文本框 61"/>
          <p:cNvSpPr txBox="1"/>
          <p:nvPr/>
        </p:nvSpPr>
        <p:spPr>
          <a:xfrm>
            <a:off x="1755898" y="844354"/>
            <a:ext cx="400423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Mục</a:t>
            </a:r>
            <a:r>
              <a:rPr lang="en-US" altLang="zh-CN" sz="2800" b="1" dirty="0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tiêu</a:t>
            </a:r>
            <a:r>
              <a:rPr lang="en-US" altLang="zh-CN" sz="2800" b="1" dirty="0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cần</a:t>
            </a:r>
            <a:r>
              <a:rPr lang="en-US" altLang="zh-CN" sz="2800" b="1" dirty="0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err="1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đạt</a:t>
            </a:r>
            <a:r>
              <a:rPr lang="en-US" altLang="zh-CN" sz="2800" b="1" dirty="0" smtClean="0">
                <a:solidFill>
                  <a:srgbClr val="F14B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:</a:t>
            </a:r>
            <a:endParaRPr lang="zh-CN" altLang="en-US" sz="2800" b="1" dirty="0">
              <a:solidFill>
                <a:srgbClr val="F14B7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3"/>
          <p:cNvGrpSpPr/>
          <p:nvPr/>
        </p:nvGrpSpPr>
        <p:grpSpPr>
          <a:xfrm>
            <a:off x="575586" y="1492424"/>
            <a:ext cx="588697" cy="589092"/>
            <a:chOff x="3651214" y="1851670"/>
            <a:chExt cx="588774" cy="588774"/>
          </a:xfrm>
        </p:grpSpPr>
        <p:sp>
          <p:nvSpPr>
            <p:cNvPr id="46" name="椭圆 45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3693633" y="1923677"/>
              <a:ext cx="466855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01</a:t>
              </a:r>
              <a:endParaRPr lang="zh-CN" altLang="en-US" sz="24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475656" y="1502915"/>
            <a:ext cx="4284476" cy="707884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Nhận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biết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phép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trừ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hai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phân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số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có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cùng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mẫu</a:t>
            </a:r>
            <a:r>
              <a:rPr lang="en-US" altLang="zh-CN" sz="2000" b="1" dirty="0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F5C751"/>
                </a:solidFill>
                <a:latin typeface="微软雅黑" pitchFamily="34" charset="-122"/>
                <a:ea typeface="微软雅黑" pitchFamily="34" charset="-122"/>
              </a:rPr>
              <a:t>số</a:t>
            </a:r>
            <a:endParaRPr lang="zh-CN" altLang="en-US" sz="2000" b="1" dirty="0">
              <a:solidFill>
                <a:srgbClr val="F5C75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49"/>
          <p:cNvGrpSpPr/>
          <p:nvPr/>
        </p:nvGrpSpPr>
        <p:grpSpPr>
          <a:xfrm>
            <a:off x="535681" y="2605719"/>
            <a:ext cx="588697" cy="589092"/>
            <a:chOff x="3651214" y="1851670"/>
            <a:chExt cx="588774" cy="588774"/>
          </a:xfrm>
        </p:grpSpPr>
        <p:sp>
          <p:nvSpPr>
            <p:cNvPr id="52" name="椭圆 51"/>
            <p:cNvSpPr/>
            <p:nvPr/>
          </p:nvSpPr>
          <p:spPr>
            <a:xfrm>
              <a:off x="3651214" y="1851670"/>
              <a:ext cx="588774" cy="588774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rgbClr val="FCD06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693633" y="1923678"/>
              <a:ext cx="503730" cy="461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00" kern="0" dirty="0" smtClean="0">
                  <a:solidFill>
                    <a:sysClr val="window" lastClr="FFFFFF"/>
                  </a:solidFill>
                  <a:latin typeface="Impact" pitchFamily="34" charset="0"/>
                  <a:ea typeface="微软雅黑" pitchFamily="34" charset="-122"/>
                </a:rPr>
                <a:t>02</a:t>
              </a:r>
              <a:endParaRPr lang="zh-CN" altLang="en-US" sz="24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06682" y="2689033"/>
            <a:ext cx="4253463" cy="707884"/>
          </a:xfrm>
          <a:prstGeom prst="rect">
            <a:avLst/>
          </a:prstGeom>
          <a:noFill/>
          <a:effectLst>
            <a:innerShdw blurRad="25400" dist="25400" dir="13500000">
              <a:prstClr val="black">
                <a:alpha val="50000"/>
              </a:prstClr>
            </a:innerShdw>
          </a:effectLst>
        </p:spPr>
        <p:txBody>
          <a:bodyPr wrap="square" lIns="91438" tIns="45719" rIns="91438" bIns="4571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Biết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cách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thực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hiện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phép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trừ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hai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phân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số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cùng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mẫu</a:t>
            </a:r>
            <a:r>
              <a:rPr lang="en-US" altLang="zh-CN" sz="2000" b="1" dirty="0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b="1" dirty="0" err="1" smtClean="0">
                <a:solidFill>
                  <a:srgbClr val="5FB645"/>
                </a:solidFill>
                <a:latin typeface="微软雅黑" pitchFamily="34" charset="-122"/>
                <a:ea typeface="微软雅黑" pitchFamily="34" charset="-122"/>
              </a:rPr>
              <a:t>số</a:t>
            </a:r>
            <a:endParaRPr lang="zh-CN" altLang="en-US" sz="2000" b="1" dirty="0">
              <a:solidFill>
                <a:srgbClr val="5FB645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76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Administrator\Desktop\5385f097077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"/>
            <a:ext cx="9144001" cy="5145087"/>
          </a:xfrm>
          <a:prstGeom prst="rect">
            <a:avLst/>
          </a:prstGeom>
          <a:noFill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/>
          <a:stretch/>
        </p:blipFill>
        <p:spPr>
          <a:xfrm flipH="1">
            <a:off x="2771800" y="2135592"/>
            <a:ext cx="6372200" cy="1517072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4932040" y="844352"/>
            <a:ext cx="1152128" cy="1330822"/>
            <a:chOff x="1562866" y="1353344"/>
            <a:chExt cx="793712" cy="916656"/>
          </a:xfrm>
        </p:grpSpPr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1562866" y="1353344"/>
              <a:ext cx="793712" cy="916656"/>
            </a:xfrm>
            <a:custGeom>
              <a:avLst/>
              <a:gdLst>
                <a:gd name="T0" fmla="*/ 1098 w 2195"/>
                <a:gd name="T1" fmla="*/ 2535 h 2535"/>
                <a:gd name="T2" fmla="*/ 0 w 2195"/>
                <a:gd name="T3" fmla="*/ 1903 h 2535"/>
                <a:gd name="T4" fmla="*/ 0 w 2195"/>
                <a:gd name="T5" fmla="*/ 634 h 2535"/>
                <a:gd name="T6" fmla="*/ 1098 w 2195"/>
                <a:gd name="T7" fmla="*/ 0 h 2535"/>
                <a:gd name="T8" fmla="*/ 2195 w 2195"/>
                <a:gd name="T9" fmla="*/ 634 h 2535"/>
                <a:gd name="T10" fmla="*/ 2195 w 2195"/>
                <a:gd name="T11" fmla="*/ 1903 h 2535"/>
                <a:gd name="T12" fmla="*/ 1098 w 2195"/>
                <a:gd name="T13" fmla="*/ 2535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5" h="253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rgbClr val="F5C75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78014" y="1533193"/>
              <a:ext cx="644819" cy="63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kern="2500" spc="140" dirty="0" smtClean="0">
                  <a:solidFill>
                    <a:srgbClr val="F14B76"/>
                  </a:solidFill>
                </a:rPr>
                <a:t>02</a:t>
              </a:r>
              <a:endParaRPr lang="zh-CN" altLang="en-US" sz="5400" b="1" kern="2500" spc="140" dirty="0">
                <a:solidFill>
                  <a:srgbClr val="F14B76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99277" y="2277978"/>
            <a:ext cx="3280014" cy="7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5" tIns="45708" rIns="91415" bIns="45708">
            <a:spAutoFit/>
          </a:bodyPr>
          <a:lstStyle/>
          <a:p>
            <a:pPr marL="0" lvl="1" algn="ctr"/>
            <a:r>
              <a:rPr lang="zh-CN" altLang="en-US" sz="2800" b="1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KHÁM PHÁ</a:t>
            </a:r>
            <a:endParaRPr lang="en-US" altLang="zh-CN" sz="48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647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Text Box 82"/>
          <p:cNvSpPr txBox="1">
            <a:spLocks noChangeArrowheads="1"/>
          </p:cNvSpPr>
          <p:nvPr/>
        </p:nvSpPr>
        <p:spPr bwMode="auto">
          <a:xfrm>
            <a:off x="3187700" y="589556"/>
            <a:ext cx="450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b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Phép trừ phân số</a:t>
            </a:r>
            <a:endParaRPr lang="en-US" altLang="en-US" b="1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24" name="Rectangle 84"/>
          <p:cNvSpPr>
            <a:spLocks noChangeArrowheads="1"/>
          </p:cNvSpPr>
          <p:nvPr/>
        </p:nvSpPr>
        <p:spPr bwMode="auto">
          <a:xfrm>
            <a:off x="5257800" y="2447504"/>
            <a:ext cx="685800" cy="7431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5" name="Rectangle 85"/>
          <p:cNvSpPr>
            <a:spLocks noChangeArrowheads="1"/>
          </p:cNvSpPr>
          <p:nvPr/>
        </p:nvSpPr>
        <p:spPr bwMode="auto">
          <a:xfrm>
            <a:off x="5943600" y="2447504"/>
            <a:ext cx="685800" cy="7431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6" name="Rectangle 86"/>
          <p:cNvSpPr>
            <a:spLocks noChangeArrowheads="1"/>
          </p:cNvSpPr>
          <p:nvPr/>
        </p:nvSpPr>
        <p:spPr bwMode="auto">
          <a:xfrm>
            <a:off x="6629400" y="2447504"/>
            <a:ext cx="685800" cy="7431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7" name="Rectangle 87"/>
          <p:cNvSpPr>
            <a:spLocks noChangeArrowheads="1"/>
          </p:cNvSpPr>
          <p:nvPr/>
        </p:nvSpPr>
        <p:spPr bwMode="auto">
          <a:xfrm>
            <a:off x="7315200" y="2447504"/>
            <a:ext cx="685800" cy="7431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4572000" y="2447504"/>
            <a:ext cx="685800" cy="7431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8001000" y="2447504"/>
            <a:ext cx="685800" cy="74317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31" name="AutoShape 91"/>
          <p:cNvSpPr>
            <a:spLocks/>
          </p:cNvSpPr>
          <p:nvPr/>
        </p:nvSpPr>
        <p:spPr bwMode="auto">
          <a:xfrm rot="5400000">
            <a:off x="6143581" y="590071"/>
            <a:ext cx="285838" cy="34290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6121400" y="175433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6121400" y="1954419"/>
            <a:ext cx="39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34" name="Line 94"/>
          <p:cNvSpPr>
            <a:spLocks noChangeShapeType="1"/>
          </p:cNvSpPr>
          <p:nvPr/>
        </p:nvSpPr>
        <p:spPr bwMode="auto">
          <a:xfrm>
            <a:off x="6134100" y="200205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114300" y="1124299"/>
            <a:ext cx="891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u="sng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Ví dụ:</a:t>
            </a: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Từ      băng giấy màu, lấy ra      băng giấy để cắt chữ. </a:t>
            </a:r>
            <a:endParaRPr lang="en-US" altLang="en-US" sz="2400" b="1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4800600" y="1118341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4832350" y="1358923"/>
            <a:ext cx="39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38" name="Line 98"/>
          <p:cNvSpPr>
            <a:spLocks noChangeShapeType="1"/>
          </p:cNvSpPr>
          <p:nvPr/>
        </p:nvSpPr>
        <p:spPr bwMode="auto">
          <a:xfrm>
            <a:off x="4800600" y="135892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39" name="Text Box 99"/>
          <p:cNvSpPr txBox="1">
            <a:spLocks noChangeArrowheads="1"/>
          </p:cNvSpPr>
          <p:nvPr/>
        </p:nvSpPr>
        <p:spPr bwMode="auto">
          <a:xfrm>
            <a:off x="1500188" y="1087376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1492250" y="1363687"/>
            <a:ext cx="39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>
            <a:off x="1524000" y="136368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2" name="Text Box 102"/>
          <p:cNvSpPr txBox="1">
            <a:spLocks noChangeArrowheads="1"/>
          </p:cNvSpPr>
          <p:nvPr/>
        </p:nvSpPr>
        <p:spPr bwMode="auto">
          <a:xfrm>
            <a:off x="165100" y="1576889"/>
            <a:ext cx="715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Hỏi </a:t>
            </a:r>
            <a:r>
              <a:rPr lang="en-US" altLang="ja-JP" sz="2400" b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còn lại</a:t>
            </a: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bao nhiêu phần của băng giấy?</a:t>
            </a:r>
            <a:endParaRPr lang="en-US" altLang="en-US" sz="2400" b="1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43" name="AutoShape 103"/>
          <p:cNvSpPr>
            <a:spLocks/>
          </p:cNvSpPr>
          <p:nvPr/>
        </p:nvSpPr>
        <p:spPr bwMode="auto">
          <a:xfrm rot="-5400000">
            <a:off x="5514953" y="2239384"/>
            <a:ext cx="171503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44" name="Text Box 104"/>
          <p:cNvSpPr txBox="1">
            <a:spLocks noChangeArrowheads="1"/>
          </p:cNvSpPr>
          <p:nvPr/>
        </p:nvSpPr>
        <p:spPr bwMode="auto">
          <a:xfrm>
            <a:off x="5461000" y="3316915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45" name="Text Box 105"/>
          <p:cNvSpPr txBox="1">
            <a:spLocks noChangeArrowheads="1"/>
          </p:cNvSpPr>
          <p:nvPr/>
        </p:nvSpPr>
        <p:spPr bwMode="auto">
          <a:xfrm>
            <a:off x="5461000" y="3517001"/>
            <a:ext cx="39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46" name="Line 106"/>
          <p:cNvSpPr>
            <a:spLocks noChangeShapeType="1"/>
          </p:cNvSpPr>
          <p:nvPr/>
        </p:nvSpPr>
        <p:spPr bwMode="auto">
          <a:xfrm>
            <a:off x="5473700" y="356464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47" name="AutoShape 107"/>
          <p:cNvSpPr>
            <a:spLocks/>
          </p:cNvSpPr>
          <p:nvPr/>
        </p:nvSpPr>
        <p:spPr bwMode="auto">
          <a:xfrm rot="-5400000">
            <a:off x="7219925" y="2591812"/>
            <a:ext cx="190559" cy="1371600"/>
          </a:xfrm>
          <a:prstGeom prst="leftBrace">
            <a:avLst>
              <a:gd name="adj1" fmla="val 4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48" name="Text Box 108"/>
          <p:cNvSpPr txBox="1">
            <a:spLocks noChangeArrowheads="1"/>
          </p:cNvSpPr>
          <p:nvPr/>
        </p:nvSpPr>
        <p:spPr bwMode="auto">
          <a:xfrm>
            <a:off x="7150100" y="3315724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b="1" smtClean="0">
                <a:solidFill>
                  <a:srgbClr val="FF0000"/>
                </a:solidFill>
                <a:ea typeface="MS PGothic" pitchFamily="34" charset="-128"/>
              </a:rPr>
              <a:t>?</a:t>
            </a:r>
            <a:endParaRPr lang="en-US" altLang="en-US" sz="1800" b="1" smtClean="0">
              <a:solidFill>
                <a:srgbClr val="FF0000"/>
              </a:solidFill>
            </a:endParaRPr>
          </a:p>
        </p:txBody>
      </p:sp>
      <p:sp>
        <p:nvSpPr>
          <p:cNvPr id="10349" name="Text Box 109"/>
          <p:cNvSpPr txBox="1">
            <a:spLocks noChangeArrowheads="1"/>
          </p:cNvSpPr>
          <p:nvPr/>
        </p:nvSpPr>
        <p:spPr bwMode="auto">
          <a:xfrm>
            <a:off x="7162800" y="3297859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CC"/>
                </a:solidFill>
                <a:ea typeface="MS PGothic" pitchFamily="34" charset="-128"/>
              </a:rPr>
              <a:t>2</a:t>
            </a:r>
            <a:endParaRPr lang="en-US" altLang="en-US" sz="1800" smtClean="0">
              <a:solidFill>
                <a:srgbClr val="0000CC"/>
              </a:solidFill>
            </a:endParaRPr>
          </a:p>
        </p:txBody>
      </p:sp>
      <p:sp>
        <p:nvSpPr>
          <p:cNvPr id="10350" name="Text Box 110"/>
          <p:cNvSpPr txBox="1">
            <a:spLocks noChangeArrowheads="1"/>
          </p:cNvSpPr>
          <p:nvPr/>
        </p:nvSpPr>
        <p:spPr bwMode="auto">
          <a:xfrm>
            <a:off x="7162800" y="3497945"/>
            <a:ext cx="39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CC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0000CC"/>
              </a:solidFill>
            </a:endParaRPr>
          </a:p>
        </p:txBody>
      </p:sp>
      <p:sp>
        <p:nvSpPr>
          <p:cNvPr id="10351" name="Line 111"/>
          <p:cNvSpPr>
            <a:spLocks noChangeShapeType="1"/>
          </p:cNvSpPr>
          <p:nvPr/>
        </p:nvSpPr>
        <p:spPr bwMode="auto">
          <a:xfrm>
            <a:off x="7175500" y="354558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292100" y="2028262"/>
            <a:ext cx="421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Ta phải thực hiện phép tính:</a:t>
            </a:r>
            <a:endParaRPr lang="en-US" altLang="en-US" sz="2400" b="1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56" name="Text Box 116"/>
          <p:cNvSpPr txBox="1">
            <a:spLocks noChangeArrowheads="1"/>
          </p:cNvSpPr>
          <p:nvPr/>
        </p:nvSpPr>
        <p:spPr bwMode="auto">
          <a:xfrm>
            <a:off x="1295400" y="251537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5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57" name="Text Box 117"/>
          <p:cNvSpPr txBox="1">
            <a:spLocks noChangeArrowheads="1"/>
          </p:cNvSpPr>
          <p:nvPr/>
        </p:nvSpPr>
        <p:spPr bwMode="auto">
          <a:xfrm>
            <a:off x="1295400" y="2715463"/>
            <a:ext cx="393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6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58" name="Line 118"/>
          <p:cNvSpPr>
            <a:spLocks noChangeShapeType="1"/>
          </p:cNvSpPr>
          <p:nvPr/>
        </p:nvSpPr>
        <p:spPr bwMode="auto">
          <a:xfrm>
            <a:off x="1308100" y="276310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59" name="Text Box 119"/>
          <p:cNvSpPr txBox="1">
            <a:spLocks noChangeArrowheads="1"/>
          </p:cNvSpPr>
          <p:nvPr/>
        </p:nvSpPr>
        <p:spPr bwMode="auto">
          <a:xfrm>
            <a:off x="1905000" y="2515377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3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1917700" y="2740489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61" name="Line 121"/>
          <p:cNvSpPr>
            <a:spLocks noChangeShapeType="1"/>
          </p:cNvSpPr>
          <p:nvPr/>
        </p:nvSpPr>
        <p:spPr bwMode="auto">
          <a:xfrm>
            <a:off x="1917700" y="276310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62" name="Text Box 122"/>
          <p:cNvSpPr txBox="1">
            <a:spLocks noChangeArrowheads="1"/>
          </p:cNvSpPr>
          <p:nvPr/>
        </p:nvSpPr>
        <p:spPr bwMode="auto">
          <a:xfrm>
            <a:off x="1651000" y="2621375"/>
            <a:ext cx="27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363" name="Text Box 123"/>
          <p:cNvSpPr txBox="1">
            <a:spLocks noChangeArrowheads="1"/>
          </p:cNvSpPr>
          <p:nvPr/>
        </p:nvSpPr>
        <p:spPr bwMode="auto">
          <a:xfrm>
            <a:off x="71438" y="3094200"/>
            <a:ext cx="104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Ta có:</a:t>
            </a:r>
            <a:endParaRPr lang="en-US" altLang="en-US" sz="2400" b="1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64" name="Text Box 124"/>
          <p:cNvSpPr txBox="1">
            <a:spLocks noChangeArrowheads="1"/>
          </p:cNvSpPr>
          <p:nvPr/>
        </p:nvSpPr>
        <p:spPr bwMode="auto">
          <a:xfrm>
            <a:off x="1066800" y="2964395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65" name="Text Box 125"/>
          <p:cNvSpPr txBox="1">
            <a:spLocks noChangeArrowheads="1"/>
          </p:cNvSpPr>
          <p:nvPr/>
        </p:nvSpPr>
        <p:spPr bwMode="auto">
          <a:xfrm>
            <a:off x="1060450" y="3228784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66" name="Line 126"/>
          <p:cNvSpPr>
            <a:spLocks noChangeShapeType="1"/>
          </p:cNvSpPr>
          <p:nvPr/>
        </p:nvSpPr>
        <p:spPr bwMode="auto">
          <a:xfrm>
            <a:off x="1066800" y="327284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67" name="Text Box 127"/>
          <p:cNvSpPr txBox="1">
            <a:spLocks noChangeArrowheads="1"/>
          </p:cNvSpPr>
          <p:nvPr/>
        </p:nvSpPr>
        <p:spPr bwMode="auto">
          <a:xfrm>
            <a:off x="1714500" y="2967954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68" name="Text Box 128"/>
          <p:cNvSpPr txBox="1">
            <a:spLocks noChangeArrowheads="1"/>
          </p:cNvSpPr>
          <p:nvPr/>
        </p:nvSpPr>
        <p:spPr bwMode="auto">
          <a:xfrm>
            <a:off x="1701800" y="3237132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69" name="Line 129"/>
          <p:cNvSpPr>
            <a:spLocks noChangeShapeType="1"/>
          </p:cNvSpPr>
          <p:nvPr/>
        </p:nvSpPr>
        <p:spPr bwMode="auto">
          <a:xfrm>
            <a:off x="1752600" y="3258556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70" name="Text Box 130"/>
          <p:cNvSpPr txBox="1">
            <a:spLocks noChangeArrowheads="1"/>
          </p:cNvSpPr>
          <p:nvPr/>
        </p:nvSpPr>
        <p:spPr bwMode="auto">
          <a:xfrm>
            <a:off x="1423988" y="3103726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-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371" name="Text Box 131"/>
          <p:cNvSpPr txBox="1">
            <a:spLocks noChangeArrowheads="1"/>
          </p:cNvSpPr>
          <p:nvPr/>
        </p:nvSpPr>
        <p:spPr bwMode="auto">
          <a:xfrm>
            <a:off x="2366963" y="2931047"/>
            <a:ext cx="99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5 - 3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72" name="Text Box 132"/>
          <p:cNvSpPr txBox="1">
            <a:spLocks noChangeArrowheads="1"/>
          </p:cNvSpPr>
          <p:nvPr/>
        </p:nvSpPr>
        <p:spPr bwMode="auto">
          <a:xfrm>
            <a:off x="2508250" y="3256188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>
            <a:off x="2454283" y="3263321"/>
            <a:ext cx="563563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74" name="Text Box 134"/>
          <p:cNvSpPr txBox="1">
            <a:spLocks noChangeArrowheads="1"/>
          </p:cNvSpPr>
          <p:nvPr/>
        </p:nvSpPr>
        <p:spPr bwMode="auto">
          <a:xfrm>
            <a:off x="3008313" y="3094200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=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75" name="Text Box 135"/>
          <p:cNvSpPr txBox="1">
            <a:spLocks noChangeArrowheads="1"/>
          </p:cNvSpPr>
          <p:nvPr/>
        </p:nvSpPr>
        <p:spPr bwMode="auto">
          <a:xfrm>
            <a:off x="3403600" y="292151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76" name="Text Box 136"/>
          <p:cNvSpPr txBox="1">
            <a:spLocks noChangeArrowheads="1"/>
          </p:cNvSpPr>
          <p:nvPr/>
        </p:nvSpPr>
        <p:spPr bwMode="auto">
          <a:xfrm>
            <a:off x="3416300" y="3316929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77" name="Line 137"/>
          <p:cNvSpPr>
            <a:spLocks noChangeShapeType="1"/>
          </p:cNvSpPr>
          <p:nvPr/>
        </p:nvSpPr>
        <p:spPr bwMode="auto">
          <a:xfrm>
            <a:off x="3403600" y="326332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78" name="Text Box 138"/>
          <p:cNvSpPr txBox="1">
            <a:spLocks noChangeArrowheads="1"/>
          </p:cNvSpPr>
          <p:nvPr/>
        </p:nvSpPr>
        <p:spPr bwMode="auto">
          <a:xfrm>
            <a:off x="2128838" y="3109682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=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379" name="Text Box 139"/>
          <p:cNvSpPr txBox="1">
            <a:spLocks noChangeArrowheads="1"/>
          </p:cNvSpPr>
          <p:nvPr/>
        </p:nvSpPr>
        <p:spPr bwMode="auto">
          <a:xfrm>
            <a:off x="798513" y="4214937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Muốn trừ hai phân số cùng mẫu số ta làm thế nào?</a:t>
            </a:r>
            <a:endParaRPr lang="en-US" altLang="en-US" sz="2400" b="1" smtClean="0">
              <a:solidFill>
                <a:srgbClr val="0000CC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83" name="Text Box 143"/>
          <p:cNvSpPr txBox="1">
            <a:spLocks noChangeArrowheads="1"/>
          </p:cNvSpPr>
          <p:nvPr/>
        </p:nvSpPr>
        <p:spPr bwMode="auto">
          <a:xfrm>
            <a:off x="647700" y="4176825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Muốn trừ hai phân số </a:t>
            </a: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cùng mẫu số</a:t>
            </a:r>
            <a:r>
              <a:rPr lang="en-US" altLang="ja-JP" sz="240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ta </a:t>
            </a: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trừ tử số của phân số thứ nhất</a:t>
            </a:r>
            <a:r>
              <a:rPr lang="en-US" altLang="ja-JP" sz="240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cho </a:t>
            </a: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tử số của phân số thứ hai</a:t>
            </a:r>
            <a:r>
              <a:rPr lang="en-US" altLang="ja-JP" sz="240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và </a:t>
            </a: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giữ nguyên mẫu số.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176" name="Rectangle 149"/>
          <p:cNvSpPr>
            <a:spLocks noChangeArrowheads="1"/>
          </p:cNvSpPr>
          <p:nvPr/>
        </p:nvSpPr>
        <p:spPr bwMode="auto">
          <a:xfrm>
            <a:off x="774700" y="27407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Thứ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hai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ngày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21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tháng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 </a:t>
            </a:r>
            <a:r>
              <a:rPr lang="en-US" altLang="zh-CN" sz="24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năm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2022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Toán</a:t>
            </a:r>
            <a:endParaRPr lang="en-US" altLang="zh-CN" sz="2400" u="sng" dirty="0" smtClean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392" name="Text Box 152"/>
          <p:cNvSpPr txBox="1">
            <a:spLocks noChangeArrowheads="1"/>
          </p:cNvSpPr>
          <p:nvPr/>
        </p:nvSpPr>
        <p:spPr bwMode="auto">
          <a:xfrm>
            <a:off x="0" y="3696843"/>
            <a:ext cx="134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b="1" smtClean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Thử lại:</a:t>
            </a:r>
            <a:endParaRPr lang="en-US" altLang="en-US" sz="2400" b="1" smtClean="0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93" name="Text Box 153"/>
          <p:cNvSpPr txBox="1">
            <a:spLocks noChangeArrowheads="1"/>
          </p:cNvSpPr>
          <p:nvPr/>
        </p:nvSpPr>
        <p:spPr bwMode="auto">
          <a:xfrm>
            <a:off x="1435100" y="35718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2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94" name="Text Box 154"/>
          <p:cNvSpPr txBox="1">
            <a:spLocks noChangeArrowheads="1"/>
          </p:cNvSpPr>
          <p:nvPr/>
        </p:nvSpPr>
        <p:spPr bwMode="auto">
          <a:xfrm>
            <a:off x="1414463" y="391717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95" name="Line 155"/>
          <p:cNvSpPr>
            <a:spLocks noChangeShapeType="1"/>
          </p:cNvSpPr>
          <p:nvPr/>
        </p:nvSpPr>
        <p:spPr bwMode="auto">
          <a:xfrm>
            <a:off x="2209800" y="394456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97" name="Line 157"/>
          <p:cNvSpPr>
            <a:spLocks noChangeShapeType="1"/>
          </p:cNvSpPr>
          <p:nvPr/>
        </p:nvSpPr>
        <p:spPr bwMode="auto">
          <a:xfrm flipV="1">
            <a:off x="1416050" y="3923131"/>
            <a:ext cx="344488" cy="71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98" name="Text Box 158"/>
          <p:cNvSpPr txBox="1">
            <a:spLocks noChangeArrowheads="1"/>
          </p:cNvSpPr>
          <p:nvPr/>
        </p:nvSpPr>
        <p:spPr bwMode="auto">
          <a:xfrm>
            <a:off x="2168525" y="3608722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3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399" name="Text Box 159"/>
          <p:cNvSpPr txBox="1">
            <a:spLocks noChangeArrowheads="1"/>
          </p:cNvSpPr>
          <p:nvPr/>
        </p:nvSpPr>
        <p:spPr bwMode="auto">
          <a:xfrm>
            <a:off x="2157413" y="3924335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400" name="Text Box 160"/>
          <p:cNvSpPr txBox="1">
            <a:spLocks noChangeArrowheads="1"/>
          </p:cNvSpPr>
          <p:nvPr/>
        </p:nvSpPr>
        <p:spPr bwMode="auto">
          <a:xfrm>
            <a:off x="2590800" y="3814749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FF0000"/>
                </a:solidFill>
                <a:ea typeface="MS PGothic" pitchFamily="34" charset="-128"/>
              </a:rPr>
              <a:t>=</a:t>
            </a:r>
            <a:endParaRPr lang="en-US" altLang="en-US" sz="1800" smtClean="0">
              <a:solidFill>
                <a:srgbClr val="FF0000"/>
              </a:solidFill>
            </a:endParaRPr>
          </a:p>
        </p:txBody>
      </p:sp>
      <p:sp>
        <p:nvSpPr>
          <p:cNvPr id="10403" name="Text Box 163"/>
          <p:cNvSpPr txBox="1">
            <a:spLocks noChangeArrowheads="1"/>
          </p:cNvSpPr>
          <p:nvPr/>
        </p:nvSpPr>
        <p:spPr bwMode="auto">
          <a:xfrm>
            <a:off x="1912938" y="3814749"/>
            <a:ext cx="38100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800" smtClean="0">
                <a:solidFill>
                  <a:srgbClr val="000000"/>
                </a:solidFill>
                <a:ea typeface="MS PGothic" pitchFamily="34" charset="-128"/>
              </a:rPr>
              <a:t>+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404" name="Text Box 164"/>
          <p:cNvSpPr txBox="1">
            <a:spLocks noChangeArrowheads="1"/>
          </p:cNvSpPr>
          <p:nvPr/>
        </p:nvSpPr>
        <p:spPr bwMode="auto">
          <a:xfrm>
            <a:off x="2987675" y="3572979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405" name="Text Box 165"/>
          <p:cNvSpPr txBox="1">
            <a:spLocks noChangeArrowheads="1"/>
          </p:cNvSpPr>
          <p:nvPr/>
        </p:nvSpPr>
        <p:spPr bwMode="auto">
          <a:xfrm>
            <a:off x="2951163" y="3930290"/>
            <a:ext cx="393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6</a:t>
            </a:r>
            <a:endParaRPr lang="en-US" altLang="en-US" sz="240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0406" name="Line 166"/>
          <p:cNvSpPr>
            <a:spLocks noChangeShapeType="1"/>
          </p:cNvSpPr>
          <p:nvPr/>
        </p:nvSpPr>
        <p:spPr bwMode="auto">
          <a:xfrm>
            <a:off x="2971800" y="394456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1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0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3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0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0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1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1000"/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0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0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10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10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10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10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10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0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0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1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 nodeType="clickPar">
                      <p:stCondLst>
                        <p:cond delay="indefinite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0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5" dur="5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6" dur="5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0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0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0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9" dur="1000"/>
                                        <p:tgtEl>
                                          <p:spTgt spid="1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2" dur="1000"/>
                                        <p:tgtEl>
                                          <p:spTgt spid="1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5" dur="1000"/>
                                        <p:tgtEl>
                                          <p:spTgt spid="10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8" dur="1000"/>
                                        <p:tgtEl>
                                          <p:spTgt spid="10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1" dur="1000"/>
                                        <p:tgtEl>
                                          <p:spTgt spid="10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4" dur="1000"/>
                                        <p:tgtEl>
                                          <p:spTgt spid="10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7" dur="1000"/>
                                        <p:tgtEl>
                                          <p:spTgt spid="10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0" dur="1000"/>
                                        <p:tgtEl>
                                          <p:spTgt spid="10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3" dur="1000"/>
                                        <p:tgtEl>
                                          <p:spTgt spid="1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6" dur="1000"/>
                                        <p:tgtEl>
                                          <p:spTgt spid="10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9" dur="1000"/>
                                        <p:tgtEl>
                                          <p:spTgt spid="10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2" dur="1000"/>
                                        <p:tgtEl>
                                          <p:spTgt spid="10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10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2" grpId="0"/>
      <p:bldP spid="10324" grpId="0" animBg="1"/>
      <p:bldP spid="10324" grpId="1" animBg="1"/>
      <p:bldP spid="10325" grpId="0" animBg="1"/>
      <p:bldP spid="10325" grpId="1" animBg="1"/>
      <p:bldP spid="10326" grpId="0" animBg="1"/>
      <p:bldP spid="10327" grpId="0" animBg="1"/>
      <p:bldP spid="10328" grpId="0" animBg="1"/>
      <p:bldP spid="10328" grpId="1" animBg="1"/>
      <p:bldP spid="10329" grpId="0" animBg="1"/>
      <p:bldP spid="10331" grpId="0" animBg="1"/>
      <p:bldP spid="10332" grpId="0"/>
      <p:bldP spid="10333" grpId="0"/>
      <p:bldP spid="10334" grpId="0" animBg="1"/>
      <p:bldP spid="10335" grpId="0"/>
      <p:bldP spid="10336" grpId="0"/>
      <p:bldP spid="10337" grpId="0"/>
      <p:bldP spid="10338" grpId="0" animBg="1"/>
      <p:bldP spid="10339" grpId="0"/>
      <p:bldP spid="10340" grpId="0"/>
      <p:bldP spid="10341" grpId="0" animBg="1"/>
      <p:bldP spid="10342" grpId="0"/>
      <p:bldP spid="10343" grpId="0" animBg="1"/>
      <p:bldP spid="10344" grpId="0"/>
      <p:bldP spid="10345" grpId="0"/>
      <p:bldP spid="10346" grpId="0" animBg="1"/>
      <p:bldP spid="10347" grpId="0" animBg="1"/>
      <p:bldP spid="10348" grpId="0"/>
      <p:bldP spid="10348" grpId="1"/>
      <p:bldP spid="10349" grpId="0"/>
      <p:bldP spid="10350" grpId="0"/>
      <p:bldP spid="10351" grpId="0" animBg="1"/>
      <p:bldP spid="10352" grpId="0"/>
      <p:bldP spid="10356" grpId="0"/>
      <p:bldP spid="10357" grpId="0"/>
      <p:bldP spid="10358" grpId="0" animBg="1"/>
      <p:bldP spid="10359" grpId="0"/>
      <p:bldP spid="10360" grpId="0"/>
      <p:bldP spid="10361" grpId="0" animBg="1"/>
      <p:bldP spid="10362" grpId="0"/>
      <p:bldP spid="10363" grpId="0"/>
      <p:bldP spid="10364" grpId="0"/>
      <p:bldP spid="10365" grpId="0"/>
      <p:bldP spid="10365" grpId="1"/>
      <p:bldP spid="10366" grpId="0" animBg="1"/>
      <p:bldP spid="10367" grpId="0"/>
      <p:bldP spid="10368" grpId="0"/>
      <p:bldP spid="10368" grpId="1"/>
      <p:bldP spid="10369" grpId="0" animBg="1"/>
      <p:bldP spid="10370" grpId="0"/>
      <p:bldP spid="10371" grpId="0"/>
      <p:bldP spid="10372" grpId="0"/>
      <p:bldP spid="10373" grpId="0" animBg="1"/>
      <p:bldP spid="10374" grpId="0"/>
      <p:bldP spid="10375" grpId="0"/>
      <p:bldP spid="10376" grpId="0"/>
      <p:bldP spid="10376" grpId="1"/>
      <p:bldP spid="10377" grpId="0" animBg="1"/>
      <p:bldP spid="10378" grpId="0"/>
      <p:bldP spid="10379" grpId="0"/>
      <p:bldP spid="10379" grpId="1"/>
      <p:bldP spid="10383" grpId="0"/>
      <p:bldP spid="10392" grpId="0"/>
      <p:bldP spid="10392" grpId="1"/>
      <p:bldP spid="10393" grpId="0"/>
      <p:bldP spid="10393" grpId="1"/>
      <p:bldP spid="10394" grpId="0"/>
      <p:bldP spid="10394" grpId="1"/>
      <p:bldP spid="10394" grpId="2"/>
      <p:bldP spid="10395" grpId="0" animBg="1"/>
      <p:bldP spid="10395" grpId="1" animBg="1"/>
      <p:bldP spid="10397" grpId="0" animBg="1"/>
      <p:bldP spid="10397" grpId="1" animBg="1"/>
      <p:bldP spid="10398" grpId="0"/>
      <p:bldP spid="10398" grpId="1"/>
      <p:bldP spid="10399" grpId="0"/>
      <p:bldP spid="10399" grpId="1"/>
      <p:bldP spid="10399" grpId="2"/>
      <p:bldP spid="10400" grpId="0"/>
      <p:bldP spid="10400" grpId="1"/>
      <p:bldP spid="10403" grpId="0" animBg="1"/>
      <p:bldP spid="10403" grpId="1" animBg="1"/>
      <p:bldP spid="10403" grpId="2" animBg="1"/>
      <p:bldP spid="10404" grpId="0"/>
      <p:bldP spid="10404" grpId="1"/>
      <p:bldP spid="10405" grpId="0"/>
      <p:bldP spid="10405" grpId="1"/>
      <p:bldP spid="10405" grpId="2"/>
      <p:bldP spid="10406" grpId="0" animBg="1"/>
      <p:bldP spid="1040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685800" y="30942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 b="1" smtClean="0">
              <a:solidFill>
                <a:srgbClr val="000000"/>
              </a:solidFill>
            </a:endParaRP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1600200" y="1372023"/>
            <a:ext cx="6096000" cy="102901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752600" y="1486360"/>
            <a:ext cx="5791200" cy="8003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Muốn trừ hai phân số cùng mẫu số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ta làm thế nào?</a:t>
            </a:r>
            <a:endParaRPr lang="en-US" altLang="en-US" sz="2800" smtClean="0">
              <a:solidFill>
                <a:srgbClr val="0000CC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990600" y="2058036"/>
            <a:ext cx="7315200" cy="1666636"/>
          </a:xfrm>
          <a:prstGeom prst="flowChartAlternateProcess">
            <a:avLst/>
          </a:prstGeom>
          <a:solidFill>
            <a:srgbClr val="FFFFCC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219200" y="2172380"/>
            <a:ext cx="701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Muốn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trừ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hai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phân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cùng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mẫu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, ta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trừ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tử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của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phân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nhất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cho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tử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của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phân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thứ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hai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và</a:t>
            </a:r>
            <a:r>
              <a:rPr lang="en-US" altLang="ja-JP" sz="280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giữ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nguyên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mẫu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2800" dirty="0" err="1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số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" name="圆角矩形 2"/>
          <p:cNvSpPr/>
          <p:nvPr/>
        </p:nvSpPr>
        <p:spPr>
          <a:xfrm>
            <a:off x="2949761" y="160277"/>
            <a:ext cx="2844428" cy="959255"/>
          </a:xfrm>
          <a:prstGeom prst="roundRect">
            <a:avLst/>
          </a:prstGeom>
          <a:solidFill>
            <a:srgbClr val="5FB645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lIns="68589" tIns="34295" rIns="68589" bIns="3429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noProof="0" dirty="0" smtClean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GHI NHỚ</a:t>
            </a:r>
            <a:endParaRPr kumimoji="0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>
                  <a:lumMod val="9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13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8" grpId="1" animBg="1"/>
      <p:bldP spid="19469" grpId="0" animBg="1"/>
      <p:bldP spid="19469" grpId="1" animBg="1"/>
      <p:bldP spid="19470" grpId="0" animBg="1"/>
      <p:bldP spid="19471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71503"/>
            <a:ext cx="9144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4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cửa hàng có      tấn đường, cửa hàng đã bán</a:t>
            </a:r>
            <a:r>
              <a:rPr lang="vi-V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được       tấn đường. Hỏi cửa hàng còn lại bao nhiêu phần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tấn  đường</a:t>
            </a:r>
            <a:r>
              <a:rPr lang="vi-VN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038600" y="0"/>
          <a:ext cx="304800" cy="60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152334" imgH="393529" progId="">
                  <p:embed/>
                </p:oleObj>
              </mc:Choice>
              <mc:Fallback>
                <p:oleObj name="Equation" r:id="rId3" imgW="15233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0"/>
                        <a:ext cx="304800" cy="608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066800" y="457341"/>
          <a:ext cx="457200" cy="668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52334" imgH="393529" progId="">
                  <p:embed/>
                </p:oleObj>
              </mc:Choice>
              <mc:Fallback>
                <p:oleObj name="Equation" r:id="rId5" imgW="15233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341"/>
                        <a:ext cx="457200" cy="668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594225" y="1543537"/>
          <a:ext cx="382588" cy="74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152334" imgH="393529" progId="">
                  <p:embed/>
                </p:oleObj>
              </mc:Choice>
              <mc:Fallback>
                <p:oleObj name="Equation" r:id="rId7" imgW="15233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543537"/>
                        <a:ext cx="382588" cy="74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14288" y="1678109"/>
            <a:ext cx="7848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phải thực hiện phép tính:      </a:t>
            </a:r>
            <a:r>
              <a:rPr lang="vi-V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248275" y="1543537"/>
          <a:ext cx="382588" cy="74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52334" imgH="393529" progId="">
                  <p:embed/>
                </p:oleObj>
              </mc:Choice>
              <mc:Fallback>
                <p:oleObj name="Equation" r:id="rId8" imgW="15233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1543537"/>
                        <a:ext cx="382588" cy="74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38800" y="1668591"/>
            <a:ext cx="99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= </a:t>
            </a:r>
            <a:r>
              <a:rPr lang="en-US" altLang="en-US" smtClean="0">
                <a:solidFill>
                  <a:srgbClr val="FF3505"/>
                </a:solidFill>
                <a:latin typeface="VNI-Times" pitchFamily="2" charset="0"/>
              </a:rPr>
              <a:t>?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762017" y="2894122"/>
          <a:ext cx="2201863" cy="74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0" imgW="901309" imgH="393529" progId="">
                  <p:embed/>
                </p:oleObj>
              </mc:Choice>
              <mc:Fallback>
                <p:oleObj name="Equation" r:id="rId10" imgW="901309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17" y="2894122"/>
                        <a:ext cx="2201863" cy="74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5248284" y="2894122"/>
          <a:ext cx="2201863" cy="74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2" imgW="901309" imgH="393529" progId="">
                  <p:embed/>
                </p:oleObj>
              </mc:Choice>
              <mc:Fallback>
                <p:oleObj name="Equation" r:id="rId12" imgW="901309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84" y="2894122"/>
                        <a:ext cx="2201863" cy="74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57588" y="3093008"/>
            <a:ext cx="1676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solidFill>
                  <a:srgbClr val="000000"/>
                </a:solidFill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và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619500" y="423755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657600" y="4630579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619500" y="469489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114800" y="4637725"/>
            <a:ext cx="1524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305300" y="423755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19600" y="4637725"/>
            <a:ext cx="3048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57700" y="469489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800600" y="446623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181600" y="4637725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143500" y="469489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143500" y="423755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867400" y="4637725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91200" y="469489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791200" y="423755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638800" y="4637725"/>
            <a:ext cx="1524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248400" y="44638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629400" y="4637725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553200" y="469489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629400" y="4237552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0" y="2396277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Quy đồng mẫu số hai phân số: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0" y="3868344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Trừ hai phân số: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7668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8" grpId="0"/>
      <p:bldP spid="40" grpId="0"/>
      <p:bldP spid="42" grpId="0"/>
      <p:bldP spid="44" grpId="0"/>
      <p:bldP spid="45" grpId="0"/>
      <p:bldP spid="50" grpId="0"/>
      <p:bldP spid="51" grpId="0"/>
      <p:bldP spid="53" grpId="0"/>
      <p:bldP spid="55" grpId="0"/>
      <p:bldP spid="56" grpId="0"/>
      <p:bldP spid="57" grpId="0" build="allAtOnce"/>
      <p:bldP spid="5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830784" y="494272"/>
          <a:ext cx="382587" cy="74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52334" imgH="393529" progId="">
                  <p:embed/>
                </p:oleObj>
              </mc:Choice>
              <mc:Fallback>
                <p:oleObj name="Equation" r:id="rId4" imgW="15233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84" y="494272"/>
                        <a:ext cx="382587" cy="74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228600" y="6348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 phải thực hiện phép tính:      </a:t>
            </a:r>
            <a:r>
              <a:rPr lang="vi-VN" altLang="en-US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/>
        </p:nvGraphicFramePr>
        <p:xfrm>
          <a:off x="5484814" y="494272"/>
          <a:ext cx="382587" cy="74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152334" imgH="393529" progId="">
                  <p:embed/>
                </p:oleObj>
              </mc:Choice>
              <mc:Fallback>
                <p:oleObj name="Equation" r:id="rId6" imgW="15233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4" y="494272"/>
                        <a:ext cx="382587" cy="74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304800" y="3284758"/>
            <a:ext cx="8610600" cy="92790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381000" y="3258566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5791200" y="615744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</a:rPr>
              <a:t>=</a:t>
            </a:r>
            <a:r>
              <a:rPr lang="en-US" altLang="en-US" smtClean="0">
                <a:solidFill>
                  <a:srgbClr val="FF3505"/>
                </a:solidFill>
                <a:latin typeface="VNI-Times" pitchFamily="2" charset="0"/>
              </a:rPr>
              <a:t>?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828800" y="16578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00" y="2050889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828800" y="211520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362200" y="2058035"/>
            <a:ext cx="1524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15"/>
          <p:cNvSpPr txBox="1">
            <a:spLocks noChangeArrowheads="1"/>
          </p:cNvSpPr>
          <p:nvPr/>
        </p:nvSpPr>
        <p:spPr bwMode="auto">
          <a:xfrm>
            <a:off x="2514600" y="16578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667000" y="2058035"/>
            <a:ext cx="3048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20"/>
          <p:cNvSpPr txBox="1">
            <a:spLocks noChangeArrowheads="1"/>
          </p:cNvSpPr>
          <p:nvPr/>
        </p:nvSpPr>
        <p:spPr bwMode="auto">
          <a:xfrm>
            <a:off x="2667000" y="211520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207" name="TextBox 21"/>
          <p:cNvSpPr txBox="1">
            <a:spLocks noChangeArrowheads="1"/>
          </p:cNvSpPr>
          <p:nvPr/>
        </p:nvSpPr>
        <p:spPr bwMode="auto">
          <a:xfrm>
            <a:off x="3048000" y="18865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429000" y="2058035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TextBox 23"/>
          <p:cNvSpPr txBox="1">
            <a:spLocks noChangeArrowheads="1"/>
          </p:cNvSpPr>
          <p:nvPr/>
        </p:nvSpPr>
        <p:spPr bwMode="auto">
          <a:xfrm>
            <a:off x="3352800" y="211520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210" name="TextBox 24"/>
          <p:cNvSpPr txBox="1">
            <a:spLocks noChangeArrowheads="1"/>
          </p:cNvSpPr>
          <p:nvPr/>
        </p:nvSpPr>
        <p:spPr bwMode="auto">
          <a:xfrm>
            <a:off x="3352800" y="16578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114800" y="2058035"/>
            <a:ext cx="381000" cy="11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4038600" y="211520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213" name="TextBox 27"/>
          <p:cNvSpPr txBox="1">
            <a:spLocks noChangeArrowheads="1"/>
          </p:cNvSpPr>
          <p:nvPr/>
        </p:nvSpPr>
        <p:spPr bwMode="auto">
          <a:xfrm>
            <a:off x="4038600" y="16578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886200" y="2058035"/>
            <a:ext cx="1524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5" name="TextBox 29"/>
          <p:cNvSpPr txBox="1">
            <a:spLocks noChangeArrowheads="1"/>
          </p:cNvSpPr>
          <p:nvPr/>
        </p:nvSpPr>
        <p:spPr bwMode="auto">
          <a:xfrm>
            <a:off x="4495800" y="1884153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870450" y="2066374"/>
            <a:ext cx="381000" cy="23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7" name="TextBox 31"/>
          <p:cNvSpPr txBox="1">
            <a:spLocks noChangeArrowheads="1"/>
          </p:cNvSpPr>
          <p:nvPr/>
        </p:nvSpPr>
        <p:spPr bwMode="auto">
          <a:xfrm>
            <a:off x="4800600" y="211520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218" name="TextBox 32"/>
          <p:cNvSpPr txBox="1">
            <a:spLocks noChangeArrowheads="1"/>
          </p:cNvSpPr>
          <p:nvPr/>
        </p:nvSpPr>
        <p:spPr bwMode="auto">
          <a:xfrm>
            <a:off x="4876800" y="16578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2763103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 trừ hai phân số khác mẫu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192496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"/>
</p:tagLst>
</file>

<file path=ppt/theme/theme1.xml><?xml version="1.0" encoding="utf-8"?>
<a:theme xmlns:a="http://schemas.openxmlformats.org/drawingml/2006/main" name="Office 主题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主题">
  <a:themeElements>
    <a:clrScheme name="自定义 48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B645"/>
      </a:accent1>
      <a:accent2>
        <a:srgbClr val="F5C751"/>
      </a:accent2>
      <a:accent3>
        <a:srgbClr val="F14B76"/>
      </a:accent3>
      <a:accent4>
        <a:srgbClr val="5FB645"/>
      </a:accent4>
      <a:accent5>
        <a:srgbClr val="F5C751"/>
      </a:accent5>
      <a:accent6>
        <a:srgbClr val="F14B7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591</Words>
  <Application>Microsoft Office PowerPoint</Application>
  <PresentationFormat>Custom</PresentationFormat>
  <Paragraphs>264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Office 主题</vt:lpstr>
      <vt:lpstr>Default Design</vt:lpstr>
      <vt:lpstr>1_Default Design</vt:lpstr>
      <vt:lpstr>2_Default Design</vt:lpstr>
      <vt:lpstr>3_Default Design</vt:lpstr>
      <vt:lpstr>1_Office 主题</vt:lpstr>
      <vt:lpstr>4_Default Design</vt:lpstr>
      <vt:lpstr>5_Default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</dc:title>
  <dc:creator>Administrator</dc:creator>
  <cp:lastModifiedBy>ADMIN</cp:lastModifiedBy>
  <cp:revision>144</cp:revision>
  <dcterms:created xsi:type="dcterms:W3CDTF">2017-05-10T06:31:56Z</dcterms:created>
  <dcterms:modified xsi:type="dcterms:W3CDTF">2022-02-19T04:40:59Z</dcterms:modified>
</cp:coreProperties>
</file>