
<file path=[Content_Types].xml><?xml version="1.0" encoding="utf-8"?>
<Types xmlns="http://schemas.openxmlformats.org/package/2006/content-types">
  <Default Extension="png" ContentType="image/png"/>
  <Default Extension="svg" ContentType="image/svg+xml"/>
  <Default Extension="m4a" ContentType="audio/mp4"/>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2" r:id="rId2"/>
    <p:sldId id="276" r:id="rId3"/>
    <p:sldId id="306" r:id="rId4"/>
    <p:sldId id="307" r:id="rId5"/>
    <p:sldId id="319" r:id="rId6"/>
    <p:sldId id="275" r:id="rId7"/>
    <p:sldId id="277" r:id="rId8"/>
    <p:sldId id="308" r:id="rId9"/>
    <p:sldId id="312" r:id="rId10"/>
    <p:sldId id="278" r:id="rId11"/>
    <p:sldId id="280" r:id="rId12"/>
    <p:sldId id="299" r:id="rId13"/>
    <p:sldId id="300" r:id="rId14"/>
    <p:sldId id="301" r:id="rId15"/>
    <p:sldId id="285" r:id="rId16"/>
    <p:sldId id="302" r:id="rId17"/>
    <p:sldId id="303" r:id="rId18"/>
    <p:sldId id="304" r:id="rId19"/>
    <p:sldId id="305" r:id="rId20"/>
    <p:sldId id="318" r:id="rId21"/>
    <p:sldId id="320" r:id="rId22"/>
    <p:sldId id="295" r:id="rId23"/>
    <p:sldId id="296" r:id="rId24"/>
    <p:sldId id="292" r:id="rId25"/>
    <p:sldId id="297" r:id="rId26"/>
    <p:sldId id="260"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B3DF"/>
    <a:srgbClr val="E6CEEA"/>
    <a:srgbClr val="FEF002"/>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265" autoAdjust="0"/>
  </p:normalViewPr>
  <p:slideViewPr>
    <p:cSldViewPr snapToGrid="0">
      <p:cViewPr varScale="1">
        <p:scale>
          <a:sx n="102" d="100"/>
          <a:sy n="102" d="100"/>
        </p:scale>
        <p:origin x="9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00ED5AFC-C6E8-4F0D-9AEE-86F75376E5B9}" type="datetimeFigureOut">
              <a:rPr lang="zh-CN" altLang="en-US" smtClean="0"/>
              <a:pPr/>
              <a:t>2021/12/23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0F698488-E0FF-4CF5-8652-9C2713CA4E3F}" type="slidenum">
              <a:rPr lang="zh-CN" altLang="en-US" smtClean="0"/>
              <a:pPr/>
              <a:t>‹#›</a:t>
            </a:fld>
            <a:endParaRPr lang="zh-CN" altLang="en-US" dirty="0"/>
          </a:p>
        </p:txBody>
      </p:sp>
    </p:spTree>
    <p:extLst>
      <p:ext uri="{BB962C8B-B14F-4D97-AF65-F5344CB8AC3E}">
        <p14:creationId xmlns:p14="http://schemas.microsoft.com/office/powerpoint/2010/main" val="389900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698488-E0FF-4CF5-8652-9C2713CA4E3F}" type="slidenum">
              <a:rPr lang="zh-CN" altLang="en-US" smtClean="0"/>
              <a:t>1</a:t>
            </a:fld>
            <a:endParaRPr lang="zh-CN" altLang="en-US"/>
          </a:p>
        </p:txBody>
      </p:sp>
    </p:spTree>
    <p:extLst>
      <p:ext uri="{BB962C8B-B14F-4D97-AF65-F5344CB8AC3E}">
        <p14:creationId xmlns:p14="http://schemas.microsoft.com/office/powerpoint/2010/main" val="2659816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698488-E0FF-4CF5-8652-9C2713CA4E3F}" type="slidenum">
              <a:rPr lang="zh-CN" altLang="en-US" smtClean="0"/>
              <a:t>11</a:t>
            </a:fld>
            <a:endParaRPr lang="zh-CN" altLang="en-US"/>
          </a:p>
        </p:txBody>
      </p:sp>
    </p:spTree>
    <p:extLst>
      <p:ext uri="{BB962C8B-B14F-4D97-AF65-F5344CB8AC3E}">
        <p14:creationId xmlns:p14="http://schemas.microsoft.com/office/powerpoint/2010/main" val="286179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a:solidFill>
                  <a:srgbClr val="0070C0"/>
                </a:solidFill>
              </a:rPr>
              <a:t>Chúng ta cùng sửa bài:</a:t>
            </a:r>
          </a:p>
          <a:p>
            <a:r>
              <a:rPr lang="en-US" sz="1200" b="0" i="0">
                <a:solidFill>
                  <a:srgbClr val="0070C0"/>
                </a:solidFill>
              </a:rPr>
              <a:t>Ở bt 253+ 10x4 ta thực hiện phép tính nhân 10x 4 trước, số 253 và dấu cộng ta viết lại thẳng hàng, 10x4=40 ta viết 40 dưới phép nhân này. Sau đó lấy 253 + 40 = 293. Vậy gt của bt 253+ 10x4 = 293</a:t>
            </a:r>
          </a:p>
          <a:p>
            <a:r>
              <a:rPr lang="en-US" altLang="zh-CN" sz="1200" b="0" i="0">
                <a:solidFill>
                  <a:srgbClr val="0070C0"/>
                </a:solidFill>
              </a:rPr>
              <a:t>Các em lưu ý ghi dấu bằng ở cả 2 bước nhé.</a:t>
            </a:r>
          </a:p>
          <a:p>
            <a:endParaRPr lang="en-US" altLang="zh-CN" sz="1200" b="0" i="0">
              <a:solidFill>
                <a:srgbClr val="0070C0"/>
              </a:solidFill>
            </a:endParaRPr>
          </a:p>
          <a:p>
            <a:r>
              <a:rPr lang="en-US" altLang="zh-CN" sz="1200" b="0" i="0">
                <a:solidFill>
                  <a:srgbClr val="0070C0"/>
                </a:solidFill>
              </a:rPr>
              <a:t>Làm tương tự với những bài còn lại.</a:t>
            </a:r>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98488-E0FF-4CF5-8652-9C2713CA4E3F}"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457782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98488-E0FF-4CF5-8652-9C2713CA4E3F}"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88567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98488-E0FF-4CF5-8652-9C2713CA4E3F}"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76912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98488-E0FF-4CF5-8652-9C2713CA4E3F}"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2744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98488-E0FF-4CF5-8652-9C2713CA4E3F}"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634424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98488-E0FF-4CF5-8652-9C2713CA4E3F}"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256698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98488-E0FF-4CF5-8652-9C2713CA4E3F}"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553233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98488-E0FF-4CF5-8652-9C2713CA4E3F}"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362951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Cần</a:t>
            </a:r>
            <a:r>
              <a:rPr lang="en-US" altLang="zh-CN" baseline="0" dirty="0" smtClean="0"/>
              <a:t> </a:t>
            </a:r>
            <a:r>
              <a:rPr lang="en-US" altLang="zh-CN" baseline="0" dirty="0" err="1" smtClean="0"/>
              <a:t>lưu</a:t>
            </a:r>
            <a:r>
              <a:rPr lang="en-US" altLang="zh-CN" baseline="0" dirty="0" smtClean="0"/>
              <a:t> ý </a:t>
            </a:r>
            <a:r>
              <a:rPr lang="en-US" altLang="zh-CN" baseline="0" dirty="0" err="1" smtClean="0"/>
              <a:t>gì</a:t>
            </a:r>
            <a:r>
              <a:rPr lang="en-US" altLang="zh-CN" baseline="0" dirty="0" smtClean="0"/>
              <a:t> </a:t>
            </a:r>
            <a:r>
              <a:rPr lang="en-US" altLang="zh-CN" baseline="0" dirty="0" err="1" smtClean="0"/>
              <a:t>khi</a:t>
            </a:r>
            <a:r>
              <a:rPr lang="en-US" altLang="zh-CN" baseline="0" dirty="0" smtClean="0"/>
              <a:t> </a:t>
            </a:r>
            <a:r>
              <a:rPr lang="en-US" altLang="zh-CN" baseline="0" dirty="0" err="1" smtClean="0"/>
              <a:t>tính</a:t>
            </a:r>
            <a:r>
              <a:rPr lang="en-US" altLang="zh-CN" baseline="0" dirty="0" smtClean="0"/>
              <a:t> </a:t>
            </a:r>
            <a:r>
              <a:rPr lang="en-US" altLang="zh-CN" baseline="0" dirty="0" err="1" smtClean="0"/>
              <a:t>giá</a:t>
            </a:r>
            <a:r>
              <a:rPr lang="en-US" altLang="zh-CN" baseline="0" dirty="0" smtClean="0"/>
              <a:t> </a:t>
            </a:r>
            <a:r>
              <a:rPr lang="en-US" altLang="zh-CN" baseline="0" dirty="0" err="1" smtClean="0"/>
              <a:t>trị</a:t>
            </a:r>
            <a:r>
              <a:rPr lang="en-US" altLang="zh-CN" baseline="0" dirty="0" smtClean="0"/>
              <a:t> </a:t>
            </a:r>
            <a:r>
              <a:rPr lang="en-US" altLang="zh-CN" baseline="0" dirty="0" err="1" smtClean="0"/>
              <a:t>biểu</a:t>
            </a:r>
            <a:r>
              <a:rPr lang="en-US" altLang="zh-CN" baseline="0" dirty="0" smtClean="0"/>
              <a:t> </a:t>
            </a:r>
            <a:r>
              <a:rPr lang="en-US" altLang="zh-CN" baseline="0" dirty="0" err="1" smtClean="0"/>
              <a:t>thức</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98488-E0FF-4CF5-8652-9C2713CA4E3F}"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46081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Hoạt động 1: Khởi động</a:t>
            </a:r>
            <a:endParaRPr lang="zh-CN" altLang="en-US"/>
          </a:p>
        </p:txBody>
      </p:sp>
      <p:sp>
        <p:nvSpPr>
          <p:cNvPr id="4" name="灯片编号占位符 3"/>
          <p:cNvSpPr>
            <a:spLocks noGrp="1"/>
          </p:cNvSpPr>
          <p:nvPr>
            <p:ph type="sldNum" sz="quarter" idx="10"/>
          </p:nvPr>
        </p:nvSpPr>
        <p:spPr/>
        <p:txBody>
          <a:bodyPr/>
          <a:lstStyle/>
          <a:p>
            <a:fld id="{0F698488-E0FF-4CF5-8652-9C2713CA4E3F}" type="slidenum">
              <a:rPr lang="zh-CN" altLang="en-US" smtClean="0"/>
              <a:t>2</a:t>
            </a:fld>
            <a:endParaRPr lang="zh-CN" altLang="en-US"/>
          </a:p>
        </p:txBody>
      </p:sp>
    </p:spTree>
    <p:extLst>
      <p:ext uri="{BB962C8B-B14F-4D97-AF65-F5344CB8AC3E}">
        <p14:creationId xmlns:p14="http://schemas.microsoft.com/office/powerpoint/2010/main" val="1486422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Chúng</a:t>
            </a:r>
            <a:r>
              <a:rPr lang="en-US" baseline="0" dirty="0" smtClean="0"/>
              <a:t> </a:t>
            </a:r>
            <a:r>
              <a:rPr lang="en-US" baseline="0" dirty="0" err="1" smtClean="0"/>
              <a:t>mình</a:t>
            </a:r>
            <a:r>
              <a:rPr lang="en-US" baseline="0" dirty="0" smtClean="0"/>
              <a:t> </a:t>
            </a:r>
            <a:r>
              <a:rPr lang="en-US" baseline="0" dirty="0" err="1" smtClean="0"/>
              <a:t>cùng</a:t>
            </a:r>
            <a:r>
              <a:rPr lang="en-US" baseline="0" dirty="0" smtClean="0"/>
              <a:t> </a:t>
            </a:r>
            <a:r>
              <a:rPr lang="en-US" baseline="0" dirty="0" err="1" smtClean="0"/>
              <a:t>đi</a:t>
            </a:r>
            <a:r>
              <a:rPr lang="en-US" baseline="0" dirty="0" smtClean="0"/>
              <a:t> </a:t>
            </a:r>
            <a:r>
              <a:rPr lang="en-US" baseline="0" dirty="0" err="1" smtClean="0"/>
              <a:t>thăm</a:t>
            </a:r>
            <a:r>
              <a:rPr lang="en-US" baseline="0" dirty="0" smtClean="0"/>
              <a:t> </a:t>
            </a:r>
            <a:r>
              <a:rPr lang="en-US" baseline="0" dirty="0" err="1" smtClean="0"/>
              <a:t>vườn</a:t>
            </a:r>
            <a:r>
              <a:rPr lang="en-US" baseline="0" dirty="0" smtClean="0"/>
              <a:t> </a:t>
            </a:r>
            <a:r>
              <a:rPr lang="en-US" baseline="0" dirty="0" err="1" smtClean="0"/>
              <a:t>táo</a:t>
            </a:r>
            <a:r>
              <a:rPr lang="en-US" baseline="0" dirty="0" smtClean="0"/>
              <a:t> </a:t>
            </a:r>
            <a:r>
              <a:rPr lang="en-US" baseline="0" dirty="0" err="1" smtClean="0"/>
              <a:t>và</a:t>
            </a:r>
            <a:r>
              <a:rPr lang="en-US" baseline="0" dirty="0" smtClean="0"/>
              <a:t> </a:t>
            </a:r>
            <a:r>
              <a:rPr lang="en-US" baseline="0" dirty="0" err="1" smtClean="0"/>
              <a:t>hái</a:t>
            </a:r>
            <a:r>
              <a:rPr lang="en-US" baseline="0" dirty="0" smtClean="0"/>
              <a:t> </a:t>
            </a:r>
            <a:r>
              <a:rPr lang="en-US" baseline="0" dirty="0" err="1" smtClean="0"/>
              <a:t>táo</a:t>
            </a:r>
            <a:r>
              <a:rPr lang="en-US" baseline="0" dirty="0" smtClean="0"/>
              <a:t> </a:t>
            </a:r>
            <a:r>
              <a:rPr lang="en-US" baseline="0" dirty="0" err="1" smtClean="0"/>
              <a:t>nào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698488-E0FF-4CF5-8652-9C2713CA4E3F}" type="slidenum">
              <a:rPr lang="zh-CN" altLang="en-US" smtClean="0"/>
              <a:pPr/>
              <a:t>21</a:t>
            </a:fld>
            <a:endParaRPr lang="zh-CN" altLang="en-US" dirty="0"/>
          </a:p>
        </p:txBody>
      </p:sp>
    </p:spTree>
    <p:extLst>
      <p:ext uri="{BB962C8B-B14F-4D97-AF65-F5344CB8AC3E}">
        <p14:creationId xmlns:p14="http://schemas.microsoft.com/office/powerpoint/2010/main" val="3962472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Chúng</a:t>
            </a:r>
            <a:r>
              <a:rPr lang="en-US" altLang="zh-CN" dirty="0"/>
              <a:t> </a:t>
            </a:r>
            <a:r>
              <a:rPr lang="en-US" altLang="zh-CN" dirty="0" err="1"/>
              <a:t>mình</a:t>
            </a:r>
            <a:r>
              <a:rPr lang="en-US" altLang="zh-CN" dirty="0"/>
              <a:t> </a:t>
            </a:r>
            <a:r>
              <a:rPr lang="en-US" altLang="zh-CN" dirty="0" err="1"/>
              <a:t>cùng</a:t>
            </a:r>
            <a:r>
              <a:rPr lang="en-US" altLang="zh-CN" dirty="0"/>
              <a:t> </a:t>
            </a:r>
            <a:r>
              <a:rPr lang="en-US" altLang="zh-CN" dirty="0" err="1"/>
              <a:t>tóm</a:t>
            </a:r>
            <a:r>
              <a:rPr lang="en-US" altLang="zh-CN" dirty="0"/>
              <a:t> </a:t>
            </a:r>
            <a:r>
              <a:rPr lang="en-US" altLang="zh-CN" dirty="0" err="1"/>
              <a:t>tắt</a:t>
            </a:r>
            <a:r>
              <a:rPr lang="en-US" altLang="zh-CN" dirty="0"/>
              <a:t> </a:t>
            </a:r>
            <a:r>
              <a:rPr lang="en-US" altLang="zh-CN" dirty="0" err="1"/>
              <a:t>bài</a:t>
            </a:r>
            <a:r>
              <a:rPr lang="en-US" altLang="zh-CN" dirty="0"/>
              <a:t> </a:t>
            </a:r>
            <a:r>
              <a:rPr lang="en-US" altLang="zh-CN" dirty="0" err="1"/>
              <a:t>toán</a:t>
            </a:r>
            <a:r>
              <a:rPr lang="en-US" altLang="zh-CN" dirty="0"/>
              <a:t> </a:t>
            </a:r>
            <a:r>
              <a:rPr lang="en-US" altLang="zh-CN" dirty="0" err="1"/>
              <a:t>nhé</a:t>
            </a:r>
            <a:r>
              <a:rPr lang="en-US" altLang="zh-CN" dirty="0"/>
              <a:t>.</a:t>
            </a:r>
          </a:p>
          <a:p>
            <a:r>
              <a:rPr lang="en-US" altLang="zh-CN" dirty="0" err="1"/>
              <a:t>Bài</a:t>
            </a:r>
            <a:r>
              <a:rPr lang="en-US" altLang="zh-CN" dirty="0"/>
              <a:t> </a:t>
            </a:r>
            <a:r>
              <a:rPr lang="en-US" altLang="zh-CN" dirty="0" err="1"/>
              <a:t>toán</a:t>
            </a:r>
            <a:r>
              <a:rPr lang="en-US" altLang="zh-CN" dirty="0"/>
              <a:t> </a:t>
            </a:r>
            <a:r>
              <a:rPr lang="en-US" altLang="zh-CN" dirty="0" err="1"/>
              <a:t>cho</a:t>
            </a:r>
            <a:r>
              <a:rPr lang="en-US" altLang="zh-CN" dirty="0"/>
              <a:t> </a:t>
            </a:r>
            <a:r>
              <a:rPr lang="en-US" altLang="zh-CN" dirty="0" err="1"/>
              <a:t>chúng</a:t>
            </a:r>
            <a:r>
              <a:rPr lang="en-US" altLang="zh-CN" dirty="0"/>
              <a:t> ta </a:t>
            </a:r>
            <a:r>
              <a:rPr lang="en-US" altLang="zh-CN" dirty="0" err="1"/>
              <a:t>những</a:t>
            </a:r>
            <a:r>
              <a:rPr lang="en-US" altLang="zh-CN" dirty="0"/>
              <a:t> </a:t>
            </a:r>
            <a:r>
              <a:rPr lang="en-US" altLang="zh-CN" dirty="0" err="1"/>
              <a:t>gì</a:t>
            </a:r>
            <a:r>
              <a:rPr lang="en-US" altLang="zh-CN" dirty="0"/>
              <a:t> </a:t>
            </a:r>
            <a:r>
              <a:rPr lang="en-US" altLang="zh-CN" dirty="0" err="1"/>
              <a:t>nào</a:t>
            </a:r>
            <a:r>
              <a:rPr lang="en-US" altLang="zh-CN" dirty="0"/>
              <a:t>?</a:t>
            </a:r>
          </a:p>
          <a:p>
            <a:r>
              <a:rPr lang="en-US" altLang="zh-CN" dirty="0"/>
              <a:t>À </a:t>
            </a:r>
            <a:r>
              <a:rPr lang="en-US" altLang="zh-CN" dirty="0" err="1"/>
              <a:t>bài</a:t>
            </a:r>
            <a:r>
              <a:rPr lang="en-US" altLang="zh-CN" dirty="0"/>
              <a:t> </a:t>
            </a:r>
            <a:r>
              <a:rPr lang="en-US" altLang="zh-CN" dirty="0" err="1"/>
              <a:t>toán</a:t>
            </a:r>
            <a:r>
              <a:rPr lang="en-US" altLang="zh-CN" dirty="0"/>
              <a:t> </a:t>
            </a:r>
            <a:r>
              <a:rPr lang="en-US" altLang="zh-CN" dirty="0" err="1"/>
              <a:t>cho</a:t>
            </a:r>
            <a:r>
              <a:rPr lang="en-US" altLang="zh-CN" dirty="0"/>
              <a:t> </a:t>
            </a:r>
            <a:r>
              <a:rPr lang="en-US" altLang="zh-CN" dirty="0" err="1"/>
              <a:t>biết</a:t>
            </a:r>
            <a:r>
              <a:rPr lang="en-US" altLang="zh-CN" dirty="0"/>
              <a:t> </a:t>
            </a:r>
            <a:r>
              <a:rPr lang="en-US" altLang="zh-CN" dirty="0" err="1"/>
              <a:t>Mẹ</a:t>
            </a:r>
            <a:r>
              <a:rPr lang="en-US" altLang="zh-CN" dirty="0"/>
              <a:t> </a:t>
            </a:r>
            <a:r>
              <a:rPr lang="en-US" altLang="zh-CN" dirty="0" err="1"/>
              <a:t>hái</a:t>
            </a:r>
            <a:r>
              <a:rPr lang="en-US" altLang="zh-CN" dirty="0"/>
              <a:t> </a:t>
            </a:r>
            <a:r>
              <a:rPr lang="en-US" altLang="zh-CN" dirty="0" err="1"/>
              <a:t>được</a:t>
            </a:r>
            <a:r>
              <a:rPr lang="en-US" altLang="zh-CN" dirty="0"/>
              <a:t> 60 </a:t>
            </a:r>
            <a:r>
              <a:rPr lang="en-US" altLang="zh-CN" dirty="0" err="1"/>
              <a:t>quả</a:t>
            </a:r>
            <a:r>
              <a:rPr lang="en-US" altLang="zh-CN" dirty="0"/>
              <a:t> </a:t>
            </a:r>
            <a:r>
              <a:rPr lang="en-US" altLang="zh-CN" dirty="0" err="1"/>
              <a:t>táo</a:t>
            </a:r>
            <a:r>
              <a:rPr lang="en-US" altLang="zh-CN" dirty="0"/>
              <a:t>, </a:t>
            </a:r>
            <a:r>
              <a:rPr lang="en-US" altLang="zh-CN" dirty="0" err="1"/>
              <a:t>chị</a:t>
            </a:r>
            <a:r>
              <a:rPr lang="en-US" altLang="zh-CN" dirty="0"/>
              <a:t> </a:t>
            </a:r>
            <a:r>
              <a:rPr lang="en-US" altLang="zh-CN" dirty="0" err="1"/>
              <a:t>hái</a:t>
            </a:r>
            <a:r>
              <a:rPr lang="en-US" altLang="zh-CN" dirty="0"/>
              <a:t> </a:t>
            </a:r>
            <a:r>
              <a:rPr lang="en-US" altLang="zh-CN" dirty="0" err="1"/>
              <a:t>được</a:t>
            </a:r>
            <a:r>
              <a:rPr lang="en-US" altLang="zh-CN" dirty="0"/>
              <a:t> 35 </a:t>
            </a:r>
            <a:r>
              <a:rPr lang="en-US" altLang="zh-CN" dirty="0" err="1"/>
              <a:t>quả</a:t>
            </a:r>
            <a:r>
              <a:rPr lang="en-US" altLang="zh-CN" dirty="0"/>
              <a:t> </a:t>
            </a:r>
            <a:r>
              <a:rPr lang="en-US" altLang="zh-CN" dirty="0" err="1"/>
              <a:t>táo</a:t>
            </a:r>
            <a:r>
              <a:rPr lang="en-US" altLang="zh-CN" dirty="0"/>
              <a:t>.</a:t>
            </a:r>
          </a:p>
          <a:p>
            <a:r>
              <a:rPr lang="en-US" altLang="zh-CN" dirty="0" err="1"/>
              <a:t>Sau</a:t>
            </a:r>
            <a:r>
              <a:rPr lang="en-US" altLang="zh-CN" dirty="0"/>
              <a:t> </a:t>
            </a:r>
            <a:r>
              <a:rPr lang="en-US" altLang="zh-CN" dirty="0" err="1"/>
              <a:t>khi</a:t>
            </a:r>
            <a:r>
              <a:rPr lang="en-US" altLang="zh-CN" dirty="0"/>
              <a:t> </a:t>
            </a:r>
            <a:r>
              <a:rPr lang="en-US" altLang="zh-CN" dirty="0" err="1"/>
              <a:t>hái</a:t>
            </a:r>
            <a:r>
              <a:rPr lang="en-US" altLang="zh-CN" dirty="0"/>
              <a:t> </a:t>
            </a:r>
            <a:r>
              <a:rPr lang="en-US" altLang="zh-CN" dirty="0" err="1"/>
              <a:t>xong</a:t>
            </a:r>
            <a:r>
              <a:rPr lang="en-US" altLang="zh-CN" dirty="0"/>
              <a:t> </a:t>
            </a:r>
            <a:r>
              <a:rPr lang="en-US" altLang="zh-CN" dirty="0" err="1"/>
              <a:t>thì</a:t>
            </a:r>
            <a:r>
              <a:rPr lang="en-US" altLang="zh-CN" dirty="0"/>
              <a:t> </a:t>
            </a:r>
            <a:r>
              <a:rPr lang="en-US" altLang="zh-CN" dirty="0" err="1"/>
              <a:t>số</a:t>
            </a:r>
            <a:r>
              <a:rPr lang="en-US" altLang="zh-CN" dirty="0"/>
              <a:t> </a:t>
            </a:r>
            <a:r>
              <a:rPr lang="en-US" altLang="zh-CN" dirty="0" err="1"/>
              <a:t>táo</a:t>
            </a:r>
            <a:r>
              <a:rPr lang="en-US" altLang="zh-CN" dirty="0"/>
              <a:t> </a:t>
            </a:r>
            <a:r>
              <a:rPr lang="en-US" altLang="zh-CN" dirty="0" err="1"/>
              <a:t>của</a:t>
            </a:r>
            <a:r>
              <a:rPr lang="en-US" altLang="zh-CN" dirty="0"/>
              <a:t> </a:t>
            </a:r>
            <a:r>
              <a:rPr lang="en-US" altLang="zh-CN" dirty="0" err="1"/>
              <a:t>cả</a:t>
            </a:r>
            <a:r>
              <a:rPr lang="en-US" altLang="zh-CN" dirty="0"/>
              <a:t> </a:t>
            </a:r>
            <a:r>
              <a:rPr lang="en-US" altLang="zh-CN" dirty="0" err="1"/>
              <a:t>mẹ</a:t>
            </a:r>
            <a:r>
              <a:rPr lang="en-US" altLang="zh-CN" dirty="0"/>
              <a:t> </a:t>
            </a:r>
            <a:r>
              <a:rPr lang="en-US" altLang="zh-CN" dirty="0" err="1"/>
              <a:t>và</a:t>
            </a:r>
            <a:r>
              <a:rPr lang="en-US" altLang="zh-CN" dirty="0"/>
              <a:t> </a:t>
            </a:r>
            <a:r>
              <a:rPr lang="en-US" altLang="zh-CN" dirty="0" err="1"/>
              <a:t>chị</a:t>
            </a:r>
            <a:r>
              <a:rPr lang="en-US" altLang="zh-CN" dirty="0"/>
              <a:t> </a:t>
            </a:r>
            <a:r>
              <a:rPr lang="en-US" altLang="zh-CN" dirty="0" err="1"/>
              <a:t>được</a:t>
            </a:r>
            <a:r>
              <a:rPr lang="en-US" altLang="zh-CN" dirty="0"/>
              <a:t> </a:t>
            </a:r>
            <a:r>
              <a:rPr lang="en-US" altLang="zh-CN" dirty="0" err="1"/>
              <a:t>xếp</a:t>
            </a:r>
            <a:r>
              <a:rPr lang="en-US" altLang="zh-CN" dirty="0"/>
              <a:t> </a:t>
            </a:r>
            <a:r>
              <a:rPr lang="en-US" altLang="zh-CN" dirty="0" err="1"/>
              <a:t>đều</a:t>
            </a:r>
            <a:r>
              <a:rPr lang="en-US" altLang="zh-CN" dirty="0"/>
              <a:t> </a:t>
            </a:r>
            <a:r>
              <a:rPr lang="en-US" altLang="zh-CN" dirty="0" err="1"/>
              <a:t>vào</a:t>
            </a:r>
            <a:r>
              <a:rPr lang="en-US" altLang="zh-CN" dirty="0"/>
              <a:t> 5 </a:t>
            </a:r>
            <a:r>
              <a:rPr lang="en-US" altLang="zh-CN" dirty="0" err="1"/>
              <a:t>hộp</a:t>
            </a:r>
            <a:r>
              <a:rPr lang="en-US" altLang="zh-CN" dirty="0"/>
              <a:t>.</a:t>
            </a:r>
          </a:p>
          <a:p>
            <a:r>
              <a:rPr lang="en-US" altLang="zh-CN" dirty="0" err="1"/>
              <a:t>Bài</a:t>
            </a:r>
            <a:r>
              <a:rPr lang="en-US" altLang="zh-CN" dirty="0"/>
              <a:t> </a:t>
            </a:r>
            <a:r>
              <a:rPr lang="en-US" altLang="zh-CN" dirty="0" err="1"/>
              <a:t>toán</a:t>
            </a:r>
            <a:r>
              <a:rPr lang="en-US" altLang="zh-CN" dirty="0"/>
              <a:t> </a:t>
            </a:r>
            <a:r>
              <a:rPr lang="en-US" altLang="zh-CN" dirty="0" err="1"/>
              <a:t>hỏi</a:t>
            </a:r>
            <a:r>
              <a:rPr lang="en-US" altLang="zh-CN" dirty="0"/>
              <a:t> </a:t>
            </a:r>
            <a:r>
              <a:rPr lang="en-US" altLang="zh-CN" dirty="0" err="1"/>
              <a:t>gì</a:t>
            </a:r>
            <a:r>
              <a:rPr lang="en-US" altLang="zh-CN" dirty="0"/>
              <a:t>? </a:t>
            </a:r>
            <a:r>
              <a:rPr lang="en-US" altLang="zh-CN" dirty="0" err="1"/>
              <a:t>Hỏi</a:t>
            </a:r>
            <a:r>
              <a:rPr lang="en-US" altLang="zh-CN" dirty="0"/>
              <a:t> </a:t>
            </a:r>
            <a:r>
              <a:rPr lang="en-US" altLang="zh-CN" dirty="0" err="1"/>
              <a:t>mỗi</a:t>
            </a:r>
            <a:r>
              <a:rPr lang="en-US" altLang="zh-CN" dirty="0"/>
              <a:t> </a:t>
            </a:r>
            <a:r>
              <a:rPr lang="en-US" altLang="zh-CN" dirty="0" err="1"/>
              <a:t>hộp</a:t>
            </a:r>
            <a:r>
              <a:rPr lang="en-US" altLang="zh-CN" dirty="0"/>
              <a:t> </a:t>
            </a:r>
            <a:r>
              <a:rPr lang="en-US" altLang="zh-CN" dirty="0" err="1"/>
              <a:t>có</a:t>
            </a:r>
            <a:r>
              <a:rPr lang="en-US" altLang="zh-CN" dirty="0"/>
              <a:t> </a:t>
            </a:r>
            <a:r>
              <a:rPr lang="en-US" altLang="zh-CN" dirty="0" err="1"/>
              <a:t>bao</a:t>
            </a:r>
            <a:r>
              <a:rPr lang="en-US" altLang="zh-CN" dirty="0"/>
              <a:t> </a:t>
            </a:r>
            <a:r>
              <a:rPr lang="en-US" altLang="zh-CN" dirty="0" err="1"/>
              <a:t>nhiêu</a:t>
            </a:r>
            <a:r>
              <a:rPr lang="en-US" altLang="zh-CN" dirty="0"/>
              <a:t> </a:t>
            </a:r>
            <a:r>
              <a:rPr lang="en-US" altLang="zh-CN" dirty="0" err="1"/>
              <a:t>quả</a:t>
            </a:r>
            <a:r>
              <a:rPr lang="en-US" altLang="zh-CN" dirty="0"/>
              <a:t> </a:t>
            </a:r>
            <a:r>
              <a:rPr lang="en-US" altLang="zh-CN" dirty="0" err="1"/>
              <a:t>táo</a:t>
            </a:r>
            <a:r>
              <a:rPr lang="en-US" altLang="zh-CN" dirty="0"/>
              <a:t>? </a:t>
            </a:r>
          </a:p>
          <a:p>
            <a:r>
              <a:rPr lang="en-US" altLang="zh-CN" dirty="0" err="1"/>
              <a:t>Để</a:t>
            </a:r>
            <a:r>
              <a:rPr lang="en-US" altLang="zh-CN" dirty="0"/>
              <a:t> </a:t>
            </a:r>
            <a:r>
              <a:rPr lang="en-US" altLang="zh-CN" dirty="0" err="1"/>
              <a:t>biết</a:t>
            </a:r>
            <a:r>
              <a:rPr lang="en-US" altLang="zh-CN" dirty="0"/>
              <a:t> </a:t>
            </a:r>
            <a:r>
              <a:rPr lang="en-US" altLang="zh-CN" dirty="0" err="1"/>
              <a:t>mỗi</a:t>
            </a:r>
            <a:r>
              <a:rPr lang="en-US" altLang="zh-CN" dirty="0"/>
              <a:t> </a:t>
            </a:r>
            <a:r>
              <a:rPr lang="en-US" altLang="zh-CN" dirty="0" err="1"/>
              <a:t>hộp</a:t>
            </a:r>
            <a:r>
              <a:rPr lang="en-US" altLang="zh-CN" dirty="0"/>
              <a:t> </a:t>
            </a:r>
            <a:r>
              <a:rPr lang="en-US" altLang="zh-CN" dirty="0" err="1"/>
              <a:t>có</a:t>
            </a:r>
            <a:r>
              <a:rPr lang="en-US" altLang="zh-CN" dirty="0"/>
              <a:t> </a:t>
            </a:r>
            <a:r>
              <a:rPr lang="en-US" altLang="zh-CN" dirty="0" err="1"/>
              <a:t>bao</a:t>
            </a:r>
            <a:r>
              <a:rPr lang="en-US" altLang="zh-CN" dirty="0"/>
              <a:t> </a:t>
            </a:r>
            <a:r>
              <a:rPr lang="en-US" altLang="zh-CN" dirty="0" err="1"/>
              <a:t>nhiêu</a:t>
            </a:r>
            <a:r>
              <a:rPr lang="en-US" altLang="zh-CN" dirty="0"/>
              <a:t> </a:t>
            </a:r>
            <a:r>
              <a:rPr lang="en-US" altLang="zh-CN" dirty="0" err="1"/>
              <a:t>quả</a:t>
            </a:r>
            <a:r>
              <a:rPr lang="en-US" altLang="zh-CN" dirty="0"/>
              <a:t> </a:t>
            </a:r>
            <a:r>
              <a:rPr lang="en-US" altLang="zh-CN" dirty="0" err="1"/>
              <a:t>táo</a:t>
            </a:r>
            <a:r>
              <a:rPr lang="en-US" altLang="zh-CN" dirty="0"/>
              <a:t> ta </a:t>
            </a:r>
            <a:r>
              <a:rPr lang="en-US" altLang="zh-CN" dirty="0" err="1"/>
              <a:t>phải</a:t>
            </a:r>
            <a:r>
              <a:rPr lang="en-US" altLang="zh-CN" dirty="0"/>
              <a:t> </a:t>
            </a:r>
            <a:r>
              <a:rPr lang="en-US" altLang="zh-CN" dirty="0" err="1"/>
              <a:t>biết</a:t>
            </a:r>
            <a:r>
              <a:rPr lang="en-US" altLang="zh-CN" dirty="0"/>
              <a:t> </a:t>
            </a:r>
            <a:r>
              <a:rPr lang="en-US" altLang="zh-CN" dirty="0" err="1"/>
              <a:t>được</a:t>
            </a:r>
            <a:r>
              <a:rPr lang="en-US" altLang="zh-CN" dirty="0"/>
              <a:t> </a:t>
            </a:r>
            <a:r>
              <a:rPr lang="en-US" altLang="zh-CN" dirty="0" err="1"/>
              <a:t>gì</a:t>
            </a:r>
            <a:r>
              <a:rPr lang="en-US" altLang="zh-CN" dirty="0"/>
              <a:t>? </a:t>
            </a:r>
            <a:r>
              <a:rPr lang="en-US" altLang="zh-CN" dirty="0" err="1"/>
              <a:t>Đó</a:t>
            </a:r>
            <a:r>
              <a:rPr lang="en-US" altLang="zh-CN" dirty="0"/>
              <a:t> </a:t>
            </a:r>
            <a:r>
              <a:rPr lang="en-US" altLang="zh-CN" dirty="0" err="1"/>
              <a:t>là</a:t>
            </a:r>
            <a:r>
              <a:rPr lang="en-US" altLang="zh-CN" dirty="0"/>
              <a:t> ta </a:t>
            </a:r>
            <a:r>
              <a:rPr lang="en-US" altLang="zh-CN" dirty="0" err="1"/>
              <a:t>phải</a:t>
            </a:r>
            <a:r>
              <a:rPr lang="en-US" altLang="zh-CN" dirty="0"/>
              <a:t> </a:t>
            </a:r>
            <a:r>
              <a:rPr lang="en-US" altLang="zh-CN" dirty="0" err="1"/>
              <a:t>biết</a:t>
            </a:r>
            <a:r>
              <a:rPr lang="en-US" altLang="zh-CN" dirty="0"/>
              <a:t> </a:t>
            </a:r>
            <a:r>
              <a:rPr lang="en-US" altLang="zh-CN" dirty="0" err="1"/>
              <a:t>được</a:t>
            </a:r>
            <a:r>
              <a:rPr lang="en-US" altLang="zh-CN" dirty="0"/>
              <a:t> </a:t>
            </a:r>
            <a:r>
              <a:rPr lang="en-US" altLang="zh-CN" dirty="0" err="1"/>
              <a:t>số</a:t>
            </a:r>
            <a:r>
              <a:rPr lang="en-US" altLang="zh-CN" dirty="0"/>
              <a:t> </a:t>
            </a:r>
            <a:r>
              <a:rPr lang="en-US" altLang="zh-CN" dirty="0" err="1"/>
              <a:t>quả</a:t>
            </a:r>
            <a:r>
              <a:rPr lang="en-US" altLang="zh-CN" dirty="0"/>
              <a:t> </a:t>
            </a:r>
            <a:r>
              <a:rPr lang="en-US" altLang="zh-CN" dirty="0" err="1"/>
              <a:t>táo</a:t>
            </a:r>
            <a:r>
              <a:rPr lang="en-US" altLang="zh-CN" dirty="0"/>
              <a:t> </a:t>
            </a:r>
            <a:r>
              <a:rPr lang="en-US" altLang="zh-CN" dirty="0" err="1"/>
              <a:t>có</a:t>
            </a:r>
            <a:r>
              <a:rPr lang="en-US" altLang="zh-CN" dirty="0"/>
              <a:t> </a:t>
            </a:r>
            <a:r>
              <a:rPr lang="en-US" altLang="zh-CN" dirty="0" err="1"/>
              <a:t>trong</a:t>
            </a:r>
            <a:r>
              <a:rPr lang="en-US" altLang="zh-CN" dirty="0"/>
              <a:t> 5 </a:t>
            </a:r>
            <a:r>
              <a:rPr lang="en-US" altLang="zh-CN" dirty="0" err="1"/>
              <a:t>hộp</a:t>
            </a:r>
            <a:r>
              <a:rPr lang="en-US" altLang="zh-CN" dirty="0"/>
              <a:t>, </a:t>
            </a:r>
            <a:r>
              <a:rPr lang="en-US" altLang="zh-CN" dirty="0" err="1"/>
              <a:t>đó</a:t>
            </a:r>
            <a:r>
              <a:rPr lang="en-US" altLang="zh-CN" dirty="0"/>
              <a:t> </a:t>
            </a:r>
            <a:r>
              <a:rPr lang="en-US" altLang="zh-CN" dirty="0" err="1"/>
              <a:t>cũng</a:t>
            </a:r>
            <a:r>
              <a:rPr lang="en-US" altLang="zh-CN" dirty="0"/>
              <a:t> </a:t>
            </a:r>
            <a:r>
              <a:rPr lang="en-US" altLang="zh-CN" dirty="0" err="1"/>
              <a:t>chính</a:t>
            </a:r>
            <a:r>
              <a:rPr lang="en-US" altLang="zh-CN" dirty="0"/>
              <a:t> </a:t>
            </a:r>
            <a:r>
              <a:rPr lang="en-US" altLang="zh-CN" dirty="0" err="1"/>
              <a:t>là</a:t>
            </a:r>
            <a:r>
              <a:rPr lang="en-US" altLang="zh-CN" dirty="0"/>
              <a:t> </a:t>
            </a:r>
            <a:r>
              <a:rPr lang="en-US" altLang="zh-CN" dirty="0" err="1"/>
              <a:t>tổng</a:t>
            </a:r>
            <a:r>
              <a:rPr lang="en-US" altLang="zh-CN" dirty="0"/>
              <a:t> </a:t>
            </a:r>
            <a:r>
              <a:rPr lang="en-US" altLang="zh-CN" dirty="0" err="1"/>
              <a:t>số</a:t>
            </a:r>
            <a:r>
              <a:rPr lang="en-US" altLang="zh-CN" dirty="0"/>
              <a:t> </a:t>
            </a:r>
            <a:r>
              <a:rPr lang="en-US" altLang="zh-CN" dirty="0" err="1"/>
              <a:t>quả</a:t>
            </a:r>
            <a:r>
              <a:rPr lang="en-US" altLang="zh-CN" dirty="0"/>
              <a:t> </a:t>
            </a:r>
            <a:r>
              <a:rPr lang="en-US" altLang="zh-CN" dirty="0" err="1"/>
              <a:t>táo</a:t>
            </a:r>
            <a:r>
              <a:rPr lang="en-US" altLang="zh-CN" dirty="0"/>
              <a:t> </a:t>
            </a:r>
            <a:r>
              <a:rPr lang="en-US" altLang="zh-CN" dirty="0" err="1"/>
              <a:t>cả</a:t>
            </a:r>
            <a:r>
              <a:rPr lang="en-US" altLang="zh-CN" dirty="0"/>
              <a:t> </a:t>
            </a:r>
            <a:r>
              <a:rPr lang="en-US" altLang="zh-CN" dirty="0" err="1"/>
              <a:t>mẹ</a:t>
            </a:r>
            <a:r>
              <a:rPr lang="en-US" altLang="zh-CN" dirty="0"/>
              <a:t> </a:t>
            </a:r>
            <a:r>
              <a:rPr lang="en-US" altLang="zh-CN" dirty="0" err="1"/>
              <a:t>và</a:t>
            </a:r>
            <a:r>
              <a:rPr lang="en-US" altLang="zh-CN" dirty="0"/>
              <a:t> </a:t>
            </a:r>
            <a:r>
              <a:rPr lang="en-US" altLang="zh-CN" dirty="0" err="1"/>
              <a:t>chị</a:t>
            </a:r>
            <a:r>
              <a:rPr lang="en-US" altLang="zh-CN" dirty="0"/>
              <a:t> </a:t>
            </a:r>
            <a:r>
              <a:rPr lang="en-US" altLang="zh-CN" dirty="0" err="1"/>
              <a:t>hái</a:t>
            </a:r>
            <a:r>
              <a:rPr lang="en-US" altLang="zh-CN" dirty="0"/>
              <a:t> </a:t>
            </a:r>
            <a:r>
              <a:rPr lang="en-US" altLang="zh-CN" dirty="0" err="1"/>
              <a:t>được</a:t>
            </a:r>
            <a:r>
              <a:rPr lang="en-US" altLang="zh-CN" dirty="0"/>
              <a:t>.</a:t>
            </a:r>
          </a:p>
          <a:p>
            <a:r>
              <a:rPr lang="en-US" altLang="zh-CN" dirty="0" err="1"/>
              <a:t>Sau</a:t>
            </a:r>
            <a:r>
              <a:rPr lang="en-US" altLang="zh-CN" dirty="0"/>
              <a:t> </a:t>
            </a:r>
            <a:r>
              <a:rPr lang="en-US" altLang="zh-CN" dirty="0" err="1"/>
              <a:t>đó</a:t>
            </a:r>
            <a:r>
              <a:rPr lang="en-US" altLang="zh-CN" dirty="0"/>
              <a:t> ta </a:t>
            </a:r>
            <a:r>
              <a:rPr lang="en-US" altLang="zh-CN" dirty="0" err="1"/>
              <a:t>làm</a:t>
            </a:r>
            <a:r>
              <a:rPr lang="en-US" altLang="zh-CN" dirty="0"/>
              <a:t> </a:t>
            </a:r>
            <a:r>
              <a:rPr lang="en-US" altLang="zh-CN" dirty="0" err="1"/>
              <a:t>tiếp</a:t>
            </a:r>
            <a:r>
              <a:rPr lang="en-US" altLang="zh-CN" dirty="0"/>
              <a:t> </a:t>
            </a:r>
            <a:r>
              <a:rPr lang="en-US" altLang="zh-CN" dirty="0" err="1"/>
              <a:t>bước</a:t>
            </a:r>
            <a:r>
              <a:rPr lang="en-US" altLang="zh-CN" dirty="0"/>
              <a:t> </a:t>
            </a:r>
            <a:r>
              <a:rPr lang="en-US" altLang="zh-CN" dirty="0" err="1"/>
              <a:t>gì</a:t>
            </a:r>
            <a:r>
              <a:rPr lang="en-US" altLang="zh-CN" dirty="0"/>
              <a:t> </a:t>
            </a:r>
            <a:r>
              <a:rPr lang="en-US" altLang="zh-CN" dirty="0" err="1"/>
              <a:t>để</a:t>
            </a:r>
            <a:r>
              <a:rPr lang="en-US" altLang="zh-CN" dirty="0"/>
              <a:t> </a:t>
            </a:r>
            <a:r>
              <a:rPr lang="en-US" altLang="zh-CN" dirty="0" err="1"/>
              <a:t>tìm</a:t>
            </a:r>
            <a:r>
              <a:rPr lang="en-US" altLang="zh-CN" dirty="0"/>
              <a:t> </a:t>
            </a:r>
            <a:r>
              <a:rPr lang="en-US" altLang="zh-CN" dirty="0" err="1"/>
              <a:t>được</a:t>
            </a:r>
            <a:r>
              <a:rPr lang="en-US" altLang="zh-CN" dirty="0"/>
              <a:t> </a:t>
            </a:r>
            <a:r>
              <a:rPr lang="en-US" altLang="zh-CN" dirty="0" err="1"/>
              <a:t>số</a:t>
            </a:r>
            <a:r>
              <a:rPr lang="en-US" altLang="zh-CN" dirty="0"/>
              <a:t> </a:t>
            </a:r>
            <a:r>
              <a:rPr lang="en-US" altLang="zh-CN" dirty="0" err="1"/>
              <a:t>quả</a:t>
            </a:r>
            <a:r>
              <a:rPr lang="en-US" altLang="zh-CN" dirty="0"/>
              <a:t> </a:t>
            </a:r>
            <a:r>
              <a:rPr lang="en-US" altLang="zh-CN" dirty="0" err="1"/>
              <a:t>táo</a:t>
            </a:r>
            <a:r>
              <a:rPr lang="en-US" altLang="zh-CN" dirty="0"/>
              <a:t> </a:t>
            </a:r>
            <a:r>
              <a:rPr lang="en-US" altLang="zh-CN" dirty="0" err="1"/>
              <a:t>trong</a:t>
            </a:r>
            <a:r>
              <a:rPr lang="en-US" altLang="zh-CN" dirty="0"/>
              <a:t> </a:t>
            </a:r>
            <a:r>
              <a:rPr lang="en-US" altLang="zh-CN" dirty="0" err="1"/>
              <a:t>mỗi</a:t>
            </a:r>
            <a:r>
              <a:rPr lang="en-US" altLang="zh-CN" dirty="0"/>
              <a:t> </a:t>
            </a:r>
            <a:r>
              <a:rPr lang="en-US" altLang="zh-CN" dirty="0" err="1"/>
              <a:t>hộp</a:t>
            </a:r>
            <a:r>
              <a:rPr lang="en-US" altLang="zh-CN" dirty="0"/>
              <a:t>? Ta </a:t>
            </a:r>
            <a:r>
              <a:rPr lang="en-US" altLang="zh-CN" dirty="0" err="1"/>
              <a:t>lấy</a:t>
            </a:r>
            <a:r>
              <a:rPr lang="en-US" altLang="zh-CN" dirty="0"/>
              <a:t> </a:t>
            </a:r>
            <a:r>
              <a:rPr lang="en-US" altLang="zh-CN" dirty="0" err="1"/>
              <a:t>tổng</a:t>
            </a:r>
            <a:r>
              <a:rPr lang="en-US" altLang="zh-CN" dirty="0"/>
              <a:t> </a:t>
            </a:r>
            <a:r>
              <a:rPr lang="en-US" altLang="zh-CN" dirty="0" err="1"/>
              <a:t>số</a:t>
            </a:r>
            <a:r>
              <a:rPr lang="en-US" altLang="zh-CN" dirty="0"/>
              <a:t> </a:t>
            </a:r>
            <a:r>
              <a:rPr lang="en-US" altLang="zh-CN" dirty="0" err="1"/>
              <a:t>quả</a:t>
            </a:r>
            <a:r>
              <a:rPr lang="en-US" altLang="zh-CN" dirty="0"/>
              <a:t> </a:t>
            </a:r>
            <a:r>
              <a:rPr lang="en-US" altLang="zh-CN" dirty="0" err="1"/>
              <a:t>táo</a:t>
            </a:r>
            <a:r>
              <a:rPr lang="en-US" altLang="zh-CN" dirty="0"/>
              <a:t> chia </a:t>
            </a:r>
            <a:r>
              <a:rPr lang="en-US" altLang="zh-CN" dirty="0" err="1"/>
              <a:t>cho</a:t>
            </a:r>
            <a:r>
              <a:rPr lang="en-US" altLang="zh-CN" dirty="0"/>
              <a:t> </a:t>
            </a:r>
            <a:r>
              <a:rPr lang="en-US" altLang="zh-CN" dirty="0" err="1"/>
              <a:t>số</a:t>
            </a:r>
            <a:r>
              <a:rPr lang="en-US" altLang="zh-CN" dirty="0"/>
              <a:t> </a:t>
            </a:r>
            <a:r>
              <a:rPr lang="en-US" altLang="zh-CN" dirty="0" err="1"/>
              <a:t>hộp</a:t>
            </a:r>
            <a:r>
              <a:rPr lang="en-US" altLang="zh-CN" dirty="0"/>
              <a:t>.</a:t>
            </a:r>
          </a:p>
          <a:p>
            <a:r>
              <a:rPr lang="en-US" altLang="zh-CN" dirty="0" err="1"/>
              <a:t>Nào</a:t>
            </a:r>
            <a:r>
              <a:rPr lang="en-US" altLang="zh-CN" dirty="0"/>
              <a:t> </a:t>
            </a:r>
            <a:r>
              <a:rPr lang="en-US" altLang="zh-CN" dirty="0" err="1"/>
              <a:t>bây</a:t>
            </a:r>
            <a:r>
              <a:rPr lang="en-US" altLang="zh-CN" dirty="0"/>
              <a:t> </a:t>
            </a:r>
            <a:r>
              <a:rPr lang="en-US" altLang="zh-CN" dirty="0" err="1"/>
              <a:t>giờ</a:t>
            </a:r>
            <a:r>
              <a:rPr lang="en-US" altLang="zh-CN" dirty="0"/>
              <a:t> </a:t>
            </a:r>
            <a:r>
              <a:rPr lang="en-US" altLang="zh-CN" dirty="0" err="1"/>
              <a:t>các</a:t>
            </a:r>
            <a:r>
              <a:rPr lang="en-US" altLang="zh-CN" dirty="0"/>
              <a:t> </a:t>
            </a:r>
            <a:r>
              <a:rPr lang="en-US" altLang="zh-CN" dirty="0" err="1"/>
              <a:t>em</a:t>
            </a:r>
            <a:r>
              <a:rPr lang="en-US" altLang="zh-CN" dirty="0"/>
              <a:t> </a:t>
            </a:r>
            <a:r>
              <a:rPr lang="en-US" altLang="zh-CN" dirty="0" err="1"/>
              <a:t>hãy</a:t>
            </a:r>
            <a:r>
              <a:rPr lang="en-US" altLang="zh-CN" dirty="0"/>
              <a:t> </a:t>
            </a:r>
            <a:r>
              <a:rPr lang="en-US" altLang="zh-CN" dirty="0" err="1"/>
              <a:t>bấm</a:t>
            </a:r>
            <a:r>
              <a:rPr lang="en-US" altLang="zh-CN" dirty="0"/>
              <a:t> </a:t>
            </a:r>
            <a:r>
              <a:rPr lang="en-US" altLang="zh-CN" dirty="0" err="1"/>
              <a:t>tạm</a:t>
            </a:r>
            <a:r>
              <a:rPr lang="en-US" altLang="zh-CN" dirty="0"/>
              <a:t> </a:t>
            </a:r>
            <a:r>
              <a:rPr lang="en-US" altLang="zh-CN" dirty="0" err="1"/>
              <a:t>dừng</a:t>
            </a:r>
            <a:r>
              <a:rPr lang="en-US" altLang="zh-CN" dirty="0"/>
              <a:t> video </a:t>
            </a:r>
            <a:r>
              <a:rPr lang="en-US" altLang="zh-CN" dirty="0" err="1"/>
              <a:t>tóm</a:t>
            </a:r>
            <a:r>
              <a:rPr lang="en-US" altLang="zh-CN" dirty="0"/>
              <a:t> </a:t>
            </a:r>
            <a:r>
              <a:rPr lang="en-US" altLang="zh-CN" dirty="0" err="1"/>
              <a:t>tắt</a:t>
            </a:r>
            <a:r>
              <a:rPr lang="en-US" altLang="zh-CN" dirty="0"/>
              <a:t> </a:t>
            </a:r>
            <a:r>
              <a:rPr lang="en-US" altLang="zh-CN" dirty="0" err="1"/>
              <a:t>và</a:t>
            </a:r>
            <a:r>
              <a:rPr lang="en-US" altLang="zh-CN" dirty="0"/>
              <a:t> </a:t>
            </a:r>
            <a:r>
              <a:rPr lang="en-US" altLang="zh-CN" dirty="0" err="1"/>
              <a:t>giải</a:t>
            </a:r>
            <a:r>
              <a:rPr lang="en-US" altLang="zh-CN" dirty="0"/>
              <a:t> </a:t>
            </a:r>
            <a:r>
              <a:rPr lang="en-US" altLang="zh-CN" dirty="0" err="1"/>
              <a:t>bài</a:t>
            </a:r>
            <a:r>
              <a:rPr lang="en-US" altLang="zh-CN" dirty="0"/>
              <a:t> </a:t>
            </a:r>
            <a:r>
              <a:rPr lang="en-US" altLang="zh-CN" dirty="0" err="1"/>
              <a:t>toán</a:t>
            </a:r>
            <a:r>
              <a:rPr lang="en-US" altLang="zh-CN" dirty="0"/>
              <a:t> </a:t>
            </a:r>
            <a:r>
              <a:rPr lang="en-US" altLang="zh-CN" dirty="0" err="1"/>
              <a:t>này</a:t>
            </a:r>
            <a:r>
              <a:rPr lang="en-US" altLang="zh-CN" dirty="0"/>
              <a:t> </a:t>
            </a:r>
            <a:r>
              <a:rPr lang="en-US" altLang="zh-CN" dirty="0" err="1"/>
              <a:t>vào</a:t>
            </a:r>
            <a:r>
              <a:rPr lang="en-US" altLang="zh-CN" dirty="0"/>
              <a:t> </a:t>
            </a:r>
            <a:r>
              <a:rPr lang="en-US" altLang="zh-CN" dirty="0" err="1"/>
              <a:t>vở</a:t>
            </a:r>
            <a:r>
              <a:rPr lang="en-US" altLang="zh-CN" dirty="0"/>
              <a:t> </a:t>
            </a:r>
            <a:r>
              <a:rPr lang="en-US" altLang="zh-CN" dirty="0" err="1"/>
              <a:t>nhé</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98488-E0FF-4CF5-8652-9C2713CA4E3F}"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582931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Các em kiểm tra xem mình giải đúng chưa nhé.</a:t>
            </a:r>
          </a:p>
          <a:p>
            <a:r>
              <a:rPr lang="en-US" altLang="zh-CN"/>
              <a:t>…</a:t>
            </a:r>
          </a:p>
          <a:p>
            <a:r>
              <a:rPr lang="en-US" altLang="zh-CN"/>
              <a:t>Chúc mừng các bạn có bài làm giống cô.</a:t>
            </a:r>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98488-E0FF-4CF5-8652-9C2713CA4E3F}"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508820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698488-E0FF-4CF5-8652-9C2713CA4E3F}" type="slidenum">
              <a:rPr lang="zh-CN" altLang="en-US" smtClean="0"/>
              <a:t>25</a:t>
            </a:fld>
            <a:endParaRPr lang="zh-CN" altLang="en-US"/>
          </a:p>
        </p:txBody>
      </p:sp>
    </p:spTree>
    <p:extLst>
      <p:ext uri="{BB962C8B-B14F-4D97-AF65-F5344CB8AC3E}">
        <p14:creationId xmlns:p14="http://schemas.microsoft.com/office/powerpoint/2010/main" val="3668057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698488-E0FF-4CF5-8652-9C2713CA4E3F}" type="slidenum">
              <a:rPr lang="zh-CN" altLang="en-US" smtClean="0"/>
              <a:t>26</a:t>
            </a:fld>
            <a:endParaRPr lang="zh-CN" altLang="en-US"/>
          </a:p>
        </p:txBody>
      </p:sp>
    </p:spTree>
    <p:extLst>
      <p:ext uri="{BB962C8B-B14F-4D97-AF65-F5344CB8AC3E}">
        <p14:creationId xmlns:p14="http://schemas.microsoft.com/office/powerpoint/2010/main" val="7280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Chúng ta cùng ôn lại 1 chút kiến thức cũ nhé. Em hãy chọn cách tính đúng giá trị của biểu thức sau: 280 – 30 + 20.</a:t>
            </a:r>
          </a:p>
          <a:p>
            <a:r>
              <a:rPr lang="en-US" altLang="zh-CN"/>
              <a:t>Đáp án đó chính là cách tính thứ 2, nếu trong biểu thức </a:t>
            </a:r>
            <a:r>
              <a:rPr lang="en-US" sz="1200" b="0" i="0">
                <a:solidFill>
                  <a:srgbClr val="C00000"/>
                </a:solidFill>
              </a:rPr>
              <a:t>chỉ có các phép tính cộng, trừ </a:t>
            </a:r>
            <a:r>
              <a:rPr lang="en-US" sz="1200" b="0" i="0">
                <a:solidFill>
                  <a:srgbClr val="0070C0"/>
                </a:solidFill>
              </a:rPr>
              <a:t>thì ta thực hiện các phép tính theo thứ tự </a:t>
            </a:r>
            <a:r>
              <a:rPr lang="en-US" sz="1200" b="0" i="0">
                <a:solidFill>
                  <a:srgbClr val="C00000"/>
                </a:solidFill>
              </a:rPr>
              <a:t>từ trái sang phải</a:t>
            </a:r>
            <a:r>
              <a:rPr lang="en-US" sz="1200" b="0" i="0">
                <a:solidFill>
                  <a:srgbClr val="0070C0"/>
                </a:solidFill>
              </a:rPr>
              <a:t>.</a:t>
            </a:r>
            <a:endParaRPr lang="zh-CN" altLang="en-US" b="0" i="0"/>
          </a:p>
        </p:txBody>
      </p:sp>
      <p:sp>
        <p:nvSpPr>
          <p:cNvPr id="4" name="灯片编号占位符 3"/>
          <p:cNvSpPr>
            <a:spLocks noGrp="1"/>
          </p:cNvSpPr>
          <p:nvPr>
            <p:ph type="sldNum" sz="quarter" idx="10"/>
          </p:nvPr>
        </p:nvSpPr>
        <p:spPr/>
        <p:txBody>
          <a:bodyPr/>
          <a:lstStyle/>
          <a:p>
            <a:fld id="{0F698488-E0FF-4CF5-8652-9C2713CA4E3F}" type="slidenum">
              <a:rPr lang="zh-CN" altLang="en-US" smtClean="0"/>
              <a:t>3</a:t>
            </a:fld>
            <a:endParaRPr lang="zh-CN" altLang="en-US"/>
          </a:p>
        </p:txBody>
      </p:sp>
    </p:spTree>
    <p:extLst>
      <p:ext uri="{BB962C8B-B14F-4D97-AF65-F5344CB8AC3E}">
        <p14:creationId xmlns:p14="http://schemas.microsoft.com/office/powerpoint/2010/main" val="74615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defTabSz="914400">
              <a:lnSpc>
                <a:spcPct val="121000"/>
              </a:lnSpc>
            </a:pPr>
            <a:r>
              <a:rPr lang="en-US" altLang="zh-CN"/>
              <a:t>Em hãy chọn cách tính đúng giá trị của biểu thức sau: </a:t>
            </a:r>
            <a:r>
              <a:rPr lang="en-US" sz="1200" b="1">
                <a:solidFill>
                  <a:srgbClr val="00B0F0"/>
                </a:solidFill>
              </a:rPr>
              <a:t>10 x 6 : 6</a:t>
            </a:r>
            <a:endParaRPr lang="en-SG" sz="1200" b="1">
              <a:solidFill>
                <a:srgbClr val="00B0F0"/>
              </a:solidFill>
            </a:endParaRPr>
          </a:p>
          <a:p>
            <a:r>
              <a:rPr lang="en-US" altLang="zh-CN"/>
              <a:t>Đáp án đúng đó chính là cách tính thứ nhất.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a:solidFill>
                  <a:srgbClr val="0070C0"/>
                </a:solidFill>
              </a:rPr>
              <a:t>Nếu trong biểu thức </a:t>
            </a:r>
            <a:r>
              <a:rPr lang="en-US" sz="1200" b="1" i="1">
                <a:solidFill>
                  <a:srgbClr val="C00000"/>
                </a:solidFill>
              </a:rPr>
              <a:t>chỉ có các phép tính nhân, chia </a:t>
            </a:r>
            <a:r>
              <a:rPr lang="en-US" sz="1200" b="1" i="1">
                <a:solidFill>
                  <a:srgbClr val="0070C0"/>
                </a:solidFill>
              </a:rPr>
              <a:t>thì ta thực hiện các phép tính theo thứ tự </a:t>
            </a:r>
            <a:r>
              <a:rPr lang="en-US" sz="1200" b="1" i="1">
                <a:solidFill>
                  <a:srgbClr val="C00000"/>
                </a:solidFill>
              </a:rPr>
              <a:t>từ trái sang phải</a:t>
            </a:r>
            <a:r>
              <a:rPr lang="en-US" sz="1200" b="1" i="1">
                <a:solidFill>
                  <a:srgbClr val="0070C0"/>
                </a:solidFill>
              </a:rPr>
              <a:t>.</a:t>
            </a:r>
            <a:endParaRPr lang="en-SG" sz="1200" b="1" i="1">
              <a:solidFill>
                <a:srgbClr val="0070C0"/>
              </a:solidFill>
            </a:endParaRPr>
          </a:p>
          <a:p>
            <a:endParaRPr lang="en-US" altLang="zh-CN"/>
          </a:p>
          <a:p>
            <a:endParaRPr lang="zh-CN" altLang="en-US"/>
          </a:p>
        </p:txBody>
      </p:sp>
      <p:sp>
        <p:nvSpPr>
          <p:cNvPr id="4" name="灯片编号占位符 3"/>
          <p:cNvSpPr>
            <a:spLocks noGrp="1"/>
          </p:cNvSpPr>
          <p:nvPr>
            <p:ph type="sldNum" sz="quarter" idx="10"/>
          </p:nvPr>
        </p:nvSpPr>
        <p:spPr/>
        <p:txBody>
          <a:bodyPr/>
          <a:lstStyle/>
          <a:p>
            <a:fld id="{0F698488-E0FF-4CF5-8652-9C2713CA4E3F}" type="slidenum">
              <a:rPr lang="zh-CN" altLang="en-US" smtClean="0"/>
              <a:t>4</a:t>
            </a:fld>
            <a:endParaRPr lang="zh-CN" altLang="en-US"/>
          </a:p>
        </p:txBody>
      </p:sp>
    </p:spTree>
    <p:extLst>
      <p:ext uri="{BB962C8B-B14F-4D97-AF65-F5344CB8AC3E}">
        <p14:creationId xmlns:p14="http://schemas.microsoft.com/office/powerpoint/2010/main" val="189644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698488-E0FF-4CF5-8652-9C2713CA4E3F}" type="slidenum">
              <a:rPr lang="zh-CN" altLang="en-US" smtClean="0"/>
              <a:t>6</a:t>
            </a:fld>
            <a:endParaRPr lang="zh-CN" altLang="en-US"/>
          </a:p>
        </p:txBody>
      </p:sp>
    </p:spTree>
    <p:extLst>
      <p:ext uri="{BB962C8B-B14F-4D97-AF65-F5344CB8AC3E}">
        <p14:creationId xmlns:p14="http://schemas.microsoft.com/office/powerpoint/2010/main" val="55251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Các em vừa ôn lại cách tính giá trị khi biểu thức chỉ có phép tính cộng từ hoặc chỉ có phép tính nhân chia. Vậy nếu biểu thức vừa có cộng, trừ vừa có nhân, chia thì ta sẽ tính ntn. Chúng mình cùng tìm hiểu ở hđ 2 hình thành kiến thức nhé.</a:t>
            </a:r>
            <a:endParaRPr lang="zh-CN" altLang="en-US"/>
          </a:p>
        </p:txBody>
      </p:sp>
      <p:sp>
        <p:nvSpPr>
          <p:cNvPr id="4" name="灯片编号占位符 3"/>
          <p:cNvSpPr>
            <a:spLocks noGrp="1"/>
          </p:cNvSpPr>
          <p:nvPr>
            <p:ph type="sldNum" sz="quarter" idx="10"/>
          </p:nvPr>
        </p:nvSpPr>
        <p:spPr/>
        <p:txBody>
          <a:bodyPr/>
          <a:lstStyle/>
          <a:p>
            <a:fld id="{0F698488-E0FF-4CF5-8652-9C2713CA4E3F}" type="slidenum">
              <a:rPr lang="zh-CN" altLang="en-US" smtClean="0"/>
              <a:t>7</a:t>
            </a:fld>
            <a:endParaRPr lang="zh-CN" altLang="en-US"/>
          </a:p>
        </p:txBody>
      </p:sp>
    </p:spTree>
    <p:extLst>
      <p:ext uri="{BB962C8B-B14F-4D97-AF65-F5344CB8AC3E}">
        <p14:creationId xmlns:p14="http://schemas.microsoft.com/office/powerpoint/2010/main" val="358240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Cô có 2 biểu thức sau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B0F0"/>
                </a:solidFill>
              </a:rPr>
              <a:t>60 + 35 : 5</a:t>
            </a:r>
          </a:p>
          <a:p>
            <a:r>
              <a:rPr lang="en-US" sz="1200" b="1">
                <a:solidFill>
                  <a:srgbClr val="00B0F0"/>
                </a:solidFill>
              </a:rPr>
              <a:t>86 – 10 x 4</a:t>
            </a:r>
          </a:p>
          <a:p>
            <a:r>
              <a:rPr lang="en-US" altLang="zh-CN" sz="1200" b="0">
                <a:solidFill>
                  <a:srgbClr val="00B0F0"/>
                </a:solidFill>
              </a:rPr>
              <a:t>Các em quan sát dấu phép tính ở hai biểu thức này có gì khác so với những biểu thức mình đã học ở tiết trước?</a:t>
            </a:r>
          </a:p>
          <a:p>
            <a:endParaRPr lang="zh-CN" altLang="en-US"/>
          </a:p>
        </p:txBody>
      </p:sp>
      <p:sp>
        <p:nvSpPr>
          <p:cNvPr id="4" name="灯片编号占位符 3"/>
          <p:cNvSpPr>
            <a:spLocks noGrp="1"/>
          </p:cNvSpPr>
          <p:nvPr>
            <p:ph type="sldNum" sz="quarter" idx="10"/>
          </p:nvPr>
        </p:nvSpPr>
        <p:spPr/>
        <p:txBody>
          <a:bodyPr/>
          <a:lstStyle/>
          <a:p>
            <a:fld id="{0F698488-E0FF-4CF5-8652-9C2713CA4E3F}" type="slidenum">
              <a:rPr lang="zh-CN" altLang="en-US" smtClean="0"/>
              <a:t>8</a:t>
            </a:fld>
            <a:endParaRPr lang="zh-CN" altLang="en-US"/>
          </a:p>
        </p:txBody>
      </p:sp>
    </p:spTree>
    <p:extLst>
      <p:ext uri="{BB962C8B-B14F-4D97-AF65-F5344CB8AC3E}">
        <p14:creationId xmlns:p14="http://schemas.microsoft.com/office/powerpoint/2010/main" val="428847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À ở biểu thức đầu tiên ta thấy vừa có phép tính cộng vừa có phép tính nhân, ở biểu thức thứ 2 vừa có phép tính trừ, vừa có phép tính nhân. Vậy chúng ta sẽ tính giá trị 2 biểu thức này như sau:  </a:t>
            </a:r>
            <a:r>
              <a:rPr lang="en-US" sz="1200" b="1" i="1">
                <a:solidFill>
                  <a:srgbClr val="0070C0"/>
                </a:solidFill>
              </a:rPr>
              <a:t>Nếu trong biểu thức </a:t>
            </a:r>
            <a:r>
              <a:rPr lang="en-US" sz="1200" b="1" i="1">
                <a:solidFill>
                  <a:srgbClr val="C00000"/>
                </a:solidFill>
              </a:rPr>
              <a:t>có các phép tính cộng, trừ, nhân, chia </a:t>
            </a:r>
            <a:r>
              <a:rPr lang="en-US" sz="1200" b="1" i="1">
                <a:solidFill>
                  <a:srgbClr val="0070C0"/>
                </a:solidFill>
              </a:rPr>
              <a:t>thì ta thực hiện các phép tính </a:t>
            </a:r>
            <a:r>
              <a:rPr lang="en-US" sz="1200" b="1" i="1">
                <a:solidFill>
                  <a:srgbClr val="C00000"/>
                </a:solidFill>
              </a:rPr>
              <a:t>nhân, chia trước</a:t>
            </a:r>
            <a:r>
              <a:rPr lang="en-US" sz="1200" b="1" i="1">
                <a:solidFill>
                  <a:srgbClr val="0070C0"/>
                </a:solidFill>
              </a:rPr>
              <a:t>; rồi thực hiện các phép tính </a:t>
            </a:r>
            <a:r>
              <a:rPr lang="en-US" sz="1200" b="1" i="1">
                <a:solidFill>
                  <a:srgbClr val="C00000"/>
                </a:solidFill>
              </a:rPr>
              <a:t>cộng, trừ sau</a:t>
            </a:r>
            <a:r>
              <a:rPr lang="en-US" sz="1200" b="1" i="1">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70C0"/>
                </a:solidFill>
              </a:rPr>
              <a:t>Các em hãy ghi nhớ quy tắc này nhé!</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70C0"/>
                </a:solidFill>
              </a:rPr>
              <a:t>Bây giờ các em hãy bấm tạm dừng video và tính thử giá trị của hai biểu thức này.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70C0"/>
                </a:solidFill>
              </a:rPr>
              <a:t>Chúng ta cũng kiểm tra kết quả nào: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70C0"/>
                </a:solidFill>
              </a:rPr>
              <a:t>Ở biểu thức đầu tiên có phép tính cộng và phép tính chia, ta sẽ thực hiện phép tính chia trước, rồi thực hiện phép tính cộng sau, tức là lấy 35:5 trước, số 60 và dấu cộng ta viết lại thẳng hàng, 35:5=7 ta viết 7 dưới phép chia này. Sau đó ta tính tổng của 60 + 7 = 67. Vậy gt của bt 60+35:5=67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70C0"/>
                </a:solidFill>
              </a:rPr>
              <a:t>Tương tự ở biểu thức thứ 2 có phép tính trừ và phép tính nhân, ta sẽ thực hiện phép tính nhân trước, rồi thực hiện phép tính trừ sau, tức là lấy 10x4 trước, số 86 và dấu trừ ta viết lại thẳng hàng, 10x4=40 ta viết 40 dưới phép nhân này. Sau đó ta thực hiện phép trừ của 86 - 40 = 46. Vậy gt của bt 86-10x4=46</a:t>
            </a:r>
            <a:endParaRPr lang="zh-CN" altLang="en-US"/>
          </a:p>
        </p:txBody>
      </p:sp>
      <p:sp>
        <p:nvSpPr>
          <p:cNvPr id="4" name="灯片编号占位符 3"/>
          <p:cNvSpPr>
            <a:spLocks noGrp="1"/>
          </p:cNvSpPr>
          <p:nvPr>
            <p:ph type="sldNum" sz="quarter" idx="10"/>
          </p:nvPr>
        </p:nvSpPr>
        <p:spPr/>
        <p:txBody>
          <a:bodyPr/>
          <a:lstStyle/>
          <a:p>
            <a:fld id="{0F698488-E0FF-4CF5-8652-9C2713CA4E3F}" type="slidenum">
              <a:rPr lang="zh-CN" altLang="en-US" smtClean="0"/>
              <a:t>9</a:t>
            </a:fld>
            <a:endParaRPr lang="zh-CN" altLang="en-US"/>
          </a:p>
        </p:txBody>
      </p:sp>
    </p:spTree>
    <p:extLst>
      <p:ext uri="{BB962C8B-B14F-4D97-AF65-F5344CB8AC3E}">
        <p14:creationId xmlns:p14="http://schemas.microsoft.com/office/powerpoint/2010/main" val="10037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Các em đã biết được cách tính gt khi bt có các phép tính +-x: rồi, chúng mình luyện tập phần này qua hd2 thực hành luyện tập nhé.</a:t>
            </a:r>
            <a:endParaRPr lang="zh-CN" altLang="en-US"/>
          </a:p>
        </p:txBody>
      </p:sp>
      <p:sp>
        <p:nvSpPr>
          <p:cNvPr id="4" name="灯片编号占位符 3"/>
          <p:cNvSpPr>
            <a:spLocks noGrp="1"/>
          </p:cNvSpPr>
          <p:nvPr>
            <p:ph type="sldNum" sz="quarter" idx="10"/>
          </p:nvPr>
        </p:nvSpPr>
        <p:spPr/>
        <p:txBody>
          <a:bodyPr/>
          <a:lstStyle/>
          <a:p>
            <a:fld id="{0F698488-E0FF-4CF5-8652-9C2713CA4E3F}" type="slidenum">
              <a:rPr lang="zh-CN" altLang="en-US" smtClean="0"/>
              <a:t>10</a:t>
            </a:fld>
            <a:endParaRPr lang="zh-CN" altLang="en-US"/>
          </a:p>
        </p:txBody>
      </p:sp>
    </p:spTree>
    <p:extLst>
      <p:ext uri="{BB962C8B-B14F-4D97-AF65-F5344CB8AC3E}">
        <p14:creationId xmlns:p14="http://schemas.microsoft.com/office/powerpoint/2010/main" val="157915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110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9021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5476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9138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9301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0097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4975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4403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1981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2704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904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0686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68654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049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799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8045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5035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8585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73721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85945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9536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46941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5863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3772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0639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574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5527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9165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0079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3863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7096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5852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2304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5227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1035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4776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939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1491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7316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002"/>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字魂59号-创粗黑" panose="00000500000000000000" pitchFamily="2" charset="-122"/>
                <a:ea typeface="字魂59号-创粗黑" panose="00000500000000000000" pitchFamily="2" charset="-122"/>
                <a:sym typeface="+mn-ea"/>
              </a:rPr>
              <a:t>感谢您下载包图网平台上提供的</a:t>
            </a:r>
            <a:r>
              <a:rPr lang="en-US" altLang="zh-CN" sz="300" dirty="0">
                <a:solidFill>
                  <a:schemeClr val="bg1"/>
                </a:solidFill>
                <a:latin typeface="字魂59号-创粗黑" panose="00000500000000000000" pitchFamily="2" charset="-122"/>
                <a:ea typeface="字魂59号-创粗黑" panose="00000500000000000000" pitchFamily="2" charset="-122"/>
                <a:sym typeface="+mn-ea"/>
              </a:rPr>
              <a:t>PPT</a:t>
            </a:r>
            <a:r>
              <a:rPr lang="zh-CN" altLang="en-US" sz="300" dirty="0">
                <a:solidFill>
                  <a:schemeClr val="bg1"/>
                </a:solidFill>
                <a:latin typeface="字魂59号-创粗黑" panose="00000500000000000000" pitchFamily="2" charset="-122"/>
                <a:ea typeface="字魂59号-创粗黑" panose="00000500000000000000" pitchFamily="2"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字魂59号-创粗黑" panose="00000500000000000000" pitchFamily="2" charset="-122"/>
                <a:ea typeface="字魂59号-创粗黑" panose="00000500000000000000" pitchFamily="2"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 id="2147483678" r:id="rId12"/>
    <p:sldLayoutId id="2147483677" r:id="rId13"/>
    <p:sldLayoutId id="2147483676" r:id="rId14"/>
    <p:sldLayoutId id="2147483675" r:id="rId15"/>
    <p:sldLayoutId id="2147483674" r:id="rId16"/>
    <p:sldLayoutId id="2147483673" r:id="rId17"/>
    <p:sldLayoutId id="2147483672" r:id="rId18"/>
    <p:sldLayoutId id="2147483671" r:id="rId19"/>
    <p:sldLayoutId id="2147483670" r:id="rId20"/>
    <p:sldLayoutId id="2147483669" r:id="rId21"/>
    <p:sldLayoutId id="2147483668" r:id="rId22"/>
    <p:sldLayoutId id="2147483667" r:id="rId23"/>
    <p:sldLayoutId id="2147483666" r:id="rId24"/>
    <p:sldLayoutId id="2147483665" r:id="rId25"/>
    <p:sldLayoutId id="2147483664" r:id="rId26"/>
    <p:sldLayoutId id="2147483663" r:id="rId27"/>
    <p:sldLayoutId id="2147483662" r:id="rId28"/>
    <p:sldLayoutId id="2147483661" r:id="rId29"/>
    <p:sldLayoutId id="2147483660" r:id="rId30"/>
    <p:sldLayoutId id="2147483659" r:id="rId31"/>
    <p:sldLayoutId id="2147483658" r:id="rId32"/>
    <p:sldLayoutId id="2147483657" r:id="rId33"/>
    <p:sldLayoutId id="2147483656" r:id="rId34"/>
    <p:sldLayoutId id="2147483655" r:id="rId35"/>
    <p:sldLayoutId id="2147483654" r:id="rId36"/>
    <p:sldLayoutId id="2147483653" r:id="rId37"/>
    <p:sldLayoutId id="2147483652" r:id="rId38"/>
    <p:sldLayoutId id="2147483651" r:id="rId39"/>
    <p:sldLayoutId id="2147483650" r:id="rId40"/>
  </p:sldLayoutIdLst>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2.mp4"/><Relationship Id="rId1" Type="http://schemas.openxmlformats.org/officeDocument/2006/relationships/video" Target="NULL" TargetMode="External"/><Relationship Id="rId5" Type="http://schemas.openxmlformats.org/officeDocument/2006/relationships/image" Target="../media/image17.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A3950852-92EA-46C9-92F9-C7917C01AFE9}"/>
              </a:ext>
            </a:extLst>
          </p:cNvPr>
          <p:cNvSpPr/>
          <p:nvPr/>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6" name="图片 5">
            <a:extLst>
              <a:ext uri="{FF2B5EF4-FFF2-40B4-BE49-F238E27FC236}">
                <a16:creationId xmlns:a16="http://schemas.microsoft.com/office/drawing/2014/main" id="{FA04452D-71CA-4BD6-AC6F-20BEF8B9B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3175" y="433235"/>
            <a:ext cx="3554608" cy="4548829"/>
          </a:xfrm>
          <a:prstGeom prst="rect">
            <a:avLst/>
          </a:prstGeom>
        </p:spPr>
      </p:pic>
      <p:sp>
        <p:nvSpPr>
          <p:cNvPr id="9" name="Google Shape;1126;p43">
            <a:extLst>
              <a:ext uri="{FF2B5EF4-FFF2-40B4-BE49-F238E27FC236}">
                <a16:creationId xmlns:a16="http://schemas.microsoft.com/office/drawing/2014/main" id="{0095D12C-4F99-441A-A7C5-240CCC5A8E9C}"/>
              </a:ext>
            </a:extLst>
          </p:cNvPr>
          <p:cNvSpPr/>
          <p:nvPr/>
        </p:nvSpPr>
        <p:spPr>
          <a:xfrm>
            <a:off x="10426843" y="5675283"/>
            <a:ext cx="24700" cy="9813"/>
          </a:xfrm>
          <a:custGeom>
            <a:avLst/>
            <a:gdLst/>
            <a:ahLst/>
            <a:cxnLst/>
            <a:rect l="l" t="t" r="r" b="b"/>
            <a:pathLst>
              <a:path w="224" h="89" fill="none" extrusionOk="0">
                <a:moveTo>
                  <a:pt x="1" y="89"/>
                </a:moveTo>
                <a:lnTo>
                  <a:pt x="1" y="89"/>
                </a:lnTo>
                <a:lnTo>
                  <a:pt x="223" y="0"/>
                </a:lnTo>
                <a:lnTo>
                  <a:pt x="223" y="0"/>
                </a:lnTo>
                <a:lnTo>
                  <a:pt x="1" y="89"/>
                </a:lnTo>
              </a:path>
            </a:pathLst>
          </a:custGeom>
          <a:no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0" name="Google Shape;1127;p43">
            <a:extLst>
              <a:ext uri="{FF2B5EF4-FFF2-40B4-BE49-F238E27FC236}">
                <a16:creationId xmlns:a16="http://schemas.microsoft.com/office/drawing/2014/main" id="{383FBC88-2038-4E3F-A511-21D78A5C9F45}"/>
              </a:ext>
            </a:extLst>
          </p:cNvPr>
          <p:cNvSpPr/>
          <p:nvPr/>
        </p:nvSpPr>
        <p:spPr>
          <a:xfrm>
            <a:off x="10515167" y="5626216"/>
            <a:ext cx="44217" cy="19737"/>
          </a:xfrm>
          <a:custGeom>
            <a:avLst/>
            <a:gdLst/>
            <a:ahLst/>
            <a:cxnLst/>
            <a:rect l="l" t="t" r="r" b="b"/>
            <a:pathLst>
              <a:path w="401" h="179" fill="none" extrusionOk="0">
                <a:moveTo>
                  <a:pt x="0" y="178"/>
                </a:moveTo>
                <a:lnTo>
                  <a:pt x="0" y="178"/>
                </a:lnTo>
                <a:lnTo>
                  <a:pt x="401" y="0"/>
                </a:lnTo>
                <a:lnTo>
                  <a:pt x="401" y="0"/>
                </a:lnTo>
                <a:lnTo>
                  <a:pt x="0" y="178"/>
                </a:lnTo>
              </a:path>
            </a:pathLst>
          </a:custGeom>
          <a:no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1" name="Google Shape;1128;p43">
            <a:extLst>
              <a:ext uri="{FF2B5EF4-FFF2-40B4-BE49-F238E27FC236}">
                <a16:creationId xmlns:a16="http://schemas.microsoft.com/office/drawing/2014/main" id="{A715BAC0-37A0-4A46-90C9-A0DCCE7DC7EB}"/>
              </a:ext>
            </a:extLst>
          </p:cNvPr>
          <p:cNvSpPr/>
          <p:nvPr/>
        </p:nvSpPr>
        <p:spPr>
          <a:xfrm>
            <a:off x="10468524" y="5510876"/>
            <a:ext cx="46753" cy="17312"/>
          </a:xfrm>
          <a:custGeom>
            <a:avLst/>
            <a:gdLst/>
            <a:ahLst/>
            <a:cxnLst/>
            <a:rect l="l" t="t" r="r" b="b"/>
            <a:pathLst>
              <a:path w="424" h="157" fill="none" extrusionOk="0">
                <a:moveTo>
                  <a:pt x="1" y="156"/>
                </a:moveTo>
                <a:lnTo>
                  <a:pt x="1" y="156"/>
                </a:lnTo>
                <a:lnTo>
                  <a:pt x="423" y="1"/>
                </a:lnTo>
                <a:lnTo>
                  <a:pt x="423" y="1"/>
                </a:lnTo>
                <a:lnTo>
                  <a:pt x="1" y="156"/>
                </a:lnTo>
                <a:lnTo>
                  <a:pt x="1" y="156"/>
                </a:lnTo>
              </a:path>
            </a:pathLst>
          </a:custGeom>
          <a:no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2" name="Google Shape;1162;p43">
            <a:extLst>
              <a:ext uri="{FF2B5EF4-FFF2-40B4-BE49-F238E27FC236}">
                <a16:creationId xmlns:a16="http://schemas.microsoft.com/office/drawing/2014/main" id="{014F84A7-2C1B-4DD5-9210-244234A55FFD}"/>
              </a:ext>
            </a:extLst>
          </p:cNvPr>
          <p:cNvSpPr/>
          <p:nvPr/>
        </p:nvSpPr>
        <p:spPr>
          <a:xfrm>
            <a:off x="9588043" y="5295084"/>
            <a:ext cx="358256" cy="929659"/>
          </a:xfrm>
          <a:custGeom>
            <a:avLst/>
            <a:gdLst/>
            <a:ahLst/>
            <a:cxnLst/>
            <a:rect l="l" t="t" r="r" b="b"/>
            <a:pathLst>
              <a:path w="3249" h="8431" fill="none" extrusionOk="0">
                <a:moveTo>
                  <a:pt x="1091" y="45"/>
                </a:moveTo>
                <a:lnTo>
                  <a:pt x="1" y="0"/>
                </a:lnTo>
                <a:lnTo>
                  <a:pt x="1" y="0"/>
                </a:lnTo>
                <a:lnTo>
                  <a:pt x="512" y="2047"/>
                </a:lnTo>
                <a:lnTo>
                  <a:pt x="1202" y="4605"/>
                </a:lnTo>
                <a:lnTo>
                  <a:pt x="1202" y="4605"/>
                </a:lnTo>
                <a:lnTo>
                  <a:pt x="1736" y="6740"/>
                </a:lnTo>
                <a:lnTo>
                  <a:pt x="2158" y="8430"/>
                </a:lnTo>
                <a:lnTo>
                  <a:pt x="2158" y="8430"/>
                </a:lnTo>
                <a:lnTo>
                  <a:pt x="2648" y="8430"/>
                </a:lnTo>
                <a:lnTo>
                  <a:pt x="3137" y="8386"/>
                </a:lnTo>
                <a:lnTo>
                  <a:pt x="3137" y="8386"/>
                </a:lnTo>
                <a:lnTo>
                  <a:pt x="3248" y="8341"/>
                </a:lnTo>
                <a:lnTo>
                  <a:pt x="3248" y="8341"/>
                </a:lnTo>
                <a:lnTo>
                  <a:pt x="2825" y="6651"/>
                </a:lnTo>
                <a:lnTo>
                  <a:pt x="2269" y="4538"/>
                </a:lnTo>
                <a:lnTo>
                  <a:pt x="2269" y="4538"/>
                </a:lnTo>
                <a:lnTo>
                  <a:pt x="1091" y="45"/>
                </a:lnTo>
                <a:lnTo>
                  <a:pt x="1091" y="45"/>
                </a:lnTo>
              </a:path>
            </a:pathLst>
          </a:custGeom>
          <a:no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3" name="Google Shape;1163;p43">
            <a:extLst>
              <a:ext uri="{FF2B5EF4-FFF2-40B4-BE49-F238E27FC236}">
                <a16:creationId xmlns:a16="http://schemas.microsoft.com/office/drawing/2014/main" id="{66AC5626-2E2D-473D-995D-C83CD16CC7A8}"/>
              </a:ext>
            </a:extLst>
          </p:cNvPr>
          <p:cNvSpPr/>
          <p:nvPr/>
        </p:nvSpPr>
        <p:spPr>
          <a:xfrm>
            <a:off x="9813649" y="6224632"/>
            <a:ext cx="9924" cy="2536"/>
          </a:xfrm>
          <a:custGeom>
            <a:avLst/>
            <a:gdLst/>
            <a:ahLst/>
            <a:cxnLst/>
            <a:rect l="l" t="t" r="r" b="b"/>
            <a:pathLst>
              <a:path w="90" h="23" extrusionOk="0">
                <a:moveTo>
                  <a:pt x="1" y="23"/>
                </a:moveTo>
                <a:lnTo>
                  <a:pt x="1" y="23"/>
                </a:lnTo>
                <a:lnTo>
                  <a:pt x="1" y="23"/>
                </a:lnTo>
                <a:lnTo>
                  <a:pt x="90" y="0"/>
                </a:lnTo>
                <a:lnTo>
                  <a:pt x="90" y="0"/>
                </a:lnTo>
                <a:lnTo>
                  <a:pt x="1" y="23"/>
                </a:lnTo>
                <a:lnTo>
                  <a:pt x="1" y="23"/>
                </a:lnTo>
                <a:close/>
              </a:path>
            </a:pathLst>
          </a:custGeom>
          <a:solidFill>
            <a:srgbClr val="A3C957"/>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4" name="Google Shape;1165;p43">
            <a:extLst>
              <a:ext uri="{FF2B5EF4-FFF2-40B4-BE49-F238E27FC236}">
                <a16:creationId xmlns:a16="http://schemas.microsoft.com/office/drawing/2014/main" id="{E5728E45-D295-4F71-A2E7-1AEB259AC7A4}"/>
              </a:ext>
            </a:extLst>
          </p:cNvPr>
          <p:cNvSpPr/>
          <p:nvPr/>
        </p:nvSpPr>
        <p:spPr>
          <a:xfrm>
            <a:off x="10466097" y="5415276"/>
            <a:ext cx="677037" cy="456284"/>
          </a:xfrm>
          <a:custGeom>
            <a:avLst/>
            <a:gdLst/>
            <a:ahLst/>
            <a:cxnLst/>
            <a:rect l="l" t="t" r="r" b="b"/>
            <a:pathLst>
              <a:path w="6140" h="4138" fill="none" extrusionOk="0">
                <a:moveTo>
                  <a:pt x="1" y="67"/>
                </a:moveTo>
                <a:lnTo>
                  <a:pt x="1" y="67"/>
                </a:lnTo>
                <a:lnTo>
                  <a:pt x="579" y="89"/>
                </a:lnTo>
                <a:lnTo>
                  <a:pt x="579" y="89"/>
                </a:lnTo>
                <a:lnTo>
                  <a:pt x="979" y="111"/>
                </a:lnTo>
                <a:lnTo>
                  <a:pt x="1357" y="178"/>
                </a:lnTo>
                <a:lnTo>
                  <a:pt x="1735" y="245"/>
                </a:lnTo>
                <a:lnTo>
                  <a:pt x="2069" y="356"/>
                </a:lnTo>
                <a:lnTo>
                  <a:pt x="2381" y="490"/>
                </a:lnTo>
                <a:lnTo>
                  <a:pt x="2670" y="645"/>
                </a:lnTo>
                <a:lnTo>
                  <a:pt x="2937" y="823"/>
                </a:lnTo>
                <a:lnTo>
                  <a:pt x="3181" y="1023"/>
                </a:lnTo>
                <a:lnTo>
                  <a:pt x="3181" y="1023"/>
                </a:lnTo>
                <a:lnTo>
                  <a:pt x="3337" y="1179"/>
                </a:lnTo>
                <a:lnTo>
                  <a:pt x="3470" y="1357"/>
                </a:lnTo>
                <a:lnTo>
                  <a:pt x="3604" y="1535"/>
                </a:lnTo>
                <a:lnTo>
                  <a:pt x="3693" y="1713"/>
                </a:lnTo>
                <a:lnTo>
                  <a:pt x="3782" y="1913"/>
                </a:lnTo>
                <a:lnTo>
                  <a:pt x="3826" y="2113"/>
                </a:lnTo>
                <a:lnTo>
                  <a:pt x="3849" y="2291"/>
                </a:lnTo>
                <a:lnTo>
                  <a:pt x="3871" y="2491"/>
                </a:lnTo>
                <a:lnTo>
                  <a:pt x="3871" y="2491"/>
                </a:lnTo>
                <a:lnTo>
                  <a:pt x="3849" y="2625"/>
                </a:lnTo>
                <a:lnTo>
                  <a:pt x="3826" y="2758"/>
                </a:lnTo>
                <a:lnTo>
                  <a:pt x="3804" y="2870"/>
                </a:lnTo>
                <a:lnTo>
                  <a:pt x="3737" y="2981"/>
                </a:lnTo>
                <a:lnTo>
                  <a:pt x="3671" y="3092"/>
                </a:lnTo>
                <a:lnTo>
                  <a:pt x="3582" y="3203"/>
                </a:lnTo>
                <a:lnTo>
                  <a:pt x="3359" y="3426"/>
                </a:lnTo>
                <a:lnTo>
                  <a:pt x="3070" y="3626"/>
                </a:lnTo>
                <a:lnTo>
                  <a:pt x="2714" y="3804"/>
                </a:lnTo>
                <a:lnTo>
                  <a:pt x="2292" y="3982"/>
                </a:lnTo>
                <a:lnTo>
                  <a:pt x="1802" y="4137"/>
                </a:lnTo>
                <a:lnTo>
                  <a:pt x="4049" y="3937"/>
                </a:lnTo>
                <a:lnTo>
                  <a:pt x="4049" y="3937"/>
                </a:lnTo>
                <a:lnTo>
                  <a:pt x="4538" y="3737"/>
                </a:lnTo>
                <a:lnTo>
                  <a:pt x="4961" y="3537"/>
                </a:lnTo>
                <a:lnTo>
                  <a:pt x="5317" y="3314"/>
                </a:lnTo>
                <a:lnTo>
                  <a:pt x="5628" y="3092"/>
                </a:lnTo>
                <a:lnTo>
                  <a:pt x="5850" y="2870"/>
                </a:lnTo>
                <a:lnTo>
                  <a:pt x="5939" y="2758"/>
                </a:lnTo>
                <a:lnTo>
                  <a:pt x="6006" y="2625"/>
                </a:lnTo>
                <a:lnTo>
                  <a:pt x="6073" y="2514"/>
                </a:lnTo>
                <a:lnTo>
                  <a:pt x="6117" y="2380"/>
                </a:lnTo>
                <a:lnTo>
                  <a:pt x="6140" y="2269"/>
                </a:lnTo>
                <a:lnTo>
                  <a:pt x="6140" y="2136"/>
                </a:lnTo>
                <a:lnTo>
                  <a:pt x="6140" y="2136"/>
                </a:lnTo>
                <a:lnTo>
                  <a:pt x="6140" y="1935"/>
                </a:lnTo>
                <a:lnTo>
                  <a:pt x="6095" y="1735"/>
                </a:lnTo>
                <a:lnTo>
                  <a:pt x="6028" y="1557"/>
                </a:lnTo>
                <a:lnTo>
                  <a:pt x="5939" y="1357"/>
                </a:lnTo>
                <a:lnTo>
                  <a:pt x="5828" y="1179"/>
                </a:lnTo>
                <a:lnTo>
                  <a:pt x="5695" y="1001"/>
                </a:lnTo>
                <a:lnTo>
                  <a:pt x="5539" y="846"/>
                </a:lnTo>
                <a:lnTo>
                  <a:pt x="5339" y="690"/>
                </a:lnTo>
                <a:lnTo>
                  <a:pt x="5339" y="690"/>
                </a:lnTo>
                <a:lnTo>
                  <a:pt x="5116" y="534"/>
                </a:lnTo>
                <a:lnTo>
                  <a:pt x="4872" y="378"/>
                </a:lnTo>
                <a:lnTo>
                  <a:pt x="4605" y="267"/>
                </a:lnTo>
                <a:lnTo>
                  <a:pt x="4316" y="178"/>
                </a:lnTo>
                <a:lnTo>
                  <a:pt x="3982" y="111"/>
                </a:lnTo>
                <a:lnTo>
                  <a:pt x="3626" y="45"/>
                </a:lnTo>
                <a:lnTo>
                  <a:pt x="3248" y="23"/>
                </a:lnTo>
                <a:lnTo>
                  <a:pt x="2848" y="0"/>
                </a:lnTo>
                <a:lnTo>
                  <a:pt x="2848" y="0"/>
                </a:lnTo>
                <a:lnTo>
                  <a:pt x="1357" y="23"/>
                </a:lnTo>
                <a:lnTo>
                  <a:pt x="1" y="67"/>
                </a:lnTo>
              </a:path>
            </a:pathLst>
          </a:custGeom>
          <a:no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5" name="Google Shape;1166;p43">
            <a:extLst>
              <a:ext uri="{FF2B5EF4-FFF2-40B4-BE49-F238E27FC236}">
                <a16:creationId xmlns:a16="http://schemas.microsoft.com/office/drawing/2014/main" id="{4B859420-0AC2-4E53-AFE4-1378BCDA5DB9}"/>
              </a:ext>
            </a:extLst>
          </p:cNvPr>
          <p:cNvSpPr/>
          <p:nvPr/>
        </p:nvSpPr>
        <p:spPr>
          <a:xfrm>
            <a:off x="10421991" y="5976863"/>
            <a:ext cx="188887" cy="255267"/>
          </a:xfrm>
          <a:custGeom>
            <a:avLst/>
            <a:gdLst/>
            <a:ahLst/>
            <a:cxnLst/>
            <a:rect l="l" t="t" r="r" b="b"/>
            <a:pathLst>
              <a:path w="1713" h="2315" fill="none" extrusionOk="0">
                <a:moveTo>
                  <a:pt x="1401" y="45"/>
                </a:moveTo>
                <a:lnTo>
                  <a:pt x="1401" y="45"/>
                </a:lnTo>
                <a:lnTo>
                  <a:pt x="1001" y="1"/>
                </a:lnTo>
                <a:lnTo>
                  <a:pt x="1001" y="1"/>
                </a:lnTo>
                <a:lnTo>
                  <a:pt x="801" y="1"/>
                </a:lnTo>
                <a:lnTo>
                  <a:pt x="556" y="23"/>
                </a:lnTo>
                <a:lnTo>
                  <a:pt x="0" y="90"/>
                </a:lnTo>
                <a:lnTo>
                  <a:pt x="0" y="90"/>
                </a:lnTo>
                <a:lnTo>
                  <a:pt x="200" y="1246"/>
                </a:lnTo>
                <a:lnTo>
                  <a:pt x="356" y="2314"/>
                </a:lnTo>
                <a:lnTo>
                  <a:pt x="356" y="2314"/>
                </a:lnTo>
                <a:lnTo>
                  <a:pt x="623" y="2314"/>
                </a:lnTo>
                <a:lnTo>
                  <a:pt x="890" y="2270"/>
                </a:lnTo>
                <a:lnTo>
                  <a:pt x="1179" y="2203"/>
                </a:lnTo>
                <a:lnTo>
                  <a:pt x="1513" y="2114"/>
                </a:lnTo>
                <a:lnTo>
                  <a:pt x="1513" y="2114"/>
                </a:lnTo>
                <a:lnTo>
                  <a:pt x="1668" y="2047"/>
                </a:lnTo>
                <a:lnTo>
                  <a:pt x="1691" y="2047"/>
                </a:lnTo>
                <a:lnTo>
                  <a:pt x="1691" y="2047"/>
                </a:lnTo>
                <a:lnTo>
                  <a:pt x="1713" y="2047"/>
                </a:lnTo>
                <a:lnTo>
                  <a:pt x="1713" y="2047"/>
                </a:lnTo>
                <a:lnTo>
                  <a:pt x="1668" y="1803"/>
                </a:lnTo>
                <a:lnTo>
                  <a:pt x="1668" y="1803"/>
                </a:lnTo>
                <a:lnTo>
                  <a:pt x="1535" y="935"/>
                </a:lnTo>
                <a:lnTo>
                  <a:pt x="1401" y="45"/>
                </a:lnTo>
              </a:path>
            </a:pathLst>
          </a:custGeom>
          <a:no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6" name="Google Shape;1170;p43">
            <a:extLst>
              <a:ext uri="{FF2B5EF4-FFF2-40B4-BE49-F238E27FC236}">
                <a16:creationId xmlns:a16="http://schemas.microsoft.com/office/drawing/2014/main" id="{B1E1FA3C-6280-4606-B20B-B3D1D5D81841}"/>
              </a:ext>
            </a:extLst>
          </p:cNvPr>
          <p:cNvSpPr/>
          <p:nvPr/>
        </p:nvSpPr>
        <p:spPr>
          <a:xfrm>
            <a:off x="10421990" y="5976863"/>
            <a:ext cx="289451" cy="255267"/>
          </a:xfrm>
          <a:custGeom>
            <a:avLst/>
            <a:gdLst/>
            <a:ahLst/>
            <a:cxnLst/>
            <a:rect l="l" t="t" r="r" b="b"/>
            <a:pathLst>
              <a:path w="2625" h="2315" fill="none" extrusionOk="0">
                <a:moveTo>
                  <a:pt x="2402" y="468"/>
                </a:moveTo>
                <a:lnTo>
                  <a:pt x="2402" y="468"/>
                </a:lnTo>
                <a:lnTo>
                  <a:pt x="2491" y="601"/>
                </a:lnTo>
                <a:lnTo>
                  <a:pt x="2558" y="757"/>
                </a:lnTo>
                <a:lnTo>
                  <a:pt x="2603" y="935"/>
                </a:lnTo>
                <a:lnTo>
                  <a:pt x="2625" y="1135"/>
                </a:lnTo>
                <a:lnTo>
                  <a:pt x="2625" y="1135"/>
                </a:lnTo>
                <a:lnTo>
                  <a:pt x="2603" y="1269"/>
                </a:lnTo>
                <a:lnTo>
                  <a:pt x="2580" y="1402"/>
                </a:lnTo>
                <a:lnTo>
                  <a:pt x="2491" y="1513"/>
                </a:lnTo>
                <a:lnTo>
                  <a:pt x="2402" y="1647"/>
                </a:lnTo>
                <a:lnTo>
                  <a:pt x="2269" y="1758"/>
                </a:lnTo>
                <a:lnTo>
                  <a:pt x="2113" y="1847"/>
                </a:lnTo>
                <a:lnTo>
                  <a:pt x="1935" y="1958"/>
                </a:lnTo>
                <a:lnTo>
                  <a:pt x="1713" y="2047"/>
                </a:lnTo>
                <a:lnTo>
                  <a:pt x="1713" y="2047"/>
                </a:lnTo>
                <a:lnTo>
                  <a:pt x="1691" y="2047"/>
                </a:lnTo>
                <a:lnTo>
                  <a:pt x="1668" y="2047"/>
                </a:lnTo>
                <a:lnTo>
                  <a:pt x="1668" y="2047"/>
                </a:lnTo>
                <a:lnTo>
                  <a:pt x="1513" y="2114"/>
                </a:lnTo>
                <a:lnTo>
                  <a:pt x="1513" y="2114"/>
                </a:lnTo>
                <a:lnTo>
                  <a:pt x="1179" y="2203"/>
                </a:lnTo>
                <a:lnTo>
                  <a:pt x="890" y="2270"/>
                </a:lnTo>
                <a:lnTo>
                  <a:pt x="623" y="2314"/>
                </a:lnTo>
                <a:lnTo>
                  <a:pt x="356" y="2314"/>
                </a:lnTo>
                <a:lnTo>
                  <a:pt x="356" y="2314"/>
                </a:lnTo>
                <a:lnTo>
                  <a:pt x="200" y="1246"/>
                </a:lnTo>
                <a:lnTo>
                  <a:pt x="0" y="90"/>
                </a:lnTo>
                <a:lnTo>
                  <a:pt x="0" y="90"/>
                </a:lnTo>
                <a:lnTo>
                  <a:pt x="556" y="23"/>
                </a:lnTo>
                <a:lnTo>
                  <a:pt x="801" y="1"/>
                </a:lnTo>
                <a:lnTo>
                  <a:pt x="1001" y="1"/>
                </a:lnTo>
                <a:lnTo>
                  <a:pt x="1001" y="1"/>
                </a:lnTo>
                <a:lnTo>
                  <a:pt x="1401" y="45"/>
                </a:lnTo>
                <a:lnTo>
                  <a:pt x="1401" y="45"/>
                </a:lnTo>
                <a:lnTo>
                  <a:pt x="1713" y="112"/>
                </a:lnTo>
                <a:lnTo>
                  <a:pt x="2002" y="201"/>
                </a:lnTo>
                <a:lnTo>
                  <a:pt x="2224" y="312"/>
                </a:lnTo>
                <a:lnTo>
                  <a:pt x="2313" y="379"/>
                </a:lnTo>
                <a:lnTo>
                  <a:pt x="2402" y="468"/>
                </a:lnTo>
                <a:lnTo>
                  <a:pt x="2402" y="468"/>
                </a:lnTo>
              </a:path>
            </a:pathLst>
          </a:custGeom>
          <a:no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7" name="矩形 259">
            <a:extLst>
              <a:ext uri="{FF2B5EF4-FFF2-40B4-BE49-F238E27FC236}">
                <a16:creationId xmlns:a16="http://schemas.microsoft.com/office/drawing/2014/main" id="{84CCC0ED-976A-40BB-9322-F0F450DE4C29}"/>
              </a:ext>
            </a:extLst>
          </p:cNvPr>
          <p:cNvSpPr>
            <a:spLocks noChangeArrowheads="1"/>
          </p:cNvSpPr>
          <p:nvPr/>
        </p:nvSpPr>
        <p:spPr bwMode="auto">
          <a:xfrm>
            <a:off x="1972870" y="3544069"/>
            <a:ext cx="7850703" cy="492443"/>
          </a:xfrm>
          <a:prstGeom prst="rect">
            <a:avLst/>
          </a:prstGeom>
          <a:no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170">
              <a:buClr>
                <a:srgbClr val="000000"/>
              </a:buClr>
              <a:buNone/>
            </a:pPr>
            <a:r>
              <a:rPr lang="en-US" altLang="zh-CN" b="1" kern="0">
                <a:ln w="19050">
                  <a:noFill/>
                </a:ln>
                <a:solidFill>
                  <a:srgbClr val="00B050"/>
                </a:solidFill>
                <a:effectLst>
                  <a:glow rad="127000">
                    <a:srgbClr val="FFFFFF"/>
                  </a:glow>
                </a:effectLst>
                <a:latin typeface="Arial"/>
              </a:rPr>
              <a:t> </a:t>
            </a:r>
            <a:r>
              <a:rPr lang="en-US" altLang="zh-CN" b="1">
                <a:ln w="19050">
                  <a:noFill/>
                </a:ln>
                <a:solidFill>
                  <a:srgbClr val="00B050"/>
                </a:solidFill>
                <a:effectLst>
                  <a:glow rad="127000">
                    <a:srgbClr val="FFFFFF"/>
                  </a:glow>
                </a:effectLst>
                <a:latin typeface="Arial"/>
              </a:rPr>
              <a:t>MÔN: TOÁN</a:t>
            </a:r>
            <a:endParaRPr lang="zh-CN" altLang="en-US" b="1" kern="0" cap="all" dirty="0">
              <a:solidFill>
                <a:srgbClr val="00B050"/>
              </a:solidFill>
              <a:latin typeface="Arial"/>
              <a:ea typeface="站酷快乐体2016修订版" panose="02010600030101010101" pitchFamily="2" charset="-122"/>
              <a:cs typeface="Arial" panose="020B0604020202020204" pitchFamily="34" charset="0"/>
            </a:endParaRPr>
          </a:p>
        </p:txBody>
      </p:sp>
      <p:sp>
        <p:nvSpPr>
          <p:cNvPr id="18" name="矩形 14">
            <a:extLst>
              <a:ext uri="{FF2B5EF4-FFF2-40B4-BE49-F238E27FC236}">
                <a16:creationId xmlns:a16="http://schemas.microsoft.com/office/drawing/2014/main" id="{ACC80B94-755A-4597-9627-4451B178E0EE}"/>
              </a:ext>
            </a:extLst>
          </p:cNvPr>
          <p:cNvSpPr/>
          <p:nvPr/>
        </p:nvSpPr>
        <p:spPr>
          <a:xfrm>
            <a:off x="951578" y="2063955"/>
            <a:ext cx="9853037" cy="12038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4967" tIns="47487" rIns="94967" bIns="47487">
            <a:spAutoFit/>
          </a:bodyPr>
          <a:lstStyle/>
          <a:p>
            <a:pPr algn="ctr" defTabSz="1219170">
              <a:buClr>
                <a:srgbClr val="000000"/>
              </a:buClr>
            </a:pPr>
            <a:r>
              <a:rPr lang="en-US" altLang="zh-CN" sz="3600" b="1" kern="0">
                <a:ln w="19050">
                  <a:noFill/>
                </a:ln>
                <a:solidFill>
                  <a:srgbClr val="004B9D"/>
                </a:solidFill>
                <a:effectLst>
                  <a:glow rad="127000">
                    <a:srgbClr val="FFFFFF"/>
                  </a:glow>
                </a:effectLst>
                <a:latin typeface="Arial"/>
                <a:ea typeface="微软雅黑" panose="020B0503020204020204" pitchFamily="34" charset="-122"/>
                <a:cs typeface="Arial"/>
                <a:sym typeface="Arial"/>
              </a:rPr>
              <a:t>CHÀO MỪNG CÁC CON ĐẾN VỚI</a:t>
            </a:r>
          </a:p>
          <a:p>
            <a:pPr algn="ctr" defTabSz="1219170">
              <a:buClr>
                <a:srgbClr val="000000"/>
              </a:buClr>
            </a:pPr>
            <a:r>
              <a:rPr lang="en-US" altLang="zh-CN" sz="3600" b="1" kern="0">
                <a:ln w="19050">
                  <a:noFill/>
                </a:ln>
                <a:solidFill>
                  <a:srgbClr val="004B9D"/>
                </a:solidFill>
                <a:effectLst>
                  <a:glow rad="127000">
                    <a:srgbClr val="FFFFFF"/>
                  </a:glow>
                </a:effectLst>
                <a:latin typeface="Arial"/>
                <a:ea typeface="微软雅黑" panose="020B0503020204020204" pitchFamily="34" charset="-122"/>
                <a:cs typeface="Arial"/>
                <a:sym typeface="Arial"/>
              </a:rPr>
              <a:t>TIẾT HỌC ONLINE</a:t>
            </a:r>
            <a:endParaRPr lang="zh-CN" altLang="en-US" sz="3600" b="1" kern="0" dirty="0">
              <a:ln w="19050">
                <a:noFill/>
              </a:ln>
              <a:solidFill>
                <a:srgbClr val="004B9D"/>
              </a:solidFill>
              <a:effectLst>
                <a:glow rad="127000">
                  <a:srgbClr val="FFFFFF"/>
                </a:glow>
              </a:effectLst>
              <a:latin typeface="Arial"/>
              <a:ea typeface="微软雅黑" panose="020B0503020204020204" pitchFamily="34" charset="-122"/>
              <a:cs typeface="Arial"/>
              <a:sym typeface="Arial"/>
            </a:endParaRPr>
          </a:p>
        </p:txBody>
      </p:sp>
      <p:pic>
        <p:nvPicPr>
          <p:cNvPr id="22" name="Audio 13">
            <a:hlinkClick r:id="" action="ppaction://media"/>
            <a:extLst>
              <a:ext uri="{FF2B5EF4-FFF2-40B4-BE49-F238E27FC236}">
                <a16:creationId xmlns:a16="http://schemas.microsoft.com/office/drawing/2014/main" id="{438350CC-02CD-42D8-9291-DC4939E6D0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946872" y="7201113"/>
            <a:ext cx="487362" cy="487362"/>
          </a:xfrm>
          <a:prstGeom prst="rect">
            <a:avLst/>
          </a:prstGeom>
        </p:spPr>
      </p:pic>
      <p:sp>
        <p:nvSpPr>
          <p:cNvPr id="2" name="Rectangle 1">
            <a:extLst>
              <a:ext uri="{FF2B5EF4-FFF2-40B4-BE49-F238E27FC236}">
                <a16:creationId xmlns:a16="http://schemas.microsoft.com/office/drawing/2014/main" id="{458F3D14-A976-4E12-A41C-82CC7076FED6}"/>
              </a:ext>
            </a:extLst>
          </p:cNvPr>
          <p:cNvSpPr/>
          <p:nvPr/>
        </p:nvSpPr>
        <p:spPr>
          <a:xfrm>
            <a:off x="9129183" y="1114244"/>
            <a:ext cx="872532" cy="844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Rectangle 22">
            <a:extLst>
              <a:ext uri="{FF2B5EF4-FFF2-40B4-BE49-F238E27FC236}">
                <a16:creationId xmlns:a16="http://schemas.microsoft.com/office/drawing/2014/main" id="{5D2A3D88-7676-4528-A7EE-C3C379F81DD0}"/>
              </a:ext>
            </a:extLst>
          </p:cNvPr>
          <p:cNvSpPr/>
          <p:nvPr/>
        </p:nvSpPr>
        <p:spPr>
          <a:xfrm>
            <a:off x="11671607" y="269836"/>
            <a:ext cx="872532" cy="949364"/>
          </a:xfrm>
          <a:prstGeom prst="rect">
            <a:avLst/>
          </a:prstGeom>
          <a:solidFill>
            <a:srgbClr val="FEF002"/>
          </a:solidFill>
          <a:ln>
            <a:solidFill>
              <a:srgbClr val="FEF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48021586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par>
                          <p:cTn id="11" fill="hold">
                            <p:stCondLst>
                              <p:cond delay="2100"/>
                            </p:stCondLst>
                            <p:childTnLst>
                              <p:par>
                                <p:cTn id="12" presetID="52" presetClass="entr" presetSubtype="0" fill="hold" grpId="0" nodeType="afterEffect">
                                  <p:stCondLst>
                                    <p:cond delay="0"/>
                                  </p:stCondLst>
                                  <p:iterate type="lt">
                                    <p:tmPct val="10000"/>
                                  </p:iterate>
                                  <p:childTnLst>
                                    <p:set>
                                      <p:cBhvr>
                                        <p:cTn id="13" dur="1" fill="hold">
                                          <p:stCondLst>
                                            <p:cond delay="0"/>
                                          </p:stCondLst>
                                        </p:cTn>
                                        <p:tgtEl>
                                          <p:spTgt spid="17"/>
                                        </p:tgtEl>
                                        <p:attrNameLst>
                                          <p:attrName>style.visibility</p:attrName>
                                        </p:attrNameLst>
                                      </p:cBhvr>
                                      <p:to>
                                        <p:strVal val="visible"/>
                                      </p:to>
                                    </p:set>
                                    <p:animScale>
                                      <p:cBhvr>
                                        <p:cTn id="14"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7"/>
                                        </p:tgtEl>
                                        <p:attrNameLst>
                                          <p:attrName>ppt_x</p:attrName>
                                          <p:attrName>ppt_y</p:attrName>
                                        </p:attrNameLst>
                                      </p:cBhvr>
                                    </p:animMotion>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2"/>
                </p:tgtEl>
              </p:cMediaNode>
            </p:audio>
          </p:childTnLst>
        </p:cTn>
      </p:par>
    </p:tnLst>
    <p:bldLst>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endParaRPr>
          </a:p>
        </p:txBody>
      </p:sp>
      <p:pic>
        <p:nvPicPr>
          <p:cNvPr id="3" name="图片 2">
            <a:extLst>
              <a:ext uri="{FF2B5EF4-FFF2-40B4-BE49-F238E27FC236}">
                <a16:creationId xmlns:a16="http://schemas.microsoft.com/office/drawing/2014/main" id="{236D1C85-169A-4270-8214-DB9BE840F0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9711" y="751903"/>
            <a:ext cx="9212577" cy="4893407"/>
          </a:xfrm>
          <a:prstGeom prst="rect">
            <a:avLst/>
          </a:prstGeom>
        </p:spPr>
      </p:pic>
      <p:sp>
        <p:nvSpPr>
          <p:cNvPr id="4" name="文本框 7">
            <a:extLst>
              <a:ext uri="{FF2B5EF4-FFF2-40B4-BE49-F238E27FC236}">
                <a16:creationId xmlns:a16="http://schemas.microsoft.com/office/drawing/2014/main" id="{5D404422-62FD-4728-891C-43B142F9E86E}"/>
              </a:ext>
            </a:extLst>
          </p:cNvPr>
          <p:cNvSpPr txBox="1"/>
          <p:nvPr/>
        </p:nvSpPr>
        <p:spPr bwMode="auto">
          <a:xfrm>
            <a:off x="3897607" y="2983901"/>
            <a:ext cx="4396783" cy="923330"/>
          </a:xfrm>
          <a:prstGeom prst="rect">
            <a:avLst/>
          </a:prstGeom>
          <a:noFill/>
          <a:ln w="38100">
            <a:solidFill>
              <a:schemeClr val="bg1"/>
            </a:solidFill>
          </a:ln>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altLang="zh-CN" sz="5400" b="1" kern="0" err="1">
                <a:ln w="3175">
                  <a:solidFill>
                    <a:srgbClr val="002060"/>
                  </a:solidFill>
                </a:ln>
                <a:solidFill>
                  <a:schemeClr val="bg1"/>
                </a:solidFill>
                <a:effectLst>
                  <a:outerShdw blurRad="38100" dist="38100" dir="2700000" algn="tl">
                    <a:srgbClr val="000000">
                      <a:alpha val="43137"/>
                    </a:srgbClr>
                  </a:outerShdw>
                </a:effectLst>
                <a:latin typeface="Arial"/>
                <a:ea typeface="inpin heiti" charset="-122"/>
              </a:rPr>
              <a:t>Thực</a:t>
            </a:r>
            <a:r>
              <a:rPr lang="en-US" altLang="zh-CN" sz="5400" b="1" kern="0">
                <a:ln w="3175">
                  <a:solidFill>
                    <a:srgbClr val="002060"/>
                  </a:solidFill>
                </a:ln>
                <a:solidFill>
                  <a:schemeClr val="bg1"/>
                </a:solidFill>
                <a:effectLst>
                  <a:outerShdw blurRad="38100" dist="38100" dir="2700000" algn="tl">
                    <a:srgbClr val="000000">
                      <a:alpha val="43137"/>
                    </a:srgbClr>
                  </a:outerShdw>
                </a:effectLst>
                <a:latin typeface="Arial"/>
                <a:ea typeface="inpin heiti" charset="-122"/>
              </a:rPr>
              <a:t> hành</a:t>
            </a:r>
            <a:endParaRPr lang="zh-CN" altLang="en-US" sz="5400" b="1" kern="0" dirty="0">
              <a:ln w="3175">
                <a:solidFill>
                  <a:srgbClr val="002060"/>
                </a:solidFill>
              </a:ln>
              <a:solidFill>
                <a:schemeClr val="bg1"/>
              </a:solidFill>
              <a:effectLst>
                <a:outerShdw blurRad="38100" dist="38100" dir="2700000" algn="tl">
                  <a:srgbClr val="000000">
                    <a:alpha val="43137"/>
                  </a:srgbClr>
                </a:outerShdw>
              </a:effectLst>
              <a:latin typeface="Arial"/>
              <a:ea typeface="inpin heiti" charset="-122"/>
            </a:endParaRPr>
          </a:p>
        </p:txBody>
      </p:sp>
      <p:pic>
        <p:nvPicPr>
          <p:cNvPr id="5" name="Picture 4">
            <a:extLst>
              <a:ext uri="{FF2B5EF4-FFF2-40B4-BE49-F238E27FC236}">
                <a16:creationId xmlns:a16="http://schemas.microsoft.com/office/drawing/2014/main" id="{54E31A15-2112-4DD4-9454-C58CF072A8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700" y="450800"/>
            <a:ext cx="2363872" cy="2363872"/>
          </a:xfrm>
          <a:prstGeom prst="rect">
            <a:avLst/>
          </a:prstGeom>
        </p:spPr>
      </p:pic>
    </p:spTree>
    <p:extLst>
      <p:ext uri="{BB962C8B-B14F-4D97-AF65-F5344CB8AC3E}">
        <p14:creationId xmlns:p14="http://schemas.microsoft.com/office/powerpoint/2010/main" val="8160817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725714" y="285141"/>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endParaRPr>
          </a:p>
        </p:txBody>
      </p:sp>
      <p:sp>
        <p:nvSpPr>
          <p:cNvPr id="2" name="Rectangle: Rounded Corners 1">
            <a:extLst>
              <a:ext uri="{FF2B5EF4-FFF2-40B4-BE49-F238E27FC236}">
                <a16:creationId xmlns:a16="http://schemas.microsoft.com/office/drawing/2014/main" id="{C089F039-70DC-4962-984F-DA80301A988A}"/>
              </a:ext>
            </a:extLst>
          </p:cNvPr>
          <p:cNvSpPr/>
          <p:nvPr/>
        </p:nvSpPr>
        <p:spPr>
          <a:xfrm>
            <a:off x="1637144" y="1366982"/>
            <a:ext cx="7848499" cy="62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C00000"/>
                </a:solidFill>
              </a:rPr>
              <a:t>Bài 1. </a:t>
            </a:r>
            <a:r>
              <a:rPr lang="en-US" sz="4400" b="1">
                <a:solidFill>
                  <a:srgbClr val="0070C0"/>
                </a:solidFill>
              </a:rPr>
              <a:t>Tính giá trị của biểu thức:</a:t>
            </a:r>
            <a:endParaRPr lang="en-SG" sz="4400" b="1">
              <a:solidFill>
                <a:srgbClr val="0070C0"/>
              </a:solidFill>
            </a:endParaRPr>
          </a:p>
        </p:txBody>
      </p:sp>
      <p:sp>
        <p:nvSpPr>
          <p:cNvPr id="4" name="TextBox 3">
            <a:extLst>
              <a:ext uri="{FF2B5EF4-FFF2-40B4-BE49-F238E27FC236}">
                <a16:creationId xmlns:a16="http://schemas.microsoft.com/office/drawing/2014/main" id="{8BEC5818-F769-457C-A47F-5F3A033E06E6}"/>
              </a:ext>
            </a:extLst>
          </p:cNvPr>
          <p:cNvSpPr txBox="1"/>
          <p:nvPr/>
        </p:nvSpPr>
        <p:spPr>
          <a:xfrm>
            <a:off x="1637145" y="2623128"/>
            <a:ext cx="4567382" cy="2308324"/>
          </a:xfrm>
          <a:prstGeom prst="rect">
            <a:avLst/>
          </a:prstGeom>
          <a:noFill/>
        </p:spPr>
        <p:txBody>
          <a:bodyPr wrap="square" rtlCol="0">
            <a:spAutoFit/>
          </a:bodyPr>
          <a:lstStyle/>
          <a:p>
            <a:pPr marL="514350" indent="-514350">
              <a:buAutoNum type="alphaLcParenR"/>
            </a:pPr>
            <a:r>
              <a:rPr lang="en-US" sz="4800"/>
              <a:t> 253 + 10 x 4</a:t>
            </a:r>
          </a:p>
          <a:p>
            <a:r>
              <a:rPr lang="en-US" sz="4800"/>
              <a:t>    41 x 5 – 100</a:t>
            </a:r>
          </a:p>
          <a:p>
            <a:r>
              <a:rPr lang="en-US" sz="4800"/>
              <a:t>	 93 – 48 : 8</a:t>
            </a:r>
            <a:endParaRPr lang="en-SG" sz="4800"/>
          </a:p>
        </p:txBody>
      </p:sp>
      <p:sp>
        <p:nvSpPr>
          <p:cNvPr id="6" name="TextBox 5">
            <a:extLst>
              <a:ext uri="{FF2B5EF4-FFF2-40B4-BE49-F238E27FC236}">
                <a16:creationId xmlns:a16="http://schemas.microsoft.com/office/drawing/2014/main" id="{B055C10C-6937-4CD1-B784-9C214CC9E5ED}"/>
              </a:ext>
            </a:extLst>
          </p:cNvPr>
          <p:cNvSpPr txBox="1"/>
          <p:nvPr/>
        </p:nvSpPr>
        <p:spPr>
          <a:xfrm>
            <a:off x="6801475" y="2623128"/>
            <a:ext cx="4567382" cy="2308324"/>
          </a:xfrm>
          <a:prstGeom prst="rect">
            <a:avLst/>
          </a:prstGeom>
          <a:noFill/>
        </p:spPr>
        <p:txBody>
          <a:bodyPr wrap="square" rtlCol="0">
            <a:spAutoFit/>
          </a:bodyPr>
          <a:lstStyle/>
          <a:p>
            <a:r>
              <a:rPr lang="en-US" sz="4800"/>
              <a:t>b) 500 + 6 x 7</a:t>
            </a:r>
          </a:p>
          <a:p>
            <a:r>
              <a:rPr lang="en-US" sz="4800"/>
              <a:t>     30 x 8 + 50 </a:t>
            </a:r>
          </a:p>
          <a:p>
            <a:r>
              <a:rPr lang="en-US" sz="4800"/>
              <a:t>	  69 + 20 x 4</a:t>
            </a:r>
            <a:endParaRPr lang="en-SG" sz="4800"/>
          </a:p>
        </p:txBody>
      </p:sp>
    </p:spTree>
    <p:extLst>
      <p:ext uri="{BB962C8B-B14F-4D97-AF65-F5344CB8AC3E}">
        <p14:creationId xmlns:p14="http://schemas.microsoft.com/office/powerpoint/2010/main" val="359811509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2" name="Rectangle: Rounded Corners 1">
            <a:extLst>
              <a:ext uri="{FF2B5EF4-FFF2-40B4-BE49-F238E27FC236}">
                <a16:creationId xmlns:a16="http://schemas.microsoft.com/office/drawing/2014/main" id="{C089F039-70DC-4962-984F-DA80301A988A}"/>
              </a:ext>
            </a:extLst>
          </p:cNvPr>
          <p:cNvSpPr/>
          <p:nvPr/>
        </p:nvSpPr>
        <p:spPr>
          <a:xfrm>
            <a:off x="1637144" y="1366982"/>
            <a:ext cx="7909315" cy="62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a:solidFill>
                  <a:srgbClr val="C00000"/>
                </a:solidFill>
                <a:latin typeface="Calibri"/>
              </a:rPr>
              <a:t>Bài 1.</a:t>
            </a:r>
            <a:r>
              <a:rPr kumimoji="0" lang="en-US" sz="4400" b="1" i="0" u="none" strike="noStrike" kern="1200" cap="none" spc="0" normalizeH="0" baseline="0" noProof="0">
                <a:ln>
                  <a:noFill/>
                </a:ln>
                <a:solidFill>
                  <a:srgbClr val="C00000"/>
                </a:solidFill>
                <a:effectLst/>
                <a:uLnTx/>
                <a:uFillTx/>
                <a:latin typeface="Calibri"/>
                <a:ea typeface="+mn-ea"/>
                <a:cs typeface="+mn-cs"/>
              </a:rPr>
              <a:t> </a:t>
            </a:r>
            <a:r>
              <a:rPr kumimoji="0" lang="en-US" sz="4400" b="1" i="0" u="none" strike="noStrike" kern="1200" cap="none" spc="0" normalizeH="0" baseline="0" noProof="0">
                <a:ln>
                  <a:noFill/>
                </a:ln>
                <a:solidFill>
                  <a:srgbClr val="0070C0"/>
                </a:solidFill>
                <a:effectLst/>
                <a:uLnTx/>
                <a:uFillTx/>
                <a:latin typeface="Calibri"/>
                <a:ea typeface="+mn-ea"/>
                <a:cs typeface="+mn-cs"/>
              </a:rPr>
              <a:t>Tính giá trị của biểu thức:</a:t>
            </a:r>
            <a:endParaRPr kumimoji="0" lang="en-SG" sz="4400" b="1" i="0" u="none" strike="noStrike" kern="1200" cap="none" spc="0" normalizeH="0" baseline="0" noProof="0">
              <a:ln>
                <a:noFill/>
              </a:ln>
              <a:solidFill>
                <a:srgbClr val="0070C0"/>
              </a:solidFill>
              <a:effectLst/>
              <a:uLnTx/>
              <a:uFillTx/>
              <a:latin typeface="Calibri"/>
              <a:ea typeface="+mn-ea"/>
              <a:cs typeface="+mn-cs"/>
            </a:endParaRPr>
          </a:p>
        </p:txBody>
      </p:sp>
      <p:sp>
        <p:nvSpPr>
          <p:cNvPr id="4" name="TextBox 3">
            <a:extLst>
              <a:ext uri="{FF2B5EF4-FFF2-40B4-BE49-F238E27FC236}">
                <a16:creationId xmlns:a16="http://schemas.microsoft.com/office/drawing/2014/main" id="{8BEC5818-F769-457C-A47F-5F3A033E06E6}"/>
              </a:ext>
            </a:extLst>
          </p:cNvPr>
          <p:cNvSpPr txBox="1"/>
          <p:nvPr/>
        </p:nvSpPr>
        <p:spPr>
          <a:xfrm>
            <a:off x="1637145" y="2623128"/>
            <a:ext cx="4567382" cy="830997"/>
          </a:xfrm>
          <a:prstGeom prst="rect">
            <a:avLst/>
          </a:prstGeom>
          <a:noFill/>
        </p:spPr>
        <p:txBody>
          <a:bodyPr wrap="square" rtlCol="0">
            <a:spAutoFit/>
          </a:bodyPr>
          <a:lstStyle/>
          <a:p>
            <a:pPr marL="514350" marR="0" lvl="0" indent="-514350" algn="l" defTabSz="457200" rtl="0" eaLnBrk="1" fontAlgn="auto" latinLnBrk="0" hangingPunct="1">
              <a:lnSpc>
                <a:spcPct val="100000"/>
              </a:lnSpc>
              <a:spcBef>
                <a:spcPts val="0"/>
              </a:spcBef>
              <a:spcAft>
                <a:spcPts val="0"/>
              </a:spcAft>
              <a:buClrTx/>
              <a:buSzTx/>
              <a:buFontTx/>
              <a:buAutoNum type="alphaLcParenR"/>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 253 + 10 x 4</a:t>
            </a:r>
          </a:p>
        </p:txBody>
      </p:sp>
      <p:sp>
        <p:nvSpPr>
          <p:cNvPr id="6" name="TextBox 5">
            <a:extLst>
              <a:ext uri="{FF2B5EF4-FFF2-40B4-BE49-F238E27FC236}">
                <a16:creationId xmlns:a16="http://schemas.microsoft.com/office/drawing/2014/main" id="{B055C10C-6937-4CD1-B784-9C214CC9E5ED}"/>
              </a:ext>
            </a:extLst>
          </p:cNvPr>
          <p:cNvSpPr txBox="1"/>
          <p:nvPr/>
        </p:nvSpPr>
        <p:spPr>
          <a:xfrm>
            <a:off x="6801475" y="2623128"/>
            <a:ext cx="456738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b) 500 + 6 x 7</a:t>
            </a:r>
          </a:p>
        </p:txBody>
      </p:sp>
      <p:sp>
        <p:nvSpPr>
          <p:cNvPr id="8" name="Right Brace 7">
            <a:extLst>
              <a:ext uri="{FF2B5EF4-FFF2-40B4-BE49-F238E27FC236}">
                <a16:creationId xmlns:a16="http://schemas.microsoft.com/office/drawing/2014/main" id="{0946E6BE-5D6B-4E7D-9CDD-4383CDCB79C0}"/>
              </a:ext>
            </a:extLst>
          </p:cNvPr>
          <p:cNvSpPr/>
          <p:nvPr/>
        </p:nvSpPr>
        <p:spPr>
          <a:xfrm rot="5400000">
            <a:off x="4534548" y="2572976"/>
            <a:ext cx="211140" cy="1500909"/>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ight Brace 10">
            <a:extLst>
              <a:ext uri="{FF2B5EF4-FFF2-40B4-BE49-F238E27FC236}">
                <a16:creationId xmlns:a16="http://schemas.microsoft.com/office/drawing/2014/main" id="{2268CFCC-22C8-49E3-80E9-E7A80CF88DF1}"/>
              </a:ext>
            </a:extLst>
          </p:cNvPr>
          <p:cNvSpPr/>
          <p:nvPr/>
        </p:nvSpPr>
        <p:spPr>
          <a:xfrm rot="5400000">
            <a:off x="9508009" y="2822626"/>
            <a:ext cx="150969" cy="1061779"/>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B47E1BFE-58B0-4151-8CBD-BBF5DBB43177}"/>
              </a:ext>
            </a:extLst>
          </p:cNvPr>
          <p:cNvSpPr txBox="1"/>
          <p:nvPr/>
        </p:nvSpPr>
        <p:spPr>
          <a:xfrm>
            <a:off x="1714900" y="3472787"/>
            <a:ext cx="608422"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15" name="TextBox 14">
            <a:extLst>
              <a:ext uri="{FF2B5EF4-FFF2-40B4-BE49-F238E27FC236}">
                <a16:creationId xmlns:a16="http://schemas.microsoft.com/office/drawing/2014/main" id="{A45E508C-8D1D-4D30-B7EE-61206D4C9082}"/>
              </a:ext>
            </a:extLst>
          </p:cNvPr>
          <p:cNvSpPr txBox="1"/>
          <p:nvPr/>
        </p:nvSpPr>
        <p:spPr>
          <a:xfrm>
            <a:off x="1714900" y="4294850"/>
            <a:ext cx="608422"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16" name="TextBox 15">
            <a:extLst>
              <a:ext uri="{FF2B5EF4-FFF2-40B4-BE49-F238E27FC236}">
                <a16:creationId xmlns:a16="http://schemas.microsoft.com/office/drawing/2014/main" id="{5BFDE552-4139-4A9B-991E-582F30656DA8}"/>
              </a:ext>
            </a:extLst>
          </p:cNvPr>
          <p:cNvSpPr txBox="1"/>
          <p:nvPr/>
        </p:nvSpPr>
        <p:spPr>
          <a:xfrm>
            <a:off x="2276751" y="2633687"/>
            <a:ext cx="1314438"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253</a:t>
            </a:r>
          </a:p>
        </p:txBody>
      </p:sp>
      <p:sp>
        <p:nvSpPr>
          <p:cNvPr id="17" name="TextBox 16">
            <a:extLst>
              <a:ext uri="{FF2B5EF4-FFF2-40B4-BE49-F238E27FC236}">
                <a16:creationId xmlns:a16="http://schemas.microsoft.com/office/drawing/2014/main" id="{95DB425F-CED2-417F-96A7-97EFD40362CA}"/>
              </a:ext>
            </a:extLst>
          </p:cNvPr>
          <p:cNvSpPr txBox="1"/>
          <p:nvPr/>
        </p:nvSpPr>
        <p:spPr>
          <a:xfrm>
            <a:off x="3340947" y="2633687"/>
            <a:ext cx="1314438"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18" name="TextBox 17">
            <a:extLst>
              <a:ext uri="{FF2B5EF4-FFF2-40B4-BE49-F238E27FC236}">
                <a16:creationId xmlns:a16="http://schemas.microsoft.com/office/drawing/2014/main" id="{F69072C3-358D-4018-B04C-655BF1F68B1E}"/>
              </a:ext>
            </a:extLst>
          </p:cNvPr>
          <p:cNvSpPr txBox="1"/>
          <p:nvPr/>
        </p:nvSpPr>
        <p:spPr>
          <a:xfrm>
            <a:off x="4373903" y="2633687"/>
            <a:ext cx="1314438"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40</a:t>
            </a:r>
          </a:p>
        </p:txBody>
      </p:sp>
      <p:sp>
        <p:nvSpPr>
          <p:cNvPr id="19" name="TextBox 18">
            <a:extLst>
              <a:ext uri="{FF2B5EF4-FFF2-40B4-BE49-F238E27FC236}">
                <a16:creationId xmlns:a16="http://schemas.microsoft.com/office/drawing/2014/main" id="{3013FBB0-F3FE-41F8-A575-5860D797505A}"/>
              </a:ext>
            </a:extLst>
          </p:cNvPr>
          <p:cNvSpPr txBox="1"/>
          <p:nvPr/>
        </p:nvSpPr>
        <p:spPr>
          <a:xfrm>
            <a:off x="3083207" y="3459405"/>
            <a:ext cx="1314438"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293</a:t>
            </a:r>
          </a:p>
        </p:txBody>
      </p:sp>
      <p:sp>
        <p:nvSpPr>
          <p:cNvPr id="20" name="TextBox 19">
            <a:extLst>
              <a:ext uri="{FF2B5EF4-FFF2-40B4-BE49-F238E27FC236}">
                <a16:creationId xmlns:a16="http://schemas.microsoft.com/office/drawing/2014/main" id="{0DD43A5C-DED6-473B-BDC7-FFC19D749ED3}"/>
              </a:ext>
            </a:extLst>
          </p:cNvPr>
          <p:cNvSpPr txBox="1"/>
          <p:nvPr/>
        </p:nvSpPr>
        <p:spPr>
          <a:xfrm>
            <a:off x="6811747" y="3456830"/>
            <a:ext cx="608422"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21" name="TextBox 20">
            <a:extLst>
              <a:ext uri="{FF2B5EF4-FFF2-40B4-BE49-F238E27FC236}">
                <a16:creationId xmlns:a16="http://schemas.microsoft.com/office/drawing/2014/main" id="{FAABE4ED-665B-4497-A1E7-2BBCC715BFF1}"/>
              </a:ext>
            </a:extLst>
          </p:cNvPr>
          <p:cNvSpPr txBox="1"/>
          <p:nvPr/>
        </p:nvSpPr>
        <p:spPr>
          <a:xfrm>
            <a:off x="7441966" y="2623128"/>
            <a:ext cx="1314438"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500</a:t>
            </a:r>
          </a:p>
        </p:txBody>
      </p:sp>
      <p:sp>
        <p:nvSpPr>
          <p:cNvPr id="22" name="TextBox 21">
            <a:extLst>
              <a:ext uri="{FF2B5EF4-FFF2-40B4-BE49-F238E27FC236}">
                <a16:creationId xmlns:a16="http://schemas.microsoft.com/office/drawing/2014/main" id="{501114CC-851B-4D9C-8A71-85E591F23E62}"/>
              </a:ext>
            </a:extLst>
          </p:cNvPr>
          <p:cNvSpPr txBox="1"/>
          <p:nvPr/>
        </p:nvSpPr>
        <p:spPr>
          <a:xfrm>
            <a:off x="8514119" y="2620423"/>
            <a:ext cx="1032341"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23" name="TextBox 22">
            <a:extLst>
              <a:ext uri="{FF2B5EF4-FFF2-40B4-BE49-F238E27FC236}">
                <a16:creationId xmlns:a16="http://schemas.microsoft.com/office/drawing/2014/main" id="{13AD4019-433D-4696-97B4-FBD7BAE11E12}"/>
              </a:ext>
            </a:extLst>
          </p:cNvPr>
          <p:cNvSpPr txBox="1"/>
          <p:nvPr/>
        </p:nvSpPr>
        <p:spPr>
          <a:xfrm>
            <a:off x="9191619" y="2628408"/>
            <a:ext cx="844026"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42</a:t>
            </a:r>
          </a:p>
        </p:txBody>
      </p:sp>
      <p:sp>
        <p:nvSpPr>
          <p:cNvPr id="24" name="TextBox 23">
            <a:extLst>
              <a:ext uri="{FF2B5EF4-FFF2-40B4-BE49-F238E27FC236}">
                <a16:creationId xmlns:a16="http://schemas.microsoft.com/office/drawing/2014/main" id="{80932721-4E37-488F-8826-DB76AB449FFC}"/>
              </a:ext>
            </a:extLst>
          </p:cNvPr>
          <p:cNvSpPr txBox="1"/>
          <p:nvPr/>
        </p:nvSpPr>
        <p:spPr>
          <a:xfrm>
            <a:off x="6811747" y="4287827"/>
            <a:ext cx="608422"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25" name="TextBox 24">
            <a:extLst>
              <a:ext uri="{FF2B5EF4-FFF2-40B4-BE49-F238E27FC236}">
                <a16:creationId xmlns:a16="http://schemas.microsoft.com/office/drawing/2014/main" id="{12C62F5D-7952-43EB-8F2A-EFD509D8EEC4}"/>
              </a:ext>
            </a:extLst>
          </p:cNvPr>
          <p:cNvSpPr txBox="1"/>
          <p:nvPr/>
        </p:nvSpPr>
        <p:spPr>
          <a:xfrm>
            <a:off x="8203423" y="3482614"/>
            <a:ext cx="1191090"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542</a:t>
            </a:r>
          </a:p>
        </p:txBody>
      </p:sp>
    </p:spTree>
    <p:extLst>
      <p:ext uri="{BB962C8B-B14F-4D97-AF65-F5344CB8AC3E}">
        <p14:creationId xmlns:p14="http://schemas.microsoft.com/office/powerpoint/2010/main" val="2159230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42" presetClass="path" presetSubtype="0" accel="50000" decel="50000" fill="hold" grpId="1" nodeType="withEffect">
                                  <p:stCondLst>
                                    <p:cond delay="0"/>
                                  </p:stCondLst>
                                  <p:childTnLst>
                                    <p:animMotion origin="layout" path="M 5E-6 -4.44444E-6 L -0.00104 0.12107 " pathEditMode="relative" rAng="0" ptsTypes="AA">
                                      <p:cBhvr>
                                        <p:cTn id="18" dur="500" fill="hold"/>
                                        <p:tgtEl>
                                          <p:spTgt spid="16"/>
                                        </p:tgtEl>
                                        <p:attrNameLst>
                                          <p:attrName>ppt_x</p:attrName>
                                          <p:attrName>ppt_y</p:attrName>
                                        </p:attrNameLst>
                                      </p:cBhvr>
                                      <p:rCtr x="-52" y="604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42" presetClass="path" presetSubtype="0" accel="50000" decel="50000" fill="hold" grpId="1" nodeType="withEffect">
                                  <p:stCondLst>
                                    <p:cond delay="0"/>
                                  </p:stCondLst>
                                  <p:childTnLst>
                                    <p:animMotion origin="layout" path="M -4.79167E-6 -4.44444E-6 L -0.00104 0.12107 " pathEditMode="relative" rAng="0" ptsTypes="AA">
                                      <p:cBhvr>
                                        <p:cTn id="24" dur="500" fill="hold"/>
                                        <p:tgtEl>
                                          <p:spTgt spid="17"/>
                                        </p:tgtEl>
                                        <p:attrNameLst>
                                          <p:attrName>ppt_x</p:attrName>
                                          <p:attrName>ppt_y</p:attrName>
                                        </p:attrNameLst>
                                      </p:cBhvr>
                                      <p:rCtr x="-52" y="6042"/>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42" presetClass="path" presetSubtype="0" accel="50000" decel="50000" fill="hold" grpId="1" nodeType="withEffect">
                                  <p:stCondLst>
                                    <p:cond delay="0"/>
                                  </p:stCondLst>
                                  <p:childTnLst>
                                    <p:animMotion origin="layout" path="M -0.01094 -4.44444E-6 L -0.01198 0.12107 " pathEditMode="relative" rAng="0" ptsTypes="AA">
                                      <p:cBhvr>
                                        <p:cTn id="30" dur="500" fill="hold"/>
                                        <p:tgtEl>
                                          <p:spTgt spid="18"/>
                                        </p:tgtEl>
                                        <p:attrNameLst>
                                          <p:attrName>ppt_x</p:attrName>
                                          <p:attrName>ppt_y</p:attrName>
                                        </p:attrNameLst>
                                      </p:cBhvr>
                                      <p:rCtr x="-52" y="6042"/>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par>
                                <p:cTn id="44" presetID="42" presetClass="path" presetSubtype="0" accel="50000" decel="50000" fill="hold" grpId="1" nodeType="withEffect">
                                  <p:stCondLst>
                                    <p:cond delay="0"/>
                                  </p:stCondLst>
                                  <p:childTnLst>
                                    <p:animMotion origin="layout" path="M -8.33333E-7 3.7037E-6 L -0.00104 0.12106 " pathEditMode="relative" rAng="0" ptsTypes="AA">
                                      <p:cBhvr>
                                        <p:cTn id="45" dur="500" fill="hold"/>
                                        <p:tgtEl>
                                          <p:spTgt spid="19"/>
                                        </p:tgtEl>
                                        <p:attrNameLst>
                                          <p:attrName>ppt_x</p:attrName>
                                          <p:attrName>ppt_y</p:attrName>
                                        </p:attrNameLst>
                                      </p:cBhvr>
                                      <p:rCtr x="-52" y="6042"/>
                                    </p:animMotion>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42" presetClass="path" presetSubtype="0" accel="50000" decel="50000" fill="hold" grpId="1" nodeType="withEffect">
                                  <p:stCondLst>
                                    <p:cond delay="0"/>
                                  </p:stCondLst>
                                  <p:childTnLst>
                                    <p:animMotion origin="layout" path="M -2.91667E-6 4.44444E-6 L -0.00104 0.12106 " pathEditMode="relative" rAng="0" ptsTypes="AA">
                                      <p:cBhvr>
                                        <p:cTn id="61" dur="500" fill="hold"/>
                                        <p:tgtEl>
                                          <p:spTgt spid="21"/>
                                        </p:tgtEl>
                                        <p:attrNameLst>
                                          <p:attrName>ppt_x</p:attrName>
                                          <p:attrName>ppt_y</p:attrName>
                                        </p:attrNameLst>
                                      </p:cBhvr>
                                      <p:rCtr x="-52" y="6042"/>
                                    </p:animMotion>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par>
                                <p:cTn id="66" presetID="42" presetClass="path" presetSubtype="0" accel="50000" decel="50000" fill="hold" grpId="1" nodeType="withEffect">
                                  <p:stCondLst>
                                    <p:cond delay="0"/>
                                  </p:stCondLst>
                                  <p:childTnLst>
                                    <p:animMotion origin="layout" path="M 5E-6 -2.59259E-6 L -0.00104 0.12107 " pathEditMode="relative" rAng="0" ptsTypes="AA">
                                      <p:cBhvr>
                                        <p:cTn id="67" dur="500" fill="hold"/>
                                        <p:tgtEl>
                                          <p:spTgt spid="22"/>
                                        </p:tgtEl>
                                        <p:attrNameLst>
                                          <p:attrName>ppt_x</p:attrName>
                                          <p:attrName>ppt_y</p:attrName>
                                        </p:attrNameLst>
                                      </p:cBhvr>
                                      <p:rCtr x="-52" y="6042"/>
                                    </p:animMotion>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par>
                                <p:cTn id="72" presetID="42" presetClass="path" presetSubtype="0" accel="50000" decel="50000" fill="hold" grpId="1" nodeType="withEffect">
                                  <p:stCondLst>
                                    <p:cond delay="0"/>
                                  </p:stCondLst>
                                  <p:childTnLst>
                                    <p:animMotion origin="layout" path="M -1.66667E-6 -0.00417 L -0.00104 0.1169 " pathEditMode="relative" rAng="0" ptsTypes="AA">
                                      <p:cBhvr>
                                        <p:cTn id="73" dur="500" fill="hold"/>
                                        <p:tgtEl>
                                          <p:spTgt spid="23"/>
                                        </p:tgtEl>
                                        <p:attrNameLst>
                                          <p:attrName>ppt_x</p:attrName>
                                          <p:attrName>ppt_y</p:attrName>
                                        </p:attrNameLst>
                                      </p:cBhvr>
                                      <p:rCtr x="-52" y="6042"/>
                                    </p:animMotion>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1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arn(inVertical)">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par>
                                <p:cTn id="87" presetID="42" presetClass="path" presetSubtype="0" accel="50000" decel="50000" fill="hold" grpId="1" nodeType="withEffect">
                                  <p:stCondLst>
                                    <p:cond delay="0"/>
                                  </p:stCondLst>
                                  <p:childTnLst>
                                    <p:animMotion origin="layout" path="M -4.79167E-6 -0.00834 L -0.00104 0.11273 " pathEditMode="relative" rAng="0" ptsTypes="AA">
                                      <p:cBhvr>
                                        <p:cTn id="88" dur="500" fill="hold"/>
                                        <p:tgtEl>
                                          <p:spTgt spid="25"/>
                                        </p:tgtEl>
                                        <p:attrNameLst>
                                          <p:attrName>ppt_x</p:attrName>
                                          <p:attrName>ppt_y</p:attrName>
                                        </p:attrNameLst>
                                      </p:cBhvr>
                                      <p:rCtr x="-52" y="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4" grpId="0"/>
      <p:bldP spid="15" grpId="0"/>
      <p:bldP spid="16" grpId="0"/>
      <p:bldP spid="16" grpId="1"/>
      <p:bldP spid="17" grpId="0"/>
      <p:bldP spid="17" grpId="1"/>
      <p:bldP spid="18" grpId="0"/>
      <p:bldP spid="18" grpId="1"/>
      <p:bldP spid="19" grpId="0"/>
      <p:bldP spid="19" grpId="1"/>
      <p:bldP spid="20" grpId="0"/>
      <p:bldP spid="21" grpId="0"/>
      <p:bldP spid="21" grpId="1"/>
      <p:bldP spid="22" grpId="0"/>
      <p:bldP spid="22" grpId="1"/>
      <p:bldP spid="23" grpId="0"/>
      <p:bldP spid="23" grpId="1"/>
      <p:bldP spid="24" grpId="0"/>
      <p:bldP spid="25" grpId="0"/>
      <p:bldP spid="2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2" name="Rectangle: Rounded Corners 1">
            <a:extLst>
              <a:ext uri="{FF2B5EF4-FFF2-40B4-BE49-F238E27FC236}">
                <a16:creationId xmlns:a16="http://schemas.microsoft.com/office/drawing/2014/main" id="{C089F039-70DC-4962-984F-DA80301A988A}"/>
              </a:ext>
            </a:extLst>
          </p:cNvPr>
          <p:cNvSpPr/>
          <p:nvPr/>
        </p:nvSpPr>
        <p:spPr>
          <a:xfrm>
            <a:off x="1637144" y="1366982"/>
            <a:ext cx="7838451" cy="62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a:solidFill>
                  <a:srgbClr val="C00000"/>
                </a:solidFill>
                <a:latin typeface="Calibri"/>
              </a:rPr>
              <a:t>Bài 1.</a:t>
            </a:r>
            <a:r>
              <a:rPr kumimoji="0" lang="en-US" sz="4400" b="1" i="0" u="none" strike="noStrike" kern="1200" cap="none" spc="0" normalizeH="0" baseline="0" noProof="0">
                <a:ln>
                  <a:noFill/>
                </a:ln>
                <a:solidFill>
                  <a:srgbClr val="C00000"/>
                </a:solidFill>
                <a:effectLst/>
                <a:uLnTx/>
                <a:uFillTx/>
                <a:latin typeface="Calibri"/>
                <a:ea typeface="+mn-ea"/>
                <a:cs typeface="+mn-cs"/>
              </a:rPr>
              <a:t> </a:t>
            </a:r>
            <a:r>
              <a:rPr kumimoji="0" lang="en-US" sz="4400" b="1" i="0" u="none" strike="noStrike" kern="1200" cap="none" spc="0" normalizeH="0" baseline="0" noProof="0">
                <a:ln>
                  <a:noFill/>
                </a:ln>
                <a:solidFill>
                  <a:srgbClr val="0070C0"/>
                </a:solidFill>
                <a:effectLst/>
                <a:uLnTx/>
                <a:uFillTx/>
                <a:latin typeface="Calibri"/>
                <a:ea typeface="+mn-ea"/>
                <a:cs typeface="+mn-cs"/>
              </a:rPr>
              <a:t>Tính giá trị của biểu thức:</a:t>
            </a:r>
            <a:endParaRPr kumimoji="0" lang="en-SG" sz="4400" b="1" i="0" u="none" strike="noStrike" kern="1200" cap="none" spc="0" normalizeH="0" baseline="0" noProof="0">
              <a:ln>
                <a:noFill/>
              </a:ln>
              <a:solidFill>
                <a:srgbClr val="0070C0"/>
              </a:solidFill>
              <a:effectLst/>
              <a:uLnTx/>
              <a:uFillTx/>
              <a:latin typeface="Calibri"/>
              <a:ea typeface="+mn-ea"/>
              <a:cs typeface="+mn-cs"/>
            </a:endParaRPr>
          </a:p>
        </p:txBody>
      </p:sp>
      <p:sp>
        <p:nvSpPr>
          <p:cNvPr id="4" name="TextBox 3">
            <a:extLst>
              <a:ext uri="{FF2B5EF4-FFF2-40B4-BE49-F238E27FC236}">
                <a16:creationId xmlns:a16="http://schemas.microsoft.com/office/drawing/2014/main" id="{8BEC5818-F769-457C-A47F-5F3A033E06E6}"/>
              </a:ext>
            </a:extLst>
          </p:cNvPr>
          <p:cNvSpPr txBox="1"/>
          <p:nvPr/>
        </p:nvSpPr>
        <p:spPr>
          <a:xfrm>
            <a:off x="2188635" y="2613206"/>
            <a:ext cx="4567382"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41</a:t>
            </a:r>
            <a:r>
              <a:rPr kumimoji="0" lang="en-US" sz="4800" b="0" i="0" u="none" strike="noStrike" kern="1200" cap="none" spc="0" normalizeH="0" noProof="0">
                <a:ln>
                  <a:noFill/>
                </a:ln>
                <a:solidFill>
                  <a:prstClr val="black"/>
                </a:solidFill>
                <a:effectLst/>
                <a:uLnTx/>
                <a:uFillTx/>
                <a:latin typeface="Calibri"/>
                <a:ea typeface="+mn-ea"/>
                <a:cs typeface="+mn-cs"/>
              </a:rPr>
              <a:t> x 5 - 100</a:t>
            </a:r>
            <a:endParaRPr kumimoji="0" lang="en-US" sz="4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B055C10C-6937-4CD1-B784-9C214CC9E5ED}"/>
              </a:ext>
            </a:extLst>
          </p:cNvPr>
          <p:cNvSpPr txBox="1"/>
          <p:nvPr/>
        </p:nvSpPr>
        <p:spPr>
          <a:xfrm>
            <a:off x="7442373" y="2613206"/>
            <a:ext cx="456738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30 x 8+ 50 </a:t>
            </a:r>
          </a:p>
        </p:txBody>
      </p:sp>
      <p:sp>
        <p:nvSpPr>
          <p:cNvPr id="8" name="Right Brace 7">
            <a:extLst>
              <a:ext uri="{FF2B5EF4-FFF2-40B4-BE49-F238E27FC236}">
                <a16:creationId xmlns:a16="http://schemas.microsoft.com/office/drawing/2014/main" id="{0946E6BE-5D6B-4E7D-9CDD-4383CDCB79C0}"/>
              </a:ext>
            </a:extLst>
          </p:cNvPr>
          <p:cNvSpPr/>
          <p:nvPr/>
        </p:nvSpPr>
        <p:spPr>
          <a:xfrm rot="5400000">
            <a:off x="2901426" y="2600806"/>
            <a:ext cx="211140" cy="1500909"/>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ight Brace 10">
            <a:extLst>
              <a:ext uri="{FF2B5EF4-FFF2-40B4-BE49-F238E27FC236}">
                <a16:creationId xmlns:a16="http://schemas.microsoft.com/office/drawing/2014/main" id="{2268CFCC-22C8-49E3-80E9-E7A80CF88DF1}"/>
              </a:ext>
            </a:extLst>
          </p:cNvPr>
          <p:cNvSpPr/>
          <p:nvPr/>
        </p:nvSpPr>
        <p:spPr>
          <a:xfrm rot="5400000">
            <a:off x="8172472" y="2582762"/>
            <a:ext cx="168581" cy="1523893"/>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B47E1BFE-58B0-4151-8CBD-BBF5DBB43177}"/>
              </a:ext>
            </a:extLst>
          </p:cNvPr>
          <p:cNvSpPr txBox="1"/>
          <p:nvPr/>
        </p:nvSpPr>
        <p:spPr>
          <a:xfrm>
            <a:off x="1714900" y="3472787"/>
            <a:ext cx="608422"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15" name="TextBox 14">
            <a:extLst>
              <a:ext uri="{FF2B5EF4-FFF2-40B4-BE49-F238E27FC236}">
                <a16:creationId xmlns:a16="http://schemas.microsoft.com/office/drawing/2014/main" id="{A45E508C-8D1D-4D30-B7EE-61206D4C9082}"/>
              </a:ext>
            </a:extLst>
          </p:cNvPr>
          <p:cNvSpPr txBox="1"/>
          <p:nvPr/>
        </p:nvSpPr>
        <p:spPr>
          <a:xfrm>
            <a:off x="1714900" y="4294850"/>
            <a:ext cx="608422"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16" name="TextBox 15">
            <a:extLst>
              <a:ext uri="{FF2B5EF4-FFF2-40B4-BE49-F238E27FC236}">
                <a16:creationId xmlns:a16="http://schemas.microsoft.com/office/drawing/2014/main" id="{5BFDE552-4139-4A9B-991E-582F30656DA8}"/>
              </a:ext>
            </a:extLst>
          </p:cNvPr>
          <p:cNvSpPr txBox="1"/>
          <p:nvPr/>
        </p:nvSpPr>
        <p:spPr>
          <a:xfrm>
            <a:off x="2416716" y="2633687"/>
            <a:ext cx="1314438"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205</a:t>
            </a:r>
          </a:p>
        </p:txBody>
      </p:sp>
      <p:sp>
        <p:nvSpPr>
          <p:cNvPr id="17" name="TextBox 16">
            <a:extLst>
              <a:ext uri="{FF2B5EF4-FFF2-40B4-BE49-F238E27FC236}">
                <a16:creationId xmlns:a16="http://schemas.microsoft.com/office/drawing/2014/main" id="{95DB425F-CED2-417F-96A7-97EFD40362CA}"/>
              </a:ext>
            </a:extLst>
          </p:cNvPr>
          <p:cNvSpPr txBox="1"/>
          <p:nvPr/>
        </p:nvSpPr>
        <p:spPr>
          <a:xfrm>
            <a:off x="3802836" y="2622641"/>
            <a:ext cx="415589"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 </a:t>
            </a:r>
          </a:p>
        </p:txBody>
      </p:sp>
      <p:sp>
        <p:nvSpPr>
          <p:cNvPr id="18" name="TextBox 17">
            <a:extLst>
              <a:ext uri="{FF2B5EF4-FFF2-40B4-BE49-F238E27FC236}">
                <a16:creationId xmlns:a16="http://schemas.microsoft.com/office/drawing/2014/main" id="{F69072C3-358D-4018-B04C-655BF1F68B1E}"/>
              </a:ext>
            </a:extLst>
          </p:cNvPr>
          <p:cNvSpPr txBox="1"/>
          <p:nvPr/>
        </p:nvSpPr>
        <p:spPr>
          <a:xfrm>
            <a:off x="4259749" y="2598003"/>
            <a:ext cx="1191090"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US" sz="4800">
                <a:solidFill>
                  <a:prstClr val="black"/>
                </a:solidFill>
                <a:latin typeface="Calibri"/>
              </a:rPr>
              <a:t>10</a:t>
            </a:r>
            <a:r>
              <a:rPr kumimoji="0" lang="en-US" sz="4800" b="0" i="0" u="none" strike="noStrike" kern="1200" cap="none" spc="0" normalizeH="0" baseline="0" noProof="0">
                <a:ln>
                  <a:noFill/>
                </a:ln>
                <a:solidFill>
                  <a:prstClr val="black"/>
                </a:solidFill>
                <a:effectLst/>
                <a:uLnTx/>
                <a:uFillTx/>
                <a:latin typeface="Calibri"/>
                <a:ea typeface="+mn-ea"/>
                <a:cs typeface="+mn-cs"/>
              </a:rPr>
              <a:t>0</a:t>
            </a:r>
          </a:p>
        </p:txBody>
      </p:sp>
      <p:sp>
        <p:nvSpPr>
          <p:cNvPr id="19" name="TextBox 18">
            <a:extLst>
              <a:ext uri="{FF2B5EF4-FFF2-40B4-BE49-F238E27FC236}">
                <a16:creationId xmlns:a16="http://schemas.microsoft.com/office/drawing/2014/main" id="{3013FBB0-F3FE-41F8-A575-5860D797505A}"/>
              </a:ext>
            </a:extLst>
          </p:cNvPr>
          <p:cNvSpPr txBox="1"/>
          <p:nvPr/>
        </p:nvSpPr>
        <p:spPr>
          <a:xfrm>
            <a:off x="3083207" y="3422081"/>
            <a:ext cx="1314438"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US" sz="4800">
                <a:solidFill>
                  <a:prstClr val="black"/>
                </a:solidFill>
                <a:latin typeface="Calibri"/>
              </a:rPr>
              <a:t>1</a:t>
            </a:r>
            <a:r>
              <a:rPr kumimoji="0" lang="en-US" sz="4800" b="0" i="0" u="none" strike="noStrike" kern="1200" cap="none" spc="0" normalizeH="0" baseline="0" noProof="0">
                <a:ln>
                  <a:noFill/>
                </a:ln>
                <a:solidFill>
                  <a:prstClr val="black"/>
                </a:solidFill>
                <a:effectLst/>
                <a:uLnTx/>
                <a:uFillTx/>
                <a:latin typeface="Calibri"/>
                <a:ea typeface="+mn-ea"/>
                <a:cs typeface="+mn-cs"/>
              </a:rPr>
              <a:t>05</a:t>
            </a:r>
          </a:p>
        </p:txBody>
      </p:sp>
      <p:sp>
        <p:nvSpPr>
          <p:cNvPr id="20" name="TextBox 19">
            <a:extLst>
              <a:ext uri="{FF2B5EF4-FFF2-40B4-BE49-F238E27FC236}">
                <a16:creationId xmlns:a16="http://schemas.microsoft.com/office/drawing/2014/main" id="{0DD43A5C-DED6-473B-BDC7-FFC19D749ED3}"/>
              </a:ext>
            </a:extLst>
          </p:cNvPr>
          <p:cNvSpPr txBox="1"/>
          <p:nvPr/>
        </p:nvSpPr>
        <p:spPr>
          <a:xfrm>
            <a:off x="6998363" y="3456830"/>
            <a:ext cx="608422"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21" name="TextBox 20">
            <a:extLst>
              <a:ext uri="{FF2B5EF4-FFF2-40B4-BE49-F238E27FC236}">
                <a16:creationId xmlns:a16="http://schemas.microsoft.com/office/drawing/2014/main" id="{FAABE4ED-665B-4497-A1E7-2BBCC715BFF1}"/>
              </a:ext>
            </a:extLst>
          </p:cNvPr>
          <p:cNvSpPr txBox="1"/>
          <p:nvPr/>
        </p:nvSpPr>
        <p:spPr>
          <a:xfrm>
            <a:off x="7855681" y="2623491"/>
            <a:ext cx="1314438"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240</a:t>
            </a:r>
          </a:p>
        </p:txBody>
      </p:sp>
      <p:sp>
        <p:nvSpPr>
          <p:cNvPr id="22" name="TextBox 21">
            <a:extLst>
              <a:ext uri="{FF2B5EF4-FFF2-40B4-BE49-F238E27FC236}">
                <a16:creationId xmlns:a16="http://schemas.microsoft.com/office/drawing/2014/main" id="{501114CC-851B-4D9C-8A71-85E591F23E62}"/>
              </a:ext>
            </a:extLst>
          </p:cNvPr>
          <p:cNvSpPr txBox="1"/>
          <p:nvPr/>
        </p:nvSpPr>
        <p:spPr>
          <a:xfrm>
            <a:off x="8905326" y="2598742"/>
            <a:ext cx="1032341"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23" name="TextBox 22">
            <a:extLst>
              <a:ext uri="{FF2B5EF4-FFF2-40B4-BE49-F238E27FC236}">
                <a16:creationId xmlns:a16="http://schemas.microsoft.com/office/drawing/2014/main" id="{13AD4019-433D-4696-97B4-FBD7BAE11E12}"/>
              </a:ext>
            </a:extLst>
          </p:cNvPr>
          <p:cNvSpPr txBox="1"/>
          <p:nvPr/>
        </p:nvSpPr>
        <p:spPr>
          <a:xfrm>
            <a:off x="9353231" y="2622641"/>
            <a:ext cx="844026"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50</a:t>
            </a:r>
          </a:p>
        </p:txBody>
      </p:sp>
      <p:sp>
        <p:nvSpPr>
          <p:cNvPr id="24" name="TextBox 23">
            <a:extLst>
              <a:ext uri="{FF2B5EF4-FFF2-40B4-BE49-F238E27FC236}">
                <a16:creationId xmlns:a16="http://schemas.microsoft.com/office/drawing/2014/main" id="{80932721-4E37-488F-8826-DB76AB449FFC}"/>
              </a:ext>
            </a:extLst>
          </p:cNvPr>
          <p:cNvSpPr txBox="1"/>
          <p:nvPr/>
        </p:nvSpPr>
        <p:spPr>
          <a:xfrm>
            <a:off x="7007693" y="4287827"/>
            <a:ext cx="608422"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25" name="TextBox 24">
            <a:extLst>
              <a:ext uri="{FF2B5EF4-FFF2-40B4-BE49-F238E27FC236}">
                <a16:creationId xmlns:a16="http://schemas.microsoft.com/office/drawing/2014/main" id="{12C62F5D-7952-43EB-8F2A-EFD509D8EEC4}"/>
              </a:ext>
            </a:extLst>
          </p:cNvPr>
          <p:cNvSpPr txBox="1"/>
          <p:nvPr/>
        </p:nvSpPr>
        <p:spPr>
          <a:xfrm>
            <a:off x="8566928" y="3445261"/>
            <a:ext cx="1191090" cy="8309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290</a:t>
            </a:r>
          </a:p>
        </p:txBody>
      </p:sp>
    </p:spTree>
    <p:extLst>
      <p:ext uri="{BB962C8B-B14F-4D97-AF65-F5344CB8AC3E}">
        <p14:creationId xmlns:p14="http://schemas.microsoft.com/office/powerpoint/2010/main" val="41514356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42" presetClass="path" presetSubtype="0" accel="50000" decel="50000" fill="hold" grpId="1" nodeType="withEffect">
                                  <p:stCondLst>
                                    <p:cond delay="0"/>
                                  </p:stCondLst>
                                  <p:childTnLst>
                                    <p:animMotion origin="layout" path="M -3.33333E-6 -4.44444E-6 L -0.00104 0.12107 " pathEditMode="relative" rAng="0" ptsTypes="AA">
                                      <p:cBhvr>
                                        <p:cTn id="18" dur="500" fill="hold"/>
                                        <p:tgtEl>
                                          <p:spTgt spid="16"/>
                                        </p:tgtEl>
                                        <p:attrNameLst>
                                          <p:attrName>ppt_x</p:attrName>
                                          <p:attrName>ppt_y</p:attrName>
                                        </p:attrNameLst>
                                      </p:cBhvr>
                                      <p:rCtr x="-52" y="604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42" presetClass="path" presetSubtype="0" accel="50000" decel="50000" fill="hold" grpId="1" nodeType="withEffect">
                                  <p:stCondLst>
                                    <p:cond delay="0"/>
                                  </p:stCondLst>
                                  <p:childTnLst>
                                    <p:animMotion origin="layout" path="M 3.75E-6 4.44444E-6 L -0.00105 0.12106 " pathEditMode="relative" rAng="0" ptsTypes="AA">
                                      <p:cBhvr>
                                        <p:cTn id="24" dur="500" fill="hold"/>
                                        <p:tgtEl>
                                          <p:spTgt spid="17"/>
                                        </p:tgtEl>
                                        <p:attrNameLst>
                                          <p:attrName>ppt_x</p:attrName>
                                          <p:attrName>ppt_y</p:attrName>
                                        </p:attrNameLst>
                                      </p:cBhvr>
                                      <p:rCtr x="-52" y="6042"/>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42" presetClass="path" presetSubtype="0" accel="50000" decel="50000" fill="hold" grpId="1" nodeType="withEffect">
                                  <p:stCondLst>
                                    <p:cond delay="0"/>
                                  </p:stCondLst>
                                  <p:childTnLst>
                                    <p:animMotion origin="layout" path="M -0.01094 -1.85185E-6 L -0.01198 0.12107 " pathEditMode="relative" rAng="0" ptsTypes="AA">
                                      <p:cBhvr>
                                        <p:cTn id="30" dur="500" fill="hold"/>
                                        <p:tgtEl>
                                          <p:spTgt spid="18"/>
                                        </p:tgtEl>
                                        <p:attrNameLst>
                                          <p:attrName>ppt_x</p:attrName>
                                          <p:attrName>ppt_y</p:attrName>
                                        </p:attrNameLst>
                                      </p:cBhvr>
                                      <p:rCtr x="-52" y="6042"/>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par>
                                <p:cTn id="44" presetID="42" presetClass="path" presetSubtype="0" accel="50000" decel="50000" fill="hold" grpId="1" nodeType="withEffect">
                                  <p:stCondLst>
                                    <p:cond delay="0"/>
                                  </p:stCondLst>
                                  <p:childTnLst>
                                    <p:animMotion origin="layout" path="M -8.33333E-7 -7.40741E-7 L -0.00104 0.12107 " pathEditMode="relative" rAng="0" ptsTypes="AA">
                                      <p:cBhvr>
                                        <p:cTn id="45" dur="500" fill="hold"/>
                                        <p:tgtEl>
                                          <p:spTgt spid="19"/>
                                        </p:tgtEl>
                                        <p:attrNameLst>
                                          <p:attrName>ppt_x</p:attrName>
                                          <p:attrName>ppt_y</p:attrName>
                                        </p:attrNameLst>
                                      </p:cBhvr>
                                      <p:rCtr x="-52" y="6042"/>
                                    </p:animMotion>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42" presetClass="path" presetSubtype="0" accel="50000" decel="50000" fill="hold" grpId="1" nodeType="withEffect">
                                  <p:stCondLst>
                                    <p:cond delay="0"/>
                                  </p:stCondLst>
                                  <p:childTnLst>
                                    <p:animMotion origin="layout" path="M 2.91667E-6 4.44444E-6 L -0.00104 0.12106 " pathEditMode="relative" rAng="0" ptsTypes="AA">
                                      <p:cBhvr>
                                        <p:cTn id="61" dur="500" fill="hold"/>
                                        <p:tgtEl>
                                          <p:spTgt spid="21"/>
                                        </p:tgtEl>
                                        <p:attrNameLst>
                                          <p:attrName>ppt_x</p:attrName>
                                          <p:attrName>ppt_y</p:attrName>
                                        </p:attrNameLst>
                                      </p:cBhvr>
                                      <p:rCtr x="-52" y="6042"/>
                                    </p:animMotion>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par>
                                <p:cTn id="70" presetID="42" presetClass="path" presetSubtype="0" accel="50000" decel="50000" fill="hold" grpId="1" nodeType="withEffect">
                                  <p:stCondLst>
                                    <p:cond delay="0"/>
                                  </p:stCondLst>
                                  <p:childTnLst>
                                    <p:animMotion origin="layout" path="M 3.54167E-6 -1.85185E-6 L -0.00105 0.12107 " pathEditMode="relative" rAng="0" ptsTypes="AA">
                                      <p:cBhvr>
                                        <p:cTn id="71" dur="500" fill="hold"/>
                                        <p:tgtEl>
                                          <p:spTgt spid="22"/>
                                        </p:tgtEl>
                                        <p:attrNameLst>
                                          <p:attrName>ppt_x</p:attrName>
                                          <p:attrName>ppt_y</p:attrName>
                                        </p:attrNameLst>
                                      </p:cBhvr>
                                      <p:rCtr x="-52" y="6042"/>
                                    </p:animMotion>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childTnLst>
                                </p:cTn>
                              </p:par>
                              <p:par>
                                <p:cTn id="76" presetID="42" presetClass="path" presetSubtype="0" accel="50000" decel="50000" fill="hold" grpId="1" nodeType="withEffect">
                                  <p:stCondLst>
                                    <p:cond delay="0"/>
                                  </p:stCondLst>
                                  <p:childTnLst>
                                    <p:animMotion origin="layout" path="M -2.70833E-6 -0.00417 L -0.00104 0.11689 " pathEditMode="relative" rAng="0" ptsTypes="AA">
                                      <p:cBhvr>
                                        <p:cTn id="77" dur="500" fill="hold"/>
                                        <p:tgtEl>
                                          <p:spTgt spid="23"/>
                                        </p:tgtEl>
                                        <p:attrNameLst>
                                          <p:attrName>ppt_x</p:attrName>
                                          <p:attrName>ppt_y</p:attrName>
                                        </p:attrNameLst>
                                      </p:cBhvr>
                                      <p:rCtr x="-52" y="6042"/>
                                    </p:animMotion>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arn(inVertical)">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par>
                                <p:cTn id="87" presetID="42" presetClass="path" presetSubtype="0" accel="50000" decel="50000" fill="hold" grpId="1" nodeType="withEffect">
                                  <p:stCondLst>
                                    <p:cond delay="0"/>
                                  </p:stCondLst>
                                  <p:childTnLst>
                                    <p:animMotion origin="layout" path="M -2.29167E-6 -0.00833 L -0.00104 0.11273 " pathEditMode="relative" rAng="0" ptsTypes="AA">
                                      <p:cBhvr>
                                        <p:cTn id="88" dur="500" fill="hold"/>
                                        <p:tgtEl>
                                          <p:spTgt spid="25"/>
                                        </p:tgtEl>
                                        <p:attrNameLst>
                                          <p:attrName>ppt_x</p:attrName>
                                          <p:attrName>ppt_y</p:attrName>
                                        </p:attrNameLst>
                                      </p:cBhvr>
                                      <p:rCtr x="-52" y="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4" grpId="0"/>
      <p:bldP spid="15" grpId="0"/>
      <p:bldP spid="16" grpId="0"/>
      <p:bldP spid="16" grpId="1"/>
      <p:bldP spid="17" grpId="0"/>
      <p:bldP spid="17" grpId="1"/>
      <p:bldP spid="18" grpId="0"/>
      <p:bldP spid="18" grpId="1"/>
      <p:bldP spid="19" grpId="0"/>
      <p:bldP spid="19" grpId="1"/>
      <p:bldP spid="20" grpId="0"/>
      <p:bldP spid="21" grpId="0"/>
      <p:bldP spid="21" grpId="1"/>
      <p:bldP spid="22" grpId="0"/>
      <p:bldP spid="22" grpId="1"/>
      <p:bldP spid="23" grpId="0"/>
      <p:bldP spid="23" grpId="1"/>
      <p:bldP spid="24" grpId="0"/>
      <p:bldP spid="25" grpId="0"/>
      <p:bldP spid="2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2" name="Rectangle: Rounded Corners 1">
            <a:extLst>
              <a:ext uri="{FF2B5EF4-FFF2-40B4-BE49-F238E27FC236}">
                <a16:creationId xmlns:a16="http://schemas.microsoft.com/office/drawing/2014/main" id="{C089F039-70DC-4962-984F-DA80301A988A}"/>
              </a:ext>
            </a:extLst>
          </p:cNvPr>
          <p:cNvSpPr/>
          <p:nvPr/>
        </p:nvSpPr>
        <p:spPr>
          <a:xfrm>
            <a:off x="1637145" y="1366982"/>
            <a:ext cx="7896934" cy="62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a:solidFill>
                  <a:srgbClr val="C00000"/>
                </a:solidFill>
                <a:latin typeface="Calibri"/>
              </a:rPr>
              <a:t>Bài 1.</a:t>
            </a:r>
            <a:r>
              <a:rPr kumimoji="0" lang="en-US" sz="4400" b="1" i="0" u="none" strike="noStrike" kern="1200" cap="none" spc="0" normalizeH="0" baseline="0" noProof="0">
                <a:ln>
                  <a:noFill/>
                </a:ln>
                <a:solidFill>
                  <a:srgbClr val="C00000"/>
                </a:solidFill>
                <a:effectLst/>
                <a:uLnTx/>
                <a:uFillTx/>
                <a:latin typeface="Calibri"/>
                <a:ea typeface="+mn-ea"/>
                <a:cs typeface="+mn-cs"/>
              </a:rPr>
              <a:t> </a:t>
            </a:r>
            <a:r>
              <a:rPr kumimoji="0" lang="en-US" sz="4400" b="1" i="0" u="none" strike="noStrike" kern="1200" cap="none" spc="0" normalizeH="0" baseline="0" noProof="0">
                <a:ln>
                  <a:noFill/>
                </a:ln>
                <a:solidFill>
                  <a:srgbClr val="0070C0"/>
                </a:solidFill>
                <a:effectLst/>
                <a:uLnTx/>
                <a:uFillTx/>
                <a:latin typeface="Calibri"/>
                <a:ea typeface="+mn-ea"/>
                <a:cs typeface="+mn-cs"/>
              </a:rPr>
              <a:t>Tính giá trị của biểu thức:</a:t>
            </a:r>
            <a:endParaRPr kumimoji="0" lang="en-SG" sz="4400" b="1" i="0" u="none" strike="noStrike" kern="1200" cap="none" spc="0" normalizeH="0" baseline="0" noProof="0">
              <a:ln>
                <a:noFill/>
              </a:ln>
              <a:solidFill>
                <a:srgbClr val="0070C0"/>
              </a:solidFill>
              <a:effectLst/>
              <a:uLnTx/>
              <a:uFillTx/>
              <a:latin typeface="Calibri"/>
              <a:ea typeface="+mn-ea"/>
              <a:cs typeface="+mn-cs"/>
            </a:endParaRPr>
          </a:p>
        </p:txBody>
      </p:sp>
      <p:sp>
        <p:nvSpPr>
          <p:cNvPr id="4" name="TextBox 3">
            <a:extLst>
              <a:ext uri="{FF2B5EF4-FFF2-40B4-BE49-F238E27FC236}">
                <a16:creationId xmlns:a16="http://schemas.microsoft.com/office/drawing/2014/main" id="{8BEC5818-F769-457C-A47F-5F3A033E06E6}"/>
              </a:ext>
            </a:extLst>
          </p:cNvPr>
          <p:cNvSpPr txBox="1"/>
          <p:nvPr/>
        </p:nvSpPr>
        <p:spPr>
          <a:xfrm>
            <a:off x="2182932" y="2583106"/>
            <a:ext cx="456738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93 - 48 : 8</a:t>
            </a:r>
          </a:p>
        </p:txBody>
      </p:sp>
      <p:sp>
        <p:nvSpPr>
          <p:cNvPr id="6" name="TextBox 5">
            <a:extLst>
              <a:ext uri="{FF2B5EF4-FFF2-40B4-BE49-F238E27FC236}">
                <a16:creationId xmlns:a16="http://schemas.microsoft.com/office/drawing/2014/main" id="{B055C10C-6937-4CD1-B784-9C214CC9E5ED}"/>
              </a:ext>
            </a:extLst>
          </p:cNvPr>
          <p:cNvSpPr txBox="1"/>
          <p:nvPr/>
        </p:nvSpPr>
        <p:spPr>
          <a:xfrm>
            <a:off x="7527656" y="2614805"/>
            <a:ext cx="456738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69 + 20 x 4</a:t>
            </a:r>
          </a:p>
        </p:txBody>
      </p:sp>
      <p:sp>
        <p:nvSpPr>
          <p:cNvPr id="8" name="Right Brace 7">
            <a:extLst>
              <a:ext uri="{FF2B5EF4-FFF2-40B4-BE49-F238E27FC236}">
                <a16:creationId xmlns:a16="http://schemas.microsoft.com/office/drawing/2014/main" id="{0946E6BE-5D6B-4E7D-9CDD-4383CDCB79C0}"/>
              </a:ext>
            </a:extLst>
          </p:cNvPr>
          <p:cNvSpPr/>
          <p:nvPr/>
        </p:nvSpPr>
        <p:spPr>
          <a:xfrm rot="5400000">
            <a:off x="3947525" y="2558079"/>
            <a:ext cx="211140" cy="1500909"/>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ight Brace 10">
            <a:extLst>
              <a:ext uri="{FF2B5EF4-FFF2-40B4-BE49-F238E27FC236}">
                <a16:creationId xmlns:a16="http://schemas.microsoft.com/office/drawing/2014/main" id="{2268CFCC-22C8-49E3-80E9-E7A80CF88DF1}"/>
              </a:ext>
            </a:extLst>
          </p:cNvPr>
          <p:cNvSpPr/>
          <p:nvPr/>
        </p:nvSpPr>
        <p:spPr>
          <a:xfrm rot="5400000">
            <a:off x="9497218" y="2571023"/>
            <a:ext cx="168581" cy="1523893"/>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B47E1BFE-58B0-4151-8CBD-BBF5DBB43177}"/>
              </a:ext>
            </a:extLst>
          </p:cNvPr>
          <p:cNvSpPr txBox="1"/>
          <p:nvPr/>
        </p:nvSpPr>
        <p:spPr>
          <a:xfrm>
            <a:off x="1714900" y="3472787"/>
            <a:ext cx="60842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15" name="TextBox 14">
            <a:extLst>
              <a:ext uri="{FF2B5EF4-FFF2-40B4-BE49-F238E27FC236}">
                <a16:creationId xmlns:a16="http://schemas.microsoft.com/office/drawing/2014/main" id="{A45E508C-8D1D-4D30-B7EE-61206D4C9082}"/>
              </a:ext>
            </a:extLst>
          </p:cNvPr>
          <p:cNvSpPr txBox="1"/>
          <p:nvPr/>
        </p:nvSpPr>
        <p:spPr>
          <a:xfrm>
            <a:off x="1714900" y="4294850"/>
            <a:ext cx="60842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16" name="TextBox 15">
            <a:extLst>
              <a:ext uri="{FF2B5EF4-FFF2-40B4-BE49-F238E27FC236}">
                <a16:creationId xmlns:a16="http://schemas.microsoft.com/office/drawing/2014/main" id="{5BFDE552-4139-4A9B-991E-582F30656DA8}"/>
              </a:ext>
            </a:extLst>
          </p:cNvPr>
          <p:cNvSpPr txBox="1"/>
          <p:nvPr/>
        </p:nvSpPr>
        <p:spPr>
          <a:xfrm>
            <a:off x="2202036" y="2595551"/>
            <a:ext cx="131443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93</a:t>
            </a:r>
          </a:p>
        </p:txBody>
      </p:sp>
      <p:sp>
        <p:nvSpPr>
          <p:cNvPr id="17" name="TextBox 16">
            <a:extLst>
              <a:ext uri="{FF2B5EF4-FFF2-40B4-BE49-F238E27FC236}">
                <a16:creationId xmlns:a16="http://schemas.microsoft.com/office/drawing/2014/main" id="{95DB425F-CED2-417F-96A7-97EFD40362CA}"/>
              </a:ext>
            </a:extLst>
          </p:cNvPr>
          <p:cNvSpPr txBox="1"/>
          <p:nvPr/>
        </p:nvSpPr>
        <p:spPr>
          <a:xfrm>
            <a:off x="2960274" y="2586617"/>
            <a:ext cx="41558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 </a:t>
            </a:r>
          </a:p>
        </p:txBody>
      </p:sp>
      <p:sp>
        <p:nvSpPr>
          <p:cNvPr id="18" name="TextBox 17">
            <a:extLst>
              <a:ext uri="{FF2B5EF4-FFF2-40B4-BE49-F238E27FC236}">
                <a16:creationId xmlns:a16="http://schemas.microsoft.com/office/drawing/2014/main" id="{F69072C3-358D-4018-B04C-655BF1F68B1E}"/>
              </a:ext>
            </a:extLst>
          </p:cNvPr>
          <p:cNvSpPr txBox="1"/>
          <p:nvPr/>
        </p:nvSpPr>
        <p:spPr>
          <a:xfrm>
            <a:off x="3970574" y="2598002"/>
            <a:ext cx="119109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a:solidFill>
                  <a:prstClr val="black"/>
                </a:solidFill>
                <a:latin typeface="Calibri"/>
              </a:rPr>
              <a:t>6</a:t>
            </a:r>
            <a:endParaRPr kumimoji="0" lang="en-US" sz="4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3013FBB0-F3FE-41F8-A575-5860D797505A}"/>
              </a:ext>
            </a:extLst>
          </p:cNvPr>
          <p:cNvSpPr txBox="1"/>
          <p:nvPr/>
        </p:nvSpPr>
        <p:spPr>
          <a:xfrm>
            <a:off x="3083207" y="3422081"/>
            <a:ext cx="131443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87</a:t>
            </a:r>
          </a:p>
        </p:txBody>
      </p:sp>
      <p:sp>
        <p:nvSpPr>
          <p:cNvPr id="20" name="TextBox 19">
            <a:extLst>
              <a:ext uri="{FF2B5EF4-FFF2-40B4-BE49-F238E27FC236}">
                <a16:creationId xmlns:a16="http://schemas.microsoft.com/office/drawing/2014/main" id="{0DD43A5C-DED6-473B-BDC7-FFC19D749ED3}"/>
              </a:ext>
            </a:extLst>
          </p:cNvPr>
          <p:cNvSpPr txBox="1"/>
          <p:nvPr/>
        </p:nvSpPr>
        <p:spPr>
          <a:xfrm>
            <a:off x="6998363" y="3456830"/>
            <a:ext cx="60842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21" name="TextBox 20">
            <a:extLst>
              <a:ext uri="{FF2B5EF4-FFF2-40B4-BE49-F238E27FC236}">
                <a16:creationId xmlns:a16="http://schemas.microsoft.com/office/drawing/2014/main" id="{FAABE4ED-665B-4497-A1E7-2BBCC715BFF1}"/>
              </a:ext>
            </a:extLst>
          </p:cNvPr>
          <p:cNvSpPr txBox="1"/>
          <p:nvPr/>
        </p:nvSpPr>
        <p:spPr>
          <a:xfrm>
            <a:off x="7536617" y="2632561"/>
            <a:ext cx="131443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69</a:t>
            </a:r>
          </a:p>
        </p:txBody>
      </p:sp>
      <p:sp>
        <p:nvSpPr>
          <p:cNvPr id="22" name="TextBox 21">
            <a:extLst>
              <a:ext uri="{FF2B5EF4-FFF2-40B4-BE49-F238E27FC236}">
                <a16:creationId xmlns:a16="http://schemas.microsoft.com/office/drawing/2014/main" id="{501114CC-851B-4D9C-8A71-85E591F23E62}"/>
              </a:ext>
            </a:extLst>
          </p:cNvPr>
          <p:cNvSpPr txBox="1"/>
          <p:nvPr/>
        </p:nvSpPr>
        <p:spPr>
          <a:xfrm>
            <a:off x="8297790" y="2625363"/>
            <a:ext cx="10323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23" name="TextBox 22">
            <a:extLst>
              <a:ext uri="{FF2B5EF4-FFF2-40B4-BE49-F238E27FC236}">
                <a16:creationId xmlns:a16="http://schemas.microsoft.com/office/drawing/2014/main" id="{13AD4019-433D-4696-97B4-FBD7BAE11E12}"/>
              </a:ext>
            </a:extLst>
          </p:cNvPr>
          <p:cNvSpPr txBox="1"/>
          <p:nvPr/>
        </p:nvSpPr>
        <p:spPr>
          <a:xfrm>
            <a:off x="9278583" y="2641303"/>
            <a:ext cx="84402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a:solidFill>
                  <a:prstClr val="black"/>
                </a:solidFill>
                <a:latin typeface="Calibri"/>
              </a:rPr>
              <a:t>8</a:t>
            </a:r>
            <a:r>
              <a:rPr kumimoji="0" lang="en-US" sz="4800" b="0" i="0" u="none" strike="noStrike" kern="1200" cap="none" spc="0" normalizeH="0" baseline="0" noProof="0">
                <a:ln>
                  <a:noFill/>
                </a:ln>
                <a:solidFill>
                  <a:prstClr val="black"/>
                </a:solidFill>
                <a:effectLst/>
                <a:uLnTx/>
                <a:uFillTx/>
                <a:latin typeface="Calibri"/>
                <a:ea typeface="+mn-ea"/>
                <a:cs typeface="+mn-cs"/>
              </a:rPr>
              <a:t>0</a:t>
            </a:r>
          </a:p>
        </p:txBody>
      </p:sp>
      <p:sp>
        <p:nvSpPr>
          <p:cNvPr id="24" name="TextBox 23">
            <a:extLst>
              <a:ext uri="{FF2B5EF4-FFF2-40B4-BE49-F238E27FC236}">
                <a16:creationId xmlns:a16="http://schemas.microsoft.com/office/drawing/2014/main" id="{80932721-4E37-488F-8826-DB76AB449FFC}"/>
              </a:ext>
            </a:extLst>
          </p:cNvPr>
          <p:cNvSpPr txBox="1"/>
          <p:nvPr/>
        </p:nvSpPr>
        <p:spPr>
          <a:xfrm>
            <a:off x="7007693" y="4287827"/>
            <a:ext cx="60842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a:t>
            </a:r>
          </a:p>
        </p:txBody>
      </p:sp>
      <p:sp>
        <p:nvSpPr>
          <p:cNvPr id="25" name="TextBox 24">
            <a:extLst>
              <a:ext uri="{FF2B5EF4-FFF2-40B4-BE49-F238E27FC236}">
                <a16:creationId xmlns:a16="http://schemas.microsoft.com/office/drawing/2014/main" id="{12C62F5D-7952-43EB-8F2A-EFD509D8EEC4}"/>
              </a:ext>
            </a:extLst>
          </p:cNvPr>
          <p:cNvSpPr txBox="1"/>
          <p:nvPr/>
        </p:nvSpPr>
        <p:spPr>
          <a:xfrm>
            <a:off x="8342989" y="3445261"/>
            <a:ext cx="119109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149</a:t>
            </a:r>
          </a:p>
        </p:txBody>
      </p:sp>
    </p:spTree>
    <p:extLst>
      <p:ext uri="{BB962C8B-B14F-4D97-AF65-F5344CB8AC3E}">
        <p14:creationId xmlns:p14="http://schemas.microsoft.com/office/powerpoint/2010/main" val="11012557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42" presetClass="path" presetSubtype="0" accel="50000" decel="50000" fill="hold" grpId="1" nodeType="withEffect">
                                  <p:stCondLst>
                                    <p:cond delay="0"/>
                                  </p:stCondLst>
                                  <p:childTnLst>
                                    <p:animMotion origin="layout" path="M 4.79167E-6 1.11111E-6 L -0.00105 0.12106 " pathEditMode="relative" rAng="0" ptsTypes="AA">
                                      <p:cBhvr>
                                        <p:cTn id="18" dur="500" fill="hold"/>
                                        <p:tgtEl>
                                          <p:spTgt spid="16"/>
                                        </p:tgtEl>
                                        <p:attrNameLst>
                                          <p:attrName>ppt_x</p:attrName>
                                          <p:attrName>ppt_y</p:attrName>
                                        </p:attrNameLst>
                                      </p:cBhvr>
                                      <p:rCtr x="-52" y="604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42" presetClass="path" presetSubtype="0" accel="50000" decel="50000" fill="hold" grpId="1" nodeType="withEffect">
                                  <p:stCondLst>
                                    <p:cond delay="0"/>
                                  </p:stCondLst>
                                  <p:childTnLst>
                                    <p:animMotion origin="layout" path="M 4.16667E-6 -1.48148E-6 L -0.00105 0.12107 " pathEditMode="relative" rAng="0" ptsTypes="AA">
                                      <p:cBhvr>
                                        <p:cTn id="24" dur="500" fill="hold"/>
                                        <p:tgtEl>
                                          <p:spTgt spid="17"/>
                                        </p:tgtEl>
                                        <p:attrNameLst>
                                          <p:attrName>ppt_x</p:attrName>
                                          <p:attrName>ppt_y</p:attrName>
                                        </p:attrNameLst>
                                      </p:cBhvr>
                                      <p:rCtr x="-52" y="6042"/>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42" presetClass="path" presetSubtype="0" accel="50000" decel="50000" fill="hold" grpId="1" nodeType="withEffect">
                                  <p:stCondLst>
                                    <p:cond delay="0"/>
                                  </p:stCondLst>
                                  <p:childTnLst>
                                    <p:animMotion origin="layout" path="M -0.01094 -1.85185E-6 L -0.01198 0.12107 " pathEditMode="relative" rAng="0" ptsTypes="AA">
                                      <p:cBhvr>
                                        <p:cTn id="30" dur="500" fill="hold"/>
                                        <p:tgtEl>
                                          <p:spTgt spid="18"/>
                                        </p:tgtEl>
                                        <p:attrNameLst>
                                          <p:attrName>ppt_x</p:attrName>
                                          <p:attrName>ppt_y</p:attrName>
                                        </p:attrNameLst>
                                      </p:cBhvr>
                                      <p:rCtr x="-52" y="6042"/>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par>
                                <p:cTn id="44" presetID="42" presetClass="path" presetSubtype="0" accel="50000" decel="50000" fill="hold" grpId="1" nodeType="withEffect">
                                  <p:stCondLst>
                                    <p:cond delay="0"/>
                                  </p:stCondLst>
                                  <p:childTnLst>
                                    <p:animMotion origin="layout" path="M -8.33333E-7 -7.40741E-7 L -0.00104 0.12107 " pathEditMode="relative" rAng="0" ptsTypes="AA">
                                      <p:cBhvr>
                                        <p:cTn id="45" dur="500" fill="hold"/>
                                        <p:tgtEl>
                                          <p:spTgt spid="19"/>
                                        </p:tgtEl>
                                        <p:attrNameLst>
                                          <p:attrName>ppt_x</p:attrName>
                                          <p:attrName>ppt_y</p:attrName>
                                        </p:attrNameLst>
                                      </p:cBhvr>
                                      <p:rCtr x="-52" y="6042"/>
                                    </p:animMotion>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42" presetClass="path" presetSubtype="0" accel="50000" decel="50000" fill="hold" grpId="1" nodeType="withEffect">
                                  <p:stCondLst>
                                    <p:cond delay="0"/>
                                  </p:stCondLst>
                                  <p:childTnLst>
                                    <p:animMotion origin="layout" path="M 4.79167E-6 -4.44444E-6 L -0.00105 0.12107 " pathEditMode="relative" rAng="0" ptsTypes="AA">
                                      <p:cBhvr>
                                        <p:cTn id="61" dur="500" fill="hold"/>
                                        <p:tgtEl>
                                          <p:spTgt spid="21"/>
                                        </p:tgtEl>
                                        <p:attrNameLst>
                                          <p:attrName>ppt_x</p:attrName>
                                          <p:attrName>ppt_y</p:attrName>
                                        </p:attrNameLst>
                                      </p:cBhvr>
                                      <p:rCtr x="-52" y="6042"/>
                                    </p:animMotion>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par>
                                <p:cTn id="66" presetID="42" presetClass="path" presetSubtype="0" accel="50000" decel="50000" fill="hold" grpId="1" nodeType="withEffect">
                                  <p:stCondLst>
                                    <p:cond delay="0"/>
                                  </p:stCondLst>
                                  <p:childTnLst>
                                    <p:animMotion origin="layout" path="M 3.33333E-6 2.96296E-6 L -0.00104 0.12106 " pathEditMode="relative" rAng="0" ptsTypes="AA">
                                      <p:cBhvr>
                                        <p:cTn id="67" dur="500" fill="hold"/>
                                        <p:tgtEl>
                                          <p:spTgt spid="22"/>
                                        </p:tgtEl>
                                        <p:attrNameLst>
                                          <p:attrName>ppt_x</p:attrName>
                                          <p:attrName>ppt_y</p:attrName>
                                        </p:attrNameLst>
                                      </p:cBhvr>
                                      <p:rCtr x="-52" y="6042"/>
                                    </p:animMotion>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par>
                                <p:cTn id="72" presetID="42" presetClass="path" presetSubtype="0" accel="50000" decel="50000" fill="hold" grpId="1" nodeType="withEffect">
                                  <p:stCondLst>
                                    <p:cond delay="0"/>
                                  </p:stCondLst>
                                  <p:childTnLst>
                                    <p:animMotion origin="layout" path="M -2.91667E-6 -0.00416 L -0.00104 0.1169 " pathEditMode="relative" rAng="0" ptsTypes="AA">
                                      <p:cBhvr>
                                        <p:cTn id="73" dur="500" fill="hold"/>
                                        <p:tgtEl>
                                          <p:spTgt spid="23"/>
                                        </p:tgtEl>
                                        <p:attrNameLst>
                                          <p:attrName>ppt_x</p:attrName>
                                          <p:attrName>ppt_y</p:attrName>
                                        </p:attrNameLst>
                                      </p:cBhvr>
                                      <p:rCtr x="-52" y="6042"/>
                                    </p:animMotion>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1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arn(inVertical)">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par>
                                <p:cTn id="87" presetID="42" presetClass="path" presetSubtype="0" accel="50000" decel="50000" fill="hold" grpId="1" nodeType="withEffect">
                                  <p:stCondLst>
                                    <p:cond delay="0"/>
                                  </p:stCondLst>
                                  <p:childTnLst>
                                    <p:animMotion origin="layout" path="M -2.91667E-6 -0.00833 L -0.00104 0.11273 " pathEditMode="relative" rAng="0" ptsTypes="AA">
                                      <p:cBhvr>
                                        <p:cTn id="88" dur="500" fill="hold"/>
                                        <p:tgtEl>
                                          <p:spTgt spid="25"/>
                                        </p:tgtEl>
                                        <p:attrNameLst>
                                          <p:attrName>ppt_x</p:attrName>
                                          <p:attrName>ppt_y</p:attrName>
                                        </p:attrNameLst>
                                      </p:cBhvr>
                                      <p:rCtr x="-52" y="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4" grpId="0"/>
      <p:bldP spid="15" grpId="0"/>
      <p:bldP spid="16" grpId="0"/>
      <p:bldP spid="16" grpId="1"/>
      <p:bldP spid="17" grpId="0"/>
      <p:bldP spid="17" grpId="1"/>
      <p:bldP spid="18" grpId="0"/>
      <p:bldP spid="18" grpId="1"/>
      <p:bldP spid="19" grpId="0"/>
      <p:bldP spid="19" grpId="1"/>
      <p:bldP spid="20" grpId="0"/>
      <p:bldP spid="21" grpId="0"/>
      <p:bldP spid="21" grpId="1"/>
      <p:bldP spid="22" grpId="0"/>
      <p:bldP spid="22" grpId="1"/>
      <p:bldP spid="23" grpId="0"/>
      <p:bldP spid="23" grpId="1"/>
      <p:bldP spid="24" grpId="0"/>
      <p:bldP spid="25" grpId="0"/>
      <p:bldP spid="2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1319753" y="285141"/>
            <a:ext cx="1494148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2" name="Rectangle: Rounded Corners 1">
            <a:extLst>
              <a:ext uri="{FF2B5EF4-FFF2-40B4-BE49-F238E27FC236}">
                <a16:creationId xmlns:a16="http://schemas.microsoft.com/office/drawing/2014/main" id="{C089F039-70DC-4962-984F-DA80301A988A}"/>
              </a:ext>
            </a:extLst>
          </p:cNvPr>
          <p:cNvSpPr/>
          <p:nvPr/>
        </p:nvSpPr>
        <p:spPr>
          <a:xfrm>
            <a:off x="1559838" y="1001734"/>
            <a:ext cx="6619520" cy="62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C00000"/>
                </a:solidFill>
                <a:effectLst/>
                <a:uLnTx/>
                <a:uFillTx/>
                <a:latin typeface="Calibri"/>
                <a:ea typeface="+mn-ea"/>
                <a:cs typeface="+mn-cs"/>
              </a:rPr>
              <a:t>Bài 2. </a:t>
            </a:r>
            <a:r>
              <a:rPr kumimoji="0" lang="en-US" sz="4400" b="1" i="0" u="none" strike="noStrike" kern="1200" cap="none" spc="0" normalizeH="0" baseline="0" noProof="0">
                <a:ln>
                  <a:noFill/>
                </a:ln>
                <a:solidFill>
                  <a:srgbClr val="0070C0"/>
                </a:solidFill>
                <a:effectLst/>
                <a:uLnTx/>
                <a:uFillTx/>
                <a:latin typeface="Calibri"/>
                <a:ea typeface="+mn-ea"/>
                <a:cs typeface="+mn-cs"/>
              </a:rPr>
              <a:t>Đúng ghi Đ, sai ghi S:</a:t>
            </a:r>
            <a:endParaRPr kumimoji="0" lang="en-SG" sz="4400" b="1" i="0" u="none" strike="noStrike" kern="1200" cap="none" spc="0" normalizeH="0" baseline="0" noProof="0">
              <a:ln>
                <a:noFill/>
              </a:ln>
              <a:solidFill>
                <a:srgbClr val="0070C0"/>
              </a:solidFill>
              <a:effectLst/>
              <a:uLnTx/>
              <a:uFillTx/>
              <a:latin typeface="Calibri"/>
              <a:ea typeface="+mn-ea"/>
              <a:cs typeface="+mn-cs"/>
            </a:endParaRPr>
          </a:p>
        </p:txBody>
      </p:sp>
      <p:sp>
        <p:nvSpPr>
          <p:cNvPr id="4" name="TextBox 3">
            <a:extLst>
              <a:ext uri="{FF2B5EF4-FFF2-40B4-BE49-F238E27FC236}">
                <a16:creationId xmlns:a16="http://schemas.microsoft.com/office/drawing/2014/main" id="{8BEC5818-F769-457C-A47F-5F3A033E06E6}"/>
              </a:ext>
            </a:extLst>
          </p:cNvPr>
          <p:cNvSpPr txBox="1"/>
          <p:nvPr/>
        </p:nvSpPr>
        <p:spPr>
          <a:xfrm>
            <a:off x="183850" y="1984683"/>
            <a:ext cx="5312016" cy="707886"/>
          </a:xfrm>
          <a:prstGeom prst="rect">
            <a:avLst/>
          </a:prstGeom>
          <a:noFill/>
        </p:spPr>
        <p:txBody>
          <a:bodyPr wrap="square" rtlCol="0">
            <a:spAutoFit/>
          </a:bodyPr>
          <a:lstStyle/>
          <a:p>
            <a:pPr marL="514350" marR="0" lvl="0" indent="-514350" algn="l" defTabSz="457200" rtl="0" eaLnBrk="1" fontAlgn="auto" latinLnBrk="0" hangingPunct="1">
              <a:lnSpc>
                <a:spcPct val="100000"/>
              </a:lnSpc>
              <a:spcBef>
                <a:spcPts val="0"/>
              </a:spcBef>
              <a:spcAft>
                <a:spcPts val="0"/>
              </a:spcAft>
              <a:buClrTx/>
              <a:buSzTx/>
              <a:buFontTx/>
              <a:buAutoNum type="alphaLcParenR"/>
              <a:tabLst/>
              <a:defRPr/>
            </a:pPr>
            <a:r>
              <a:rPr lang="en-US" sz="4000">
                <a:solidFill>
                  <a:prstClr val="black"/>
                </a:solidFill>
                <a:latin typeface="Calibri"/>
              </a:rPr>
              <a:t> 37 – 5 x 5      = 12</a:t>
            </a:r>
            <a:endParaRPr kumimoji="0" lang="en-US" sz="4000" b="0" i="0" u="none" strike="noStrike" kern="1200" cap="none" spc="0" normalizeH="0" baseline="0" noProof="0">
              <a:ln>
                <a:noFill/>
              </a:ln>
              <a:solidFill>
                <a:prstClr val="black"/>
              </a:solidFill>
              <a:effectLst/>
              <a:uLnTx/>
              <a:uFillTx/>
              <a:latin typeface="Calibri"/>
            </a:endParaRPr>
          </a:p>
        </p:txBody>
      </p:sp>
      <p:sp>
        <p:nvSpPr>
          <p:cNvPr id="8" name="TextBox 7">
            <a:extLst>
              <a:ext uri="{FF2B5EF4-FFF2-40B4-BE49-F238E27FC236}">
                <a16:creationId xmlns:a16="http://schemas.microsoft.com/office/drawing/2014/main" id="{CFA42EA7-411A-490A-A554-3D58E6B66435}"/>
              </a:ext>
            </a:extLst>
          </p:cNvPr>
          <p:cNvSpPr txBox="1"/>
          <p:nvPr/>
        </p:nvSpPr>
        <p:spPr>
          <a:xfrm>
            <a:off x="668027" y="2781500"/>
            <a:ext cx="4567382" cy="7078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180 : 6 + 30   = 60</a:t>
            </a:r>
          </a:p>
        </p:txBody>
      </p:sp>
      <p:sp>
        <p:nvSpPr>
          <p:cNvPr id="9" name="TextBox 8">
            <a:extLst>
              <a:ext uri="{FF2B5EF4-FFF2-40B4-BE49-F238E27FC236}">
                <a16:creationId xmlns:a16="http://schemas.microsoft.com/office/drawing/2014/main" id="{3ECF0BD6-C73D-439D-8BCD-C30800C6E6AA}"/>
              </a:ext>
            </a:extLst>
          </p:cNvPr>
          <p:cNvSpPr txBox="1"/>
          <p:nvPr/>
        </p:nvSpPr>
        <p:spPr>
          <a:xfrm>
            <a:off x="590398" y="3547386"/>
            <a:ext cx="4996554" cy="7078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30 + 60 x 2     = 150</a:t>
            </a:r>
          </a:p>
        </p:txBody>
      </p:sp>
      <p:sp>
        <p:nvSpPr>
          <p:cNvPr id="10" name="TextBox 9">
            <a:extLst>
              <a:ext uri="{FF2B5EF4-FFF2-40B4-BE49-F238E27FC236}">
                <a16:creationId xmlns:a16="http://schemas.microsoft.com/office/drawing/2014/main" id="{56EB3677-984B-43FE-8339-9DAF5E27EF8A}"/>
              </a:ext>
            </a:extLst>
          </p:cNvPr>
          <p:cNvSpPr txBox="1"/>
          <p:nvPr/>
        </p:nvSpPr>
        <p:spPr>
          <a:xfrm>
            <a:off x="631634" y="4313272"/>
            <a:ext cx="4640167" cy="7078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282 – 100 : 2 = 91</a:t>
            </a:r>
          </a:p>
        </p:txBody>
      </p:sp>
      <p:sp>
        <p:nvSpPr>
          <p:cNvPr id="3" name="Rectangle 2">
            <a:extLst>
              <a:ext uri="{FF2B5EF4-FFF2-40B4-BE49-F238E27FC236}">
                <a16:creationId xmlns:a16="http://schemas.microsoft.com/office/drawing/2014/main" id="{70BFAA32-867C-4953-81E8-896C03FD289E}"/>
              </a:ext>
            </a:extLst>
          </p:cNvPr>
          <p:cNvSpPr/>
          <p:nvPr/>
        </p:nvSpPr>
        <p:spPr>
          <a:xfrm>
            <a:off x="4760352" y="2051103"/>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SG"/>
          </a:p>
        </p:txBody>
      </p:sp>
      <p:sp>
        <p:nvSpPr>
          <p:cNvPr id="22" name="TextBox 21">
            <a:extLst>
              <a:ext uri="{FF2B5EF4-FFF2-40B4-BE49-F238E27FC236}">
                <a16:creationId xmlns:a16="http://schemas.microsoft.com/office/drawing/2014/main" id="{C71790B3-C699-4598-BFDA-B9ACCE7646F3}"/>
              </a:ext>
            </a:extLst>
          </p:cNvPr>
          <p:cNvSpPr txBox="1"/>
          <p:nvPr/>
        </p:nvSpPr>
        <p:spPr>
          <a:xfrm>
            <a:off x="6127220" y="2034604"/>
            <a:ext cx="5312016" cy="7078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US" sz="4000">
                <a:solidFill>
                  <a:prstClr val="black"/>
                </a:solidFill>
                <a:latin typeface="Calibri"/>
              </a:rPr>
              <a:t>b) 13 x 3 – 2      = 13</a:t>
            </a:r>
            <a:endParaRPr kumimoji="0" lang="en-US" sz="4000" b="0" i="0" u="none" strike="noStrike" kern="1200" cap="none" spc="0" normalizeH="0" baseline="0" noProof="0">
              <a:ln>
                <a:noFill/>
              </a:ln>
              <a:solidFill>
                <a:prstClr val="black"/>
              </a:solidFill>
              <a:effectLst/>
              <a:uLnTx/>
              <a:uFillTx/>
              <a:latin typeface="Calibri"/>
            </a:endParaRPr>
          </a:p>
        </p:txBody>
      </p:sp>
      <p:sp>
        <p:nvSpPr>
          <p:cNvPr id="23" name="TextBox 22">
            <a:extLst>
              <a:ext uri="{FF2B5EF4-FFF2-40B4-BE49-F238E27FC236}">
                <a16:creationId xmlns:a16="http://schemas.microsoft.com/office/drawing/2014/main" id="{6DD34A86-333A-48CD-929B-519C964E5A69}"/>
              </a:ext>
            </a:extLst>
          </p:cNvPr>
          <p:cNvSpPr txBox="1"/>
          <p:nvPr/>
        </p:nvSpPr>
        <p:spPr>
          <a:xfrm>
            <a:off x="6624531" y="2781500"/>
            <a:ext cx="5312016" cy="7078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US" sz="4000">
                <a:solidFill>
                  <a:prstClr val="black"/>
                </a:solidFill>
                <a:latin typeface="Calibri"/>
              </a:rPr>
              <a:t>180 + 30 : 6   = 35</a:t>
            </a:r>
            <a:endParaRPr kumimoji="0" lang="en-US" sz="4000" b="0" i="0" u="none" strike="noStrike" kern="1200" cap="none" spc="0" normalizeH="0" baseline="0" noProof="0">
              <a:ln>
                <a:noFill/>
              </a:ln>
              <a:solidFill>
                <a:prstClr val="black"/>
              </a:solidFill>
              <a:effectLst/>
              <a:uLnTx/>
              <a:uFillTx/>
              <a:latin typeface="Calibri"/>
            </a:endParaRPr>
          </a:p>
        </p:txBody>
      </p:sp>
      <p:sp>
        <p:nvSpPr>
          <p:cNvPr id="25" name="TextBox 24">
            <a:extLst>
              <a:ext uri="{FF2B5EF4-FFF2-40B4-BE49-F238E27FC236}">
                <a16:creationId xmlns:a16="http://schemas.microsoft.com/office/drawing/2014/main" id="{49D53459-D2D0-43FB-BC07-19CFC036C0DD}"/>
              </a:ext>
            </a:extLst>
          </p:cNvPr>
          <p:cNvSpPr txBox="1"/>
          <p:nvPr/>
        </p:nvSpPr>
        <p:spPr>
          <a:xfrm>
            <a:off x="6605048" y="3566299"/>
            <a:ext cx="4996554" cy="7078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30 + 60 x 2     = 180</a:t>
            </a:r>
          </a:p>
        </p:txBody>
      </p:sp>
      <p:sp>
        <p:nvSpPr>
          <p:cNvPr id="27" name="TextBox 26">
            <a:extLst>
              <a:ext uri="{FF2B5EF4-FFF2-40B4-BE49-F238E27FC236}">
                <a16:creationId xmlns:a16="http://schemas.microsoft.com/office/drawing/2014/main" id="{D6E681D2-E459-4E7C-94F9-6D96F7C637A9}"/>
              </a:ext>
            </a:extLst>
          </p:cNvPr>
          <p:cNvSpPr txBox="1"/>
          <p:nvPr/>
        </p:nvSpPr>
        <p:spPr>
          <a:xfrm>
            <a:off x="6624531" y="4351098"/>
            <a:ext cx="4640167" cy="7078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282 – 100 : 2 = </a:t>
            </a:r>
            <a:r>
              <a:rPr lang="en-US" sz="4000">
                <a:solidFill>
                  <a:prstClr val="black"/>
                </a:solidFill>
                <a:latin typeface="Calibri"/>
              </a:rPr>
              <a:t>232</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29884CA6-DD9C-4DFD-A74D-9BD32660E5E3}"/>
              </a:ext>
            </a:extLst>
          </p:cNvPr>
          <p:cNvSpPr/>
          <p:nvPr/>
        </p:nvSpPr>
        <p:spPr>
          <a:xfrm>
            <a:off x="4760313" y="2839931"/>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SG"/>
          </a:p>
        </p:txBody>
      </p:sp>
      <p:sp>
        <p:nvSpPr>
          <p:cNvPr id="29" name="Rectangle 28">
            <a:extLst>
              <a:ext uri="{FF2B5EF4-FFF2-40B4-BE49-F238E27FC236}">
                <a16:creationId xmlns:a16="http://schemas.microsoft.com/office/drawing/2014/main" id="{BBEFAA3B-2E8C-4DAD-BC46-5AAC307F4167}"/>
              </a:ext>
            </a:extLst>
          </p:cNvPr>
          <p:cNvSpPr/>
          <p:nvPr/>
        </p:nvSpPr>
        <p:spPr>
          <a:xfrm>
            <a:off x="4773272" y="3636264"/>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SG"/>
          </a:p>
        </p:txBody>
      </p:sp>
      <p:sp>
        <p:nvSpPr>
          <p:cNvPr id="30" name="Rectangle 29">
            <a:extLst>
              <a:ext uri="{FF2B5EF4-FFF2-40B4-BE49-F238E27FC236}">
                <a16:creationId xmlns:a16="http://schemas.microsoft.com/office/drawing/2014/main" id="{CB3B6C89-25BC-4512-AF6A-28C82FE1BBED}"/>
              </a:ext>
            </a:extLst>
          </p:cNvPr>
          <p:cNvSpPr/>
          <p:nvPr/>
        </p:nvSpPr>
        <p:spPr>
          <a:xfrm>
            <a:off x="4773271" y="4420825"/>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SG"/>
          </a:p>
        </p:txBody>
      </p:sp>
      <p:sp>
        <p:nvSpPr>
          <p:cNvPr id="31" name="Rectangle 30">
            <a:extLst>
              <a:ext uri="{FF2B5EF4-FFF2-40B4-BE49-F238E27FC236}">
                <a16:creationId xmlns:a16="http://schemas.microsoft.com/office/drawing/2014/main" id="{3DD0443B-69C1-433E-959A-C7352A4FE13C}"/>
              </a:ext>
            </a:extLst>
          </p:cNvPr>
          <p:cNvSpPr/>
          <p:nvPr/>
        </p:nvSpPr>
        <p:spPr>
          <a:xfrm>
            <a:off x="11004240" y="2142157"/>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SG"/>
          </a:p>
        </p:txBody>
      </p:sp>
      <p:sp>
        <p:nvSpPr>
          <p:cNvPr id="32" name="Rectangle 31">
            <a:extLst>
              <a:ext uri="{FF2B5EF4-FFF2-40B4-BE49-F238E27FC236}">
                <a16:creationId xmlns:a16="http://schemas.microsoft.com/office/drawing/2014/main" id="{C03D5B06-E5F0-4AD4-A12A-509F4E516B91}"/>
              </a:ext>
            </a:extLst>
          </p:cNvPr>
          <p:cNvSpPr/>
          <p:nvPr/>
        </p:nvSpPr>
        <p:spPr>
          <a:xfrm>
            <a:off x="11003058" y="2879937"/>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SG"/>
          </a:p>
        </p:txBody>
      </p:sp>
      <p:sp>
        <p:nvSpPr>
          <p:cNvPr id="33" name="Rectangle 32">
            <a:extLst>
              <a:ext uri="{FF2B5EF4-FFF2-40B4-BE49-F238E27FC236}">
                <a16:creationId xmlns:a16="http://schemas.microsoft.com/office/drawing/2014/main" id="{E1140CC9-4A16-4C20-94F9-D1338B38C74B}"/>
              </a:ext>
            </a:extLst>
          </p:cNvPr>
          <p:cNvSpPr/>
          <p:nvPr/>
        </p:nvSpPr>
        <p:spPr>
          <a:xfrm>
            <a:off x="11003057" y="3666871"/>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SG"/>
          </a:p>
        </p:txBody>
      </p:sp>
      <p:sp>
        <p:nvSpPr>
          <p:cNvPr id="34" name="Rectangle 33">
            <a:extLst>
              <a:ext uri="{FF2B5EF4-FFF2-40B4-BE49-F238E27FC236}">
                <a16:creationId xmlns:a16="http://schemas.microsoft.com/office/drawing/2014/main" id="{5CD04675-0065-423E-9D8D-6AF80AA7A587}"/>
              </a:ext>
            </a:extLst>
          </p:cNvPr>
          <p:cNvSpPr/>
          <p:nvPr/>
        </p:nvSpPr>
        <p:spPr>
          <a:xfrm>
            <a:off x="11003056" y="4433251"/>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41648397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1319753" y="285141"/>
            <a:ext cx="1494148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2" name="Rectangle: Rounded Corners 1">
            <a:extLst>
              <a:ext uri="{FF2B5EF4-FFF2-40B4-BE49-F238E27FC236}">
                <a16:creationId xmlns:a16="http://schemas.microsoft.com/office/drawing/2014/main" id="{C089F039-70DC-4962-984F-DA80301A988A}"/>
              </a:ext>
            </a:extLst>
          </p:cNvPr>
          <p:cNvSpPr/>
          <p:nvPr/>
        </p:nvSpPr>
        <p:spPr>
          <a:xfrm>
            <a:off x="1559838" y="1001734"/>
            <a:ext cx="6659714" cy="62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a:solidFill>
                  <a:srgbClr val="C00000"/>
                </a:solidFill>
                <a:latin typeface="Calibri"/>
              </a:rPr>
              <a:t>Bài 2</a:t>
            </a:r>
            <a:r>
              <a:rPr kumimoji="0" lang="en-US" sz="4400" b="1" i="0" u="none" strike="noStrike" kern="1200" cap="none" spc="0" normalizeH="0" baseline="0" noProof="0">
                <a:ln>
                  <a:noFill/>
                </a:ln>
                <a:solidFill>
                  <a:srgbClr val="C00000"/>
                </a:solidFill>
                <a:effectLst/>
                <a:uLnTx/>
                <a:uFillTx/>
                <a:latin typeface="Calibri"/>
                <a:ea typeface="+mn-ea"/>
                <a:cs typeface="+mn-cs"/>
              </a:rPr>
              <a:t> </a:t>
            </a:r>
            <a:r>
              <a:rPr kumimoji="0" lang="en-US" sz="4400" b="1" i="0" u="none" strike="noStrike" kern="1200" cap="none" spc="0" normalizeH="0" baseline="0" noProof="0">
                <a:ln>
                  <a:noFill/>
                </a:ln>
                <a:solidFill>
                  <a:srgbClr val="0070C0"/>
                </a:solidFill>
                <a:effectLst/>
                <a:uLnTx/>
                <a:uFillTx/>
                <a:latin typeface="Calibri"/>
                <a:ea typeface="+mn-ea"/>
                <a:cs typeface="+mn-cs"/>
              </a:rPr>
              <a:t>Đúng ghi Đ, sai ghi S:</a:t>
            </a:r>
            <a:endParaRPr kumimoji="0" lang="en-SG" sz="4400" b="1" i="0" u="none" strike="noStrike" kern="1200" cap="none" spc="0" normalizeH="0" baseline="0" noProof="0">
              <a:ln>
                <a:noFill/>
              </a:ln>
              <a:solidFill>
                <a:srgbClr val="0070C0"/>
              </a:solidFill>
              <a:effectLst/>
              <a:uLnTx/>
              <a:uFillTx/>
              <a:latin typeface="Calibri"/>
              <a:ea typeface="+mn-ea"/>
              <a:cs typeface="+mn-cs"/>
            </a:endParaRPr>
          </a:p>
        </p:txBody>
      </p:sp>
      <p:sp>
        <p:nvSpPr>
          <p:cNvPr id="4" name="TextBox 3">
            <a:extLst>
              <a:ext uri="{FF2B5EF4-FFF2-40B4-BE49-F238E27FC236}">
                <a16:creationId xmlns:a16="http://schemas.microsoft.com/office/drawing/2014/main" id="{8BEC5818-F769-457C-A47F-5F3A033E06E6}"/>
              </a:ext>
            </a:extLst>
          </p:cNvPr>
          <p:cNvSpPr txBox="1"/>
          <p:nvPr/>
        </p:nvSpPr>
        <p:spPr>
          <a:xfrm>
            <a:off x="183850" y="1984683"/>
            <a:ext cx="5312016" cy="707886"/>
          </a:xfrm>
          <a:prstGeom prst="rect">
            <a:avLst/>
          </a:prstGeom>
          <a:noFill/>
        </p:spPr>
        <p:txBody>
          <a:bodyPr wrap="square" rtlCol="0">
            <a:spAutoFit/>
          </a:bodyPr>
          <a:lstStyle/>
          <a:p>
            <a:pPr marL="514350" marR="0" lvl="0" indent="-514350" algn="l" defTabSz="457200" rtl="0" eaLnBrk="1" fontAlgn="auto" latinLnBrk="0" hangingPunct="1">
              <a:lnSpc>
                <a:spcPct val="100000"/>
              </a:lnSpc>
              <a:spcBef>
                <a:spcPts val="0"/>
              </a:spcBef>
              <a:spcAft>
                <a:spcPts val="0"/>
              </a:spcAft>
              <a:buClrTx/>
              <a:buSzTx/>
              <a:buFontTx/>
              <a:buAutoNum type="alphaLcParenR"/>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 37 – 5 x 5      = 12</a:t>
            </a:r>
          </a:p>
        </p:txBody>
      </p:sp>
      <p:sp>
        <p:nvSpPr>
          <p:cNvPr id="3" name="Rectangle 2">
            <a:extLst>
              <a:ext uri="{FF2B5EF4-FFF2-40B4-BE49-F238E27FC236}">
                <a16:creationId xmlns:a16="http://schemas.microsoft.com/office/drawing/2014/main" id="{70BFAA32-867C-4953-81E8-896C03FD289E}"/>
              </a:ext>
            </a:extLst>
          </p:cNvPr>
          <p:cNvSpPr/>
          <p:nvPr/>
        </p:nvSpPr>
        <p:spPr>
          <a:xfrm>
            <a:off x="4760352" y="2051103"/>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C71790B3-C699-4598-BFDA-B9ACCE7646F3}"/>
              </a:ext>
            </a:extLst>
          </p:cNvPr>
          <p:cNvSpPr txBox="1"/>
          <p:nvPr/>
        </p:nvSpPr>
        <p:spPr>
          <a:xfrm>
            <a:off x="6127220" y="1983804"/>
            <a:ext cx="531201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b) 13 x 3 – 2      = 13</a:t>
            </a:r>
          </a:p>
        </p:txBody>
      </p:sp>
      <p:sp>
        <p:nvSpPr>
          <p:cNvPr id="31" name="Rectangle 30">
            <a:extLst>
              <a:ext uri="{FF2B5EF4-FFF2-40B4-BE49-F238E27FC236}">
                <a16:creationId xmlns:a16="http://schemas.microsoft.com/office/drawing/2014/main" id="{3DD0443B-69C1-433E-959A-C7352A4FE13C}"/>
              </a:ext>
            </a:extLst>
          </p:cNvPr>
          <p:cNvSpPr/>
          <p:nvPr/>
        </p:nvSpPr>
        <p:spPr>
          <a:xfrm>
            <a:off x="10961280" y="2027880"/>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6796576C-203F-420C-AAB0-3A0E4AB7254C}"/>
              </a:ext>
            </a:extLst>
          </p:cNvPr>
          <p:cNvSpPr/>
          <p:nvPr/>
        </p:nvSpPr>
        <p:spPr>
          <a:xfrm>
            <a:off x="4757453" y="2047304"/>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a:solidFill>
                  <a:srgbClr val="FF0000"/>
                </a:solidFill>
                <a:latin typeface="Calibri"/>
              </a:rPr>
              <a:t>Đ</a:t>
            </a:r>
            <a:endParaRPr kumimoji="0" lang="en-SG" sz="3600" b="1" i="0" u="none" strike="noStrike" kern="1200" cap="none" spc="0" normalizeH="0" baseline="0" noProof="0">
              <a:ln>
                <a:noFill/>
              </a:ln>
              <a:solidFill>
                <a:srgbClr val="FF0000"/>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DC26101A-FE23-4139-8D9F-4B714BA9C2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931" y="2566545"/>
            <a:ext cx="1910674" cy="179125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94ECC757-19B7-4F48-B71D-BC9B8531D6F2}"/>
              </a:ext>
            </a:extLst>
          </p:cNvPr>
          <p:cNvSpPr/>
          <p:nvPr/>
        </p:nvSpPr>
        <p:spPr>
          <a:xfrm>
            <a:off x="2146300" y="3532298"/>
            <a:ext cx="2966083" cy="214541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TextBox 25">
            <a:extLst>
              <a:ext uri="{FF2B5EF4-FFF2-40B4-BE49-F238E27FC236}">
                <a16:creationId xmlns:a16="http://schemas.microsoft.com/office/drawing/2014/main" id="{DF9C2E9A-8262-456C-80BD-D84DE034EDFA}"/>
              </a:ext>
            </a:extLst>
          </p:cNvPr>
          <p:cNvSpPr txBox="1"/>
          <p:nvPr/>
        </p:nvSpPr>
        <p:spPr>
          <a:xfrm>
            <a:off x="2260354" y="4864466"/>
            <a:ext cx="2723645" cy="707886"/>
          </a:xfrm>
          <a:prstGeom prst="rect">
            <a:avLst/>
          </a:prstGeom>
          <a:noFill/>
        </p:spPr>
        <p:txBody>
          <a:bodyPr wrap="square" rtlCol="0">
            <a:spAutoFit/>
          </a:bodyPr>
          <a:lstStyle/>
          <a:p>
            <a:pPr lvl="0"/>
            <a:r>
              <a:rPr lang="en-US" sz="4000">
                <a:solidFill>
                  <a:prstClr val="black"/>
                </a:solidFill>
              </a:rPr>
              <a:t>=       12</a:t>
            </a:r>
          </a:p>
        </p:txBody>
      </p:sp>
      <p:sp>
        <p:nvSpPr>
          <p:cNvPr id="35" name="TextBox 34">
            <a:extLst>
              <a:ext uri="{FF2B5EF4-FFF2-40B4-BE49-F238E27FC236}">
                <a16:creationId xmlns:a16="http://schemas.microsoft.com/office/drawing/2014/main" id="{AF91AD99-5552-41F5-8E22-A5AA0BFBD818}"/>
              </a:ext>
            </a:extLst>
          </p:cNvPr>
          <p:cNvSpPr txBox="1"/>
          <p:nvPr/>
        </p:nvSpPr>
        <p:spPr>
          <a:xfrm>
            <a:off x="2772221" y="3495935"/>
            <a:ext cx="2723645" cy="707886"/>
          </a:xfrm>
          <a:prstGeom prst="rect">
            <a:avLst/>
          </a:prstGeom>
          <a:noFill/>
        </p:spPr>
        <p:txBody>
          <a:bodyPr wrap="square" rtlCol="0">
            <a:spAutoFit/>
          </a:bodyPr>
          <a:lstStyle/>
          <a:p>
            <a:pPr lvl="0"/>
            <a:r>
              <a:rPr lang="en-US" sz="4000">
                <a:solidFill>
                  <a:prstClr val="black"/>
                </a:solidFill>
              </a:rPr>
              <a:t>37 – 5 x 5</a:t>
            </a:r>
          </a:p>
        </p:txBody>
      </p:sp>
      <p:sp>
        <p:nvSpPr>
          <p:cNvPr id="36" name="Right Brace 35">
            <a:extLst>
              <a:ext uri="{FF2B5EF4-FFF2-40B4-BE49-F238E27FC236}">
                <a16:creationId xmlns:a16="http://schemas.microsoft.com/office/drawing/2014/main" id="{10826E5D-EF57-4543-AD01-C48FCDF359D0}"/>
              </a:ext>
            </a:extLst>
          </p:cNvPr>
          <p:cNvSpPr/>
          <p:nvPr/>
        </p:nvSpPr>
        <p:spPr>
          <a:xfrm rot="5400000">
            <a:off x="4179828" y="3593961"/>
            <a:ext cx="258726" cy="1131592"/>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sp>
        <p:nvSpPr>
          <p:cNvPr id="37" name="TextBox 36">
            <a:extLst>
              <a:ext uri="{FF2B5EF4-FFF2-40B4-BE49-F238E27FC236}">
                <a16:creationId xmlns:a16="http://schemas.microsoft.com/office/drawing/2014/main" id="{04F4DB81-AD01-47E0-81BD-42055B111FB8}"/>
              </a:ext>
            </a:extLst>
          </p:cNvPr>
          <p:cNvSpPr txBox="1"/>
          <p:nvPr/>
        </p:nvSpPr>
        <p:spPr>
          <a:xfrm>
            <a:off x="2260354" y="4251062"/>
            <a:ext cx="2966083" cy="707886"/>
          </a:xfrm>
          <a:prstGeom prst="rect">
            <a:avLst/>
          </a:prstGeom>
          <a:noFill/>
        </p:spPr>
        <p:txBody>
          <a:bodyPr wrap="square" rtlCol="0">
            <a:spAutoFit/>
          </a:bodyPr>
          <a:lstStyle/>
          <a:p>
            <a:pPr lvl="0"/>
            <a:r>
              <a:rPr lang="en-US" sz="4000">
                <a:solidFill>
                  <a:prstClr val="black"/>
                </a:solidFill>
              </a:rPr>
              <a:t>=  37 –   25</a:t>
            </a:r>
          </a:p>
        </p:txBody>
      </p:sp>
      <p:sp>
        <p:nvSpPr>
          <p:cNvPr id="38" name="Rectangle 37">
            <a:extLst>
              <a:ext uri="{FF2B5EF4-FFF2-40B4-BE49-F238E27FC236}">
                <a16:creationId xmlns:a16="http://schemas.microsoft.com/office/drawing/2014/main" id="{9ED75CE6-2813-4EBB-8CC8-99E14459BBB8}"/>
              </a:ext>
            </a:extLst>
          </p:cNvPr>
          <p:cNvSpPr/>
          <p:nvPr/>
        </p:nvSpPr>
        <p:spPr>
          <a:xfrm>
            <a:off x="10964110" y="2030601"/>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noProof="0">
                <a:solidFill>
                  <a:srgbClr val="FF0000"/>
                </a:solidFill>
                <a:latin typeface="Calibri"/>
              </a:rPr>
              <a:t>S</a:t>
            </a:r>
            <a:endParaRPr kumimoji="0" lang="en-SG" sz="3600" b="1" i="0" u="none" strike="noStrike" kern="1200" cap="none" spc="0" normalizeH="0" baseline="0" noProof="0">
              <a:ln>
                <a:noFill/>
              </a:ln>
              <a:solidFill>
                <a:srgbClr val="FF0000"/>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2A645670-C7AF-4A8A-95F0-048885A944A5}"/>
              </a:ext>
            </a:extLst>
          </p:cNvPr>
          <p:cNvSpPr/>
          <p:nvPr/>
        </p:nvSpPr>
        <p:spPr>
          <a:xfrm>
            <a:off x="8448604" y="3532298"/>
            <a:ext cx="2966083" cy="214541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0" name="TextBox 39">
            <a:extLst>
              <a:ext uri="{FF2B5EF4-FFF2-40B4-BE49-F238E27FC236}">
                <a16:creationId xmlns:a16="http://schemas.microsoft.com/office/drawing/2014/main" id="{93FC39AC-FEB3-474F-BDC1-34583E272F53}"/>
              </a:ext>
            </a:extLst>
          </p:cNvPr>
          <p:cNvSpPr txBox="1"/>
          <p:nvPr/>
        </p:nvSpPr>
        <p:spPr>
          <a:xfrm>
            <a:off x="8562658" y="4864466"/>
            <a:ext cx="2723645" cy="707886"/>
          </a:xfrm>
          <a:prstGeom prst="rect">
            <a:avLst/>
          </a:prstGeom>
          <a:noFill/>
        </p:spPr>
        <p:txBody>
          <a:bodyPr wrap="square" rtlCol="0">
            <a:spAutoFit/>
          </a:bodyPr>
          <a:lstStyle/>
          <a:p>
            <a:pPr lvl="0"/>
            <a:r>
              <a:rPr lang="en-US" sz="4000">
                <a:solidFill>
                  <a:prstClr val="black"/>
                </a:solidFill>
              </a:rPr>
              <a:t>=       37</a:t>
            </a:r>
          </a:p>
        </p:txBody>
      </p:sp>
      <p:sp>
        <p:nvSpPr>
          <p:cNvPr id="41" name="TextBox 40">
            <a:extLst>
              <a:ext uri="{FF2B5EF4-FFF2-40B4-BE49-F238E27FC236}">
                <a16:creationId xmlns:a16="http://schemas.microsoft.com/office/drawing/2014/main" id="{E7CD4CDC-B531-468D-A6C6-DC4B25FF488F}"/>
              </a:ext>
            </a:extLst>
          </p:cNvPr>
          <p:cNvSpPr txBox="1"/>
          <p:nvPr/>
        </p:nvSpPr>
        <p:spPr>
          <a:xfrm>
            <a:off x="9074525" y="3495935"/>
            <a:ext cx="2723645" cy="707886"/>
          </a:xfrm>
          <a:prstGeom prst="rect">
            <a:avLst/>
          </a:prstGeom>
          <a:noFill/>
        </p:spPr>
        <p:txBody>
          <a:bodyPr wrap="square" rtlCol="0">
            <a:spAutoFit/>
          </a:bodyPr>
          <a:lstStyle/>
          <a:p>
            <a:pPr lvl="0"/>
            <a:r>
              <a:rPr lang="en-US" sz="4000">
                <a:solidFill>
                  <a:prstClr val="black"/>
                </a:solidFill>
              </a:rPr>
              <a:t>13 x 3 – 2</a:t>
            </a:r>
          </a:p>
        </p:txBody>
      </p:sp>
      <p:sp>
        <p:nvSpPr>
          <p:cNvPr id="42" name="Right Brace 41">
            <a:extLst>
              <a:ext uri="{FF2B5EF4-FFF2-40B4-BE49-F238E27FC236}">
                <a16:creationId xmlns:a16="http://schemas.microsoft.com/office/drawing/2014/main" id="{10FBEC58-ED57-4EE1-9668-826DFEDCDFCC}"/>
              </a:ext>
            </a:extLst>
          </p:cNvPr>
          <p:cNvSpPr/>
          <p:nvPr/>
        </p:nvSpPr>
        <p:spPr>
          <a:xfrm rot="5400000">
            <a:off x="9620126" y="3581410"/>
            <a:ext cx="310112" cy="1208080"/>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sp>
        <p:nvSpPr>
          <p:cNvPr id="43" name="TextBox 42">
            <a:extLst>
              <a:ext uri="{FF2B5EF4-FFF2-40B4-BE49-F238E27FC236}">
                <a16:creationId xmlns:a16="http://schemas.microsoft.com/office/drawing/2014/main" id="{9C9A7E14-A167-44E2-AE38-D29BC5D5C74A}"/>
              </a:ext>
            </a:extLst>
          </p:cNvPr>
          <p:cNvSpPr txBox="1"/>
          <p:nvPr/>
        </p:nvSpPr>
        <p:spPr>
          <a:xfrm>
            <a:off x="8562658" y="4251062"/>
            <a:ext cx="2966083" cy="707886"/>
          </a:xfrm>
          <a:prstGeom prst="rect">
            <a:avLst/>
          </a:prstGeom>
          <a:noFill/>
        </p:spPr>
        <p:txBody>
          <a:bodyPr wrap="square" rtlCol="0">
            <a:spAutoFit/>
          </a:bodyPr>
          <a:lstStyle/>
          <a:p>
            <a:pPr lvl="0"/>
            <a:r>
              <a:rPr lang="en-US" sz="4000">
                <a:solidFill>
                  <a:prstClr val="black"/>
                </a:solidFill>
              </a:rPr>
              <a:t>=     39    – 2</a:t>
            </a:r>
          </a:p>
        </p:txBody>
      </p:sp>
      <p:pic>
        <p:nvPicPr>
          <p:cNvPr id="44" name="Picture 6" descr="QooBee Sticker messages sticker-11">
            <a:extLst>
              <a:ext uri="{FF2B5EF4-FFF2-40B4-BE49-F238E27FC236}">
                <a16:creationId xmlns:a16="http://schemas.microsoft.com/office/drawing/2014/main" id="{D7555A18-1101-43AD-9B1F-D5E5E1F1E8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48680" y="2546127"/>
            <a:ext cx="1914005" cy="179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5809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3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circle(in)">
                                      <p:cBhvr>
                                        <p:cTn id="43" dur="20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ppt_x"/>
                                          </p:val>
                                        </p:tav>
                                        <p:tav tm="100000">
                                          <p:val>
                                            <p:strVal val="#ppt_x"/>
                                          </p:val>
                                        </p:tav>
                                      </p:tavLst>
                                    </p:anim>
                                    <p:anim calcmode="lin" valueType="num">
                                      <p:cBhvr additive="base">
                                        <p:cTn id="4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down)">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down)">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down)">
                                      <p:cBhvr>
                                        <p:cTn id="72" dur="500"/>
                                        <p:tgtEl>
                                          <p:spTgt spid="40"/>
                                        </p:tgtEl>
                                      </p:cBhvr>
                                    </p:animEffect>
                                  </p:childTnLst>
                                </p:cTn>
                              </p:par>
                              <p:par>
                                <p:cTn id="73" presetID="1" presetClass="exit" presetSubtype="0" fill="hold" grpId="1" nodeType="withEffect">
                                  <p:stCondLst>
                                    <p:cond delay="0"/>
                                  </p:stCondLst>
                                  <p:childTnLst>
                                    <p:set>
                                      <p:cBhvr>
                                        <p:cTn id="74"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6" grpId="0"/>
      <p:bldP spid="35" grpId="0"/>
      <p:bldP spid="36" grpId="0" animBg="1"/>
      <p:bldP spid="36" grpId="1" animBg="1"/>
      <p:bldP spid="37" grpId="0"/>
      <p:bldP spid="38" grpId="0" animBg="1"/>
      <p:bldP spid="39" grpId="0" animBg="1"/>
      <p:bldP spid="40" grpId="0"/>
      <p:bldP spid="41" grpId="0"/>
      <p:bldP spid="42" grpId="0" animBg="1"/>
      <p:bldP spid="42" grpId="1" animBg="1"/>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1319753" y="285141"/>
            <a:ext cx="1494148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2" name="Rectangle: Rounded Corners 1">
            <a:extLst>
              <a:ext uri="{FF2B5EF4-FFF2-40B4-BE49-F238E27FC236}">
                <a16:creationId xmlns:a16="http://schemas.microsoft.com/office/drawing/2014/main" id="{C089F039-70DC-4962-984F-DA80301A988A}"/>
              </a:ext>
            </a:extLst>
          </p:cNvPr>
          <p:cNvSpPr/>
          <p:nvPr/>
        </p:nvSpPr>
        <p:spPr>
          <a:xfrm>
            <a:off x="1559838" y="1001734"/>
            <a:ext cx="6579327" cy="62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a:solidFill>
                  <a:srgbClr val="C00000"/>
                </a:solidFill>
                <a:latin typeface="Calibri"/>
              </a:rPr>
              <a:t>Bài 2.</a:t>
            </a:r>
            <a:r>
              <a:rPr kumimoji="0" lang="en-US" sz="4400" b="1" i="0" u="none" strike="noStrike" kern="1200" cap="none" spc="0" normalizeH="0" baseline="0" noProof="0">
                <a:ln>
                  <a:noFill/>
                </a:ln>
                <a:solidFill>
                  <a:srgbClr val="C00000"/>
                </a:solidFill>
                <a:effectLst/>
                <a:uLnTx/>
                <a:uFillTx/>
                <a:latin typeface="Calibri"/>
                <a:ea typeface="+mn-ea"/>
                <a:cs typeface="+mn-cs"/>
              </a:rPr>
              <a:t> </a:t>
            </a:r>
            <a:r>
              <a:rPr kumimoji="0" lang="en-US" sz="4400" b="1" i="0" u="none" strike="noStrike" kern="1200" cap="none" spc="0" normalizeH="0" baseline="0" noProof="0">
                <a:ln>
                  <a:noFill/>
                </a:ln>
                <a:solidFill>
                  <a:srgbClr val="0070C0"/>
                </a:solidFill>
                <a:effectLst/>
                <a:uLnTx/>
                <a:uFillTx/>
                <a:latin typeface="Calibri"/>
                <a:ea typeface="+mn-ea"/>
                <a:cs typeface="+mn-cs"/>
              </a:rPr>
              <a:t>Đúng ghi Đ, sai ghi S:</a:t>
            </a:r>
            <a:endParaRPr kumimoji="0" lang="en-SG" sz="4400" b="1" i="0" u="none" strike="noStrike" kern="1200" cap="none" spc="0" normalizeH="0" baseline="0" noProof="0">
              <a:ln>
                <a:noFill/>
              </a:ln>
              <a:solidFill>
                <a:srgbClr val="0070C0"/>
              </a:solidFill>
              <a:effectLst/>
              <a:uLnTx/>
              <a:uFillTx/>
              <a:latin typeface="Calibri"/>
              <a:ea typeface="+mn-ea"/>
              <a:cs typeface="+mn-cs"/>
            </a:endParaRPr>
          </a:p>
        </p:txBody>
      </p:sp>
      <p:sp>
        <p:nvSpPr>
          <p:cNvPr id="4" name="TextBox 3">
            <a:extLst>
              <a:ext uri="{FF2B5EF4-FFF2-40B4-BE49-F238E27FC236}">
                <a16:creationId xmlns:a16="http://schemas.microsoft.com/office/drawing/2014/main" id="{8BEC5818-F769-457C-A47F-5F3A033E06E6}"/>
              </a:ext>
            </a:extLst>
          </p:cNvPr>
          <p:cNvSpPr txBox="1"/>
          <p:nvPr/>
        </p:nvSpPr>
        <p:spPr>
          <a:xfrm>
            <a:off x="183850" y="1984683"/>
            <a:ext cx="5312016" cy="707886"/>
          </a:xfrm>
          <a:prstGeom prst="rect">
            <a:avLst/>
          </a:prstGeom>
          <a:noFill/>
        </p:spPr>
        <p:txBody>
          <a:bodyPr wrap="square" rtlCol="0">
            <a:spAutoFit/>
          </a:bodyPr>
          <a:lstStyle/>
          <a:p>
            <a:pPr marL="514350" indent="-514350">
              <a:buFontTx/>
              <a:buAutoNum type="alphaLcParenR"/>
              <a:defRPr/>
            </a:pPr>
            <a:r>
              <a:rPr kumimoji="0" lang="en-US" sz="4000" b="0" i="0" u="none" strike="noStrike" kern="1200" cap="none" spc="0" normalizeH="0" baseline="0" noProof="0">
                <a:ln>
                  <a:noFill/>
                </a:ln>
                <a:solidFill>
                  <a:prstClr val="black"/>
                </a:solidFill>
                <a:effectLst/>
                <a:uLnTx/>
                <a:uFillTx/>
                <a:latin typeface="Calibri"/>
                <a:ea typeface="+mn-ea"/>
                <a:cs typeface="+mn-cs"/>
              </a:rPr>
              <a:t> 180 : 6 + 30   = 60</a:t>
            </a:r>
          </a:p>
        </p:txBody>
      </p:sp>
      <p:sp>
        <p:nvSpPr>
          <p:cNvPr id="3" name="Rectangle 2">
            <a:extLst>
              <a:ext uri="{FF2B5EF4-FFF2-40B4-BE49-F238E27FC236}">
                <a16:creationId xmlns:a16="http://schemas.microsoft.com/office/drawing/2014/main" id="{70BFAA32-867C-4953-81E8-896C03FD289E}"/>
              </a:ext>
            </a:extLst>
          </p:cNvPr>
          <p:cNvSpPr/>
          <p:nvPr/>
        </p:nvSpPr>
        <p:spPr>
          <a:xfrm>
            <a:off x="4760352" y="2051103"/>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C71790B3-C699-4598-BFDA-B9ACCE7646F3}"/>
              </a:ext>
            </a:extLst>
          </p:cNvPr>
          <p:cNvSpPr txBox="1"/>
          <p:nvPr/>
        </p:nvSpPr>
        <p:spPr>
          <a:xfrm>
            <a:off x="6127220" y="1983804"/>
            <a:ext cx="5312016" cy="707886"/>
          </a:xfrm>
          <a:prstGeom prst="rect">
            <a:avLst/>
          </a:prstGeom>
          <a:noFill/>
        </p:spPr>
        <p:txBody>
          <a:bodyPr wrap="square" rtlCol="0">
            <a:spAutoFit/>
          </a:bodyPr>
          <a:lstStyle/>
          <a:p>
            <a:pPr>
              <a:defRPr/>
            </a:pPr>
            <a:r>
              <a:rPr kumimoji="0" lang="en-US" sz="4000" b="0" i="0" u="none" strike="noStrike" kern="1200" cap="none" spc="0" normalizeH="0" baseline="0" noProof="0">
                <a:ln>
                  <a:noFill/>
                </a:ln>
                <a:solidFill>
                  <a:prstClr val="black"/>
                </a:solidFill>
                <a:effectLst/>
                <a:uLnTx/>
                <a:uFillTx/>
                <a:latin typeface="Calibri"/>
                <a:ea typeface="+mn-ea"/>
                <a:cs typeface="+mn-cs"/>
              </a:rPr>
              <a:t>b) </a:t>
            </a:r>
            <a:r>
              <a:rPr lang="en-US" sz="4000">
                <a:solidFill>
                  <a:prstClr val="black"/>
                </a:solidFill>
                <a:latin typeface="Calibri"/>
              </a:rPr>
              <a:t>180 + 30 : 6   = 35</a:t>
            </a:r>
            <a:endParaRPr kumimoji="0" lang="en-US" sz="4000" b="0" i="0" u="none" strike="noStrike" kern="1200" cap="none" spc="0" normalizeH="0" baseline="0" noProof="0">
              <a:ln>
                <a:noFill/>
              </a:ln>
              <a:solidFill>
                <a:prstClr val="black"/>
              </a:solidFill>
              <a:effectLst/>
              <a:uLnTx/>
              <a:uFillTx/>
              <a:latin typeface="Calibri"/>
            </a:endParaRPr>
          </a:p>
        </p:txBody>
      </p:sp>
      <p:sp>
        <p:nvSpPr>
          <p:cNvPr id="31" name="Rectangle 30">
            <a:extLst>
              <a:ext uri="{FF2B5EF4-FFF2-40B4-BE49-F238E27FC236}">
                <a16:creationId xmlns:a16="http://schemas.microsoft.com/office/drawing/2014/main" id="{3DD0443B-69C1-433E-959A-C7352A4FE13C}"/>
              </a:ext>
            </a:extLst>
          </p:cNvPr>
          <p:cNvSpPr/>
          <p:nvPr/>
        </p:nvSpPr>
        <p:spPr>
          <a:xfrm>
            <a:off x="10961280" y="2004197"/>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6796576C-203F-420C-AAB0-3A0E4AB7254C}"/>
              </a:ext>
            </a:extLst>
          </p:cNvPr>
          <p:cNvSpPr/>
          <p:nvPr/>
        </p:nvSpPr>
        <p:spPr>
          <a:xfrm>
            <a:off x="4757453" y="2047304"/>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a:solidFill>
                  <a:srgbClr val="FF0000"/>
                </a:solidFill>
                <a:latin typeface="Calibri"/>
              </a:rPr>
              <a:t>Đ</a:t>
            </a:r>
            <a:endParaRPr kumimoji="0" lang="en-SG" sz="3600" b="1" i="0" u="none" strike="noStrike" kern="1200" cap="none" spc="0" normalizeH="0" baseline="0" noProof="0">
              <a:ln>
                <a:noFill/>
              </a:ln>
              <a:solidFill>
                <a:srgbClr val="FF0000"/>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DC26101A-FE23-4139-8D9F-4B714BA9C2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931" y="2566545"/>
            <a:ext cx="1910674" cy="179125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94ECC757-19B7-4F48-B71D-BC9B8531D6F2}"/>
              </a:ext>
            </a:extLst>
          </p:cNvPr>
          <p:cNvSpPr/>
          <p:nvPr/>
        </p:nvSpPr>
        <p:spPr>
          <a:xfrm>
            <a:off x="2146300" y="3532298"/>
            <a:ext cx="2966083" cy="214541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TextBox 25">
            <a:extLst>
              <a:ext uri="{FF2B5EF4-FFF2-40B4-BE49-F238E27FC236}">
                <a16:creationId xmlns:a16="http://schemas.microsoft.com/office/drawing/2014/main" id="{DF9C2E9A-8262-456C-80BD-D84DE034EDFA}"/>
              </a:ext>
            </a:extLst>
          </p:cNvPr>
          <p:cNvSpPr txBox="1"/>
          <p:nvPr/>
        </p:nvSpPr>
        <p:spPr>
          <a:xfrm>
            <a:off x="2260354" y="4864466"/>
            <a:ext cx="2723645" cy="707886"/>
          </a:xfrm>
          <a:prstGeom prst="rect">
            <a:avLst/>
          </a:prstGeom>
          <a:noFill/>
        </p:spPr>
        <p:txBody>
          <a:bodyPr wrap="square" rtlCol="0">
            <a:spAutoFit/>
          </a:bodyPr>
          <a:lstStyle/>
          <a:p>
            <a:pPr lvl="0"/>
            <a:r>
              <a:rPr lang="en-US" sz="4000">
                <a:solidFill>
                  <a:prstClr val="black"/>
                </a:solidFill>
              </a:rPr>
              <a:t>=         60</a:t>
            </a:r>
          </a:p>
        </p:txBody>
      </p:sp>
      <p:sp>
        <p:nvSpPr>
          <p:cNvPr id="35" name="TextBox 34">
            <a:extLst>
              <a:ext uri="{FF2B5EF4-FFF2-40B4-BE49-F238E27FC236}">
                <a16:creationId xmlns:a16="http://schemas.microsoft.com/office/drawing/2014/main" id="{AF91AD99-5552-41F5-8E22-A5AA0BFBD818}"/>
              </a:ext>
            </a:extLst>
          </p:cNvPr>
          <p:cNvSpPr txBox="1"/>
          <p:nvPr/>
        </p:nvSpPr>
        <p:spPr>
          <a:xfrm>
            <a:off x="2526433" y="3495935"/>
            <a:ext cx="2723645" cy="707886"/>
          </a:xfrm>
          <a:prstGeom prst="rect">
            <a:avLst/>
          </a:prstGeom>
          <a:noFill/>
        </p:spPr>
        <p:txBody>
          <a:bodyPr wrap="square" rtlCol="0">
            <a:spAutoFit/>
          </a:bodyPr>
          <a:lstStyle/>
          <a:p>
            <a:pPr lvl="0"/>
            <a:r>
              <a:rPr lang="en-US" sz="4000">
                <a:solidFill>
                  <a:prstClr val="black"/>
                </a:solidFill>
              </a:rPr>
              <a:t>180 : 6 + 30</a:t>
            </a:r>
          </a:p>
        </p:txBody>
      </p:sp>
      <p:sp>
        <p:nvSpPr>
          <p:cNvPr id="36" name="Right Brace 35">
            <a:extLst>
              <a:ext uri="{FF2B5EF4-FFF2-40B4-BE49-F238E27FC236}">
                <a16:creationId xmlns:a16="http://schemas.microsoft.com/office/drawing/2014/main" id="{10826E5D-EF57-4543-AD01-C48FCDF359D0}"/>
              </a:ext>
            </a:extLst>
          </p:cNvPr>
          <p:cNvSpPr/>
          <p:nvPr/>
        </p:nvSpPr>
        <p:spPr>
          <a:xfrm rot="5400000">
            <a:off x="3234199" y="3423786"/>
            <a:ext cx="171440" cy="1411960"/>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sp>
        <p:nvSpPr>
          <p:cNvPr id="37" name="TextBox 36">
            <a:extLst>
              <a:ext uri="{FF2B5EF4-FFF2-40B4-BE49-F238E27FC236}">
                <a16:creationId xmlns:a16="http://schemas.microsoft.com/office/drawing/2014/main" id="{04F4DB81-AD01-47E0-81BD-42055B111FB8}"/>
              </a:ext>
            </a:extLst>
          </p:cNvPr>
          <p:cNvSpPr txBox="1"/>
          <p:nvPr/>
        </p:nvSpPr>
        <p:spPr>
          <a:xfrm>
            <a:off x="2260354" y="4251062"/>
            <a:ext cx="3214304" cy="707886"/>
          </a:xfrm>
          <a:prstGeom prst="rect">
            <a:avLst/>
          </a:prstGeom>
          <a:noFill/>
        </p:spPr>
        <p:txBody>
          <a:bodyPr wrap="square" rtlCol="0">
            <a:spAutoFit/>
          </a:bodyPr>
          <a:lstStyle/>
          <a:p>
            <a:pPr lvl="0"/>
            <a:r>
              <a:rPr lang="en-US" sz="4000">
                <a:solidFill>
                  <a:prstClr val="black"/>
                </a:solidFill>
              </a:rPr>
              <a:t>=    30     + 30</a:t>
            </a:r>
          </a:p>
        </p:txBody>
      </p:sp>
      <p:sp>
        <p:nvSpPr>
          <p:cNvPr id="38" name="Rectangle 37">
            <a:extLst>
              <a:ext uri="{FF2B5EF4-FFF2-40B4-BE49-F238E27FC236}">
                <a16:creationId xmlns:a16="http://schemas.microsoft.com/office/drawing/2014/main" id="{9ED75CE6-2813-4EBB-8CC8-99E14459BBB8}"/>
              </a:ext>
            </a:extLst>
          </p:cNvPr>
          <p:cNvSpPr/>
          <p:nvPr/>
        </p:nvSpPr>
        <p:spPr>
          <a:xfrm>
            <a:off x="10954170" y="2009204"/>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noProof="0">
                <a:solidFill>
                  <a:srgbClr val="FF0000"/>
                </a:solidFill>
                <a:latin typeface="Calibri"/>
              </a:rPr>
              <a:t>S</a:t>
            </a:r>
            <a:endParaRPr kumimoji="0" lang="en-SG" sz="3600" b="1" i="0" u="none" strike="noStrike" kern="1200" cap="none" spc="0" normalizeH="0" baseline="0" noProof="0">
              <a:ln>
                <a:noFill/>
              </a:ln>
              <a:solidFill>
                <a:srgbClr val="FF0000"/>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2A645670-C7AF-4A8A-95F0-048885A944A5}"/>
              </a:ext>
            </a:extLst>
          </p:cNvPr>
          <p:cNvSpPr/>
          <p:nvPr/>
        </p:nvSpPr>
        <p:spPr>
          <a:xfrm>
            <a:off x="8448604" y="3532298"/>
            <a:ext cx="2966083" cy="214541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0" name="TextBox 39">
            <a:extLst>
              <a:ext uri="{FF2B5EF4-FFF2-40B4-BE49-F238E27FC236}">
                <a16:creationId xmlns:a16="http://schemas.microsoft.com/office/drawing/2014/main" id="{93FC39AC-FEB3-474F-BDC1-34583E272F53}"/>
              </a:ext>
            </a:extLst>
          </p:cNvPr>
          <p:cNvSpPr txBox="1"/>
          <p:nvPr/>
        </p:nvSpPr>
        <p:spPr>
          <a:xfrm>
            <a:off x="8473758" y="4864466"/>
            <a:ext cx="2723645" cy="707886"/>
          </a:xfrm>
          <a:prstGeom prst="rect">
            <a:avLst/>
          </a:prstGeom>
          <a:noFill/>
        </p:spPr>
        <p:txBody>
          <a:bodyPr wrap="square" rtlCol="0">
            <a:spAutoFit/>
          </a:bodyPr>
          <a:lstStyle/>
          <a:p>
            <a:pPr lvl="0"/>
            <a:r>
              <a:rPr lang="en-US" sz="4000">
                <a:solidFill>
                  <a:prstClr val="black"/>
                </a:solidFill>
              </a:rPr>
              <a:t>=       185</a:t>
            </a:r>
          </a:p>
        </p:txBody>
      </p:sp>
      <p:sp>
        <p:nvSpPr>
          <p:cNvPr id="41" name="TextBox 40">
            <a:extLst>
              <a:ext uri="{FF2B5EF4-FFF2-40B4-BE49-F238E27FC236}">
                <a16:creationId xmlns:a16="http://schemas.microsoft.com/office/drawing/2014/main" id="{E7CD4CDC-B531-468D-A6C6-DC4B25FF488F}"/>
              </a:ext>
            </a:extLst>
          </p:cNvPr>
          <p:cNvSpPr txBox="1"/>
          <p:nvPr/>
        </p:nvSpPr>
        <p:spPr>
          <a:xfrm>
            <a:off x="8832087" y="3507599"/>
            <a:ext cx="2723645" cy="707886"/>
          </a:xfrm>
          <a:prstGeom prst="rect">
            <a:avLst/>
          </a:prstGeom>
          <a:noFill/>
        </p:spPr>
        <p:txBody>
          <a:bodyPr wrap="square" rtlCol="0">
            <a:spAutoFit/>
          </a:bodyPr>
          <a:lstStyle/>
          <a:p>
            <a:pPr lvl="0">
              <a:defRPr/>
            </a:pPr>
            <a:r>
              <a:rPr lang="en-US" sz="4000">
                <a:solidFill>
                  <a:prstClr val="black"/>
                </a:solidFill>
              </a:rPr>
              <a:t>180 + 30 : 6</a:t>
            </a:r>
          </a:p>
        </p:txBody>
      </p:sp>
      <p:sp>
        <p:nvSpPr>
          <p:cNvPr id="42" name="Right Brace 41">
            <a:extLst>
              <a:ext uri="{FF2B5EF4-FFF2-40B4-BE49-F238E27FC236}">
                <a16:creationId xmlns:a16="http://schemas.microsoft.com/office/drawing/2014/main" id="{10FBEC58-ED57-4EE1-9668-826DFEDCDFCC}"/>
              </a:ext>
            </a:extLst>
          </p:cNvPr>
          <p:cNvSpPr/>
          <p:nvPr/>
        </p:nvSpPr>
        <p:spPr>
          <a:xfrm rot="5400000">
            <a:off x="10598968" y="3555410"/>
            <a:ext cx="310112" cy="1208080"/>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sp>
        <p:nvSpPr>
          <p:cNvPr id="43" name="TextBox 42">
            <a:extLst>
              <a:ext uri="{FF2B5EF4-FFF2-40B4-BE49-F238E27FC236}">
                <a16:creationId xmlns:a16="http://schemas.microsoft.com/office/drawing/2014/main" id="{9C9A7E14-A167-44E2-AE38-D29BC5D5C74A}"/>
              </a:ext>
            </a:extLst>
          </p:cNvPr>
          <p:cNvSpPr txBox="1"/>
          <p:nvPr/>
        </p:nvSpPr>
        <p:spPr>
          <a:xfrm>
            <a:off x="8461058" y="4251062"/>
            <a:ext cx="2966083" cy="707886"/>
          </a:xfrm>
          <a:prstGeom prst="rect">
            <a:avLst/>
          </a:prstGeom>
          <a:noFill/>
        </p:spPr>
        <p:txBody>
          <a:bodyPr wrap="square" rtlCol="0">
            <a:spAutoFit/>
          </a:bodyPr>
          <a:lstStyle/>
          <a:p>
            <a:pPr lvl="0"/>
            <a:r>
              <a:rPr lang="en-US" sz="4000">
                <a:solidFill>
                  <a:prstClr val="black"/>
                </a:solidFill>
              </a:rPr>
              <a:t>= 180 +     5</a:t>
            </a:r>
          </a:p>
        </p:txBody>
      </p:sp>
      <p:pic>
        <p:nvPicPr>
          <p:cNvPr id="44" name="Picture 6" descr="QooBee Sticker messages sticker-11">
            <a:extLst>
              <a:ext uri="{FF2B5EF4-FFF2-40B4-BE49-F238E27FC236}">
                <a16:creationId xmlns:a16="http://schemas.microsoft.com/office/drawing/2014/main" id="{D7555A18-1101-43AD-9B1F-D5E5E1F1E8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48680" y="2546127"/>
            <a:ext cx="1914005" cy="179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2133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3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circle(in)">
                                      <p:cBhvr>
                                        <p:cTn id="43" dur="20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ppt_x"/>
                                          </p:val>
                                        </p:tav>
                                        <p:tav tm="100000">
                                          <p:val>
                                            <p:strVal val="#ppt_x"/>
                                          </p:val>
                                        </p:tav>
                                      </p:tavLst>
                                    </p:anim>
                                    <p:anim calcmode="lin" valueType="num">
                                      <p:cBhvr additive="base">
                                        <p:cTn id="4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down)">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down)">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down)">
                                      <p:cBhvr>
                                        <p:cTn id="72" dur="500"/>
                                        <p:tgtEl>
                                          <p:spTgt spid="40"/>
                                        </p:tgtEl>
                                      </p:cBhvr>
                                    </p:animEffect>
                                  </p:childTnLst>
                                </p:cTn>
                              </p:par>
                              <p:par>
                                <p:cTn id="73" presetID="1" presetClass="exit" presetSubtype="0" fill="hold" grpId="1" nodeType="withEffect">
                                  <p:stCondLst>
                                    <p:cond delay="0"/>
                                  </p:stCondLst>
                                  <p:childTnLst>
                                    <p:set>
                                      <p:cBhvr>
                                        <p:cTn id="74"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6" grpId="0"/>
      <p:bldP spid="35" grpId="0"/>
      <p:bldP spid="36" grpId="0" animBg="1"/>
      <p:bldP spid="36" grpId="1" animBg="1"/>
      <p:bldP spid="37" grpId="0"/>
      <p:bldP spid="38" grpId="0" animBg="1"/>
      <p:bldP spid="39" grpId="0" animBg="1"/>
      <p:bldP spid="40" grpId="0"/>
      <p:bldP spid="41" grpId="0"/>
      <p:bldP spid="42" grpId="0" animBg="1"/>
      <p:bldP spid="42" grpId="1" animBg="1"/>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1319753" y="285141"/>
            <a:ext cx="1494148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2" name="Rectangle: Rounded Corners 1">
            <a:extLst>
              <a:ext uri="{FF2B5EF4-FFF2-40B4-BE49-F238E27FC236}">
                <a16:creationId xmlns:a16="http://schemas.microsoft.com/office/drawing/2014/main" id="{C089F039-70DC-4962-984F-DA80301A988A}"/>
              </a:ext>
            </a:extLst>
          </p:cNvPr>
          <p:cNvSpPr/>
          <p:nvPr/>
        </p:nvSpPr>
        <p:spPr>
          <a:xfrm>
            <a:off x="1559838" y="1001734"/>
            <a:ext cx="6589375" cy="62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a:solidFill>
                  <a:srgbClr val="C00000"/>
                </a:solidFill>
                <a:latin typeface="Calibri"/>
              </a:rPr>
              <a:t>Bài 2.</a:t>
            </a:r>
            <a:r>
              <a:rPr kumimoji="0" lang="en-US" sz="4400" b="1" i="0" u="none" strike="noStrike" kern="1200" cap="none" spc="0" normalizeH="0" baseline="0" noProof="0">
                <a:ln>
                  <a:noFill/>
                </a:ln>
                <a:solidFill>
                  <a:srgbClr val="C00000"/>
                </a:solidFill>
                <a:effectLst/>
                <a:uLnTx/>
                <a:uFillTx/>
                <a:latin typeface="Calibri"/>
                <a:ea typeface="+mn-ea"/>
                <a:cs typeface="+mn-cs"/>
              </a:rPr>
              <a:t> </a:t>
            </a:r>
            <a:r>
              <a:rPr kumimoji="0" lang="en-US" sz="4400" b="1" i="0" u="none" strike="noStrike" kern="1200" cap="none" spc="0" normalizeH="0" baseline="0" noProof="0">
                <a:ln>
                  <a:noFill/>
                </a:ln>
                <a:solidFill>
                  <a:srgbClr val="0070C0"/>
                </a:solidFill>
                <a:effectLst/>
                <a:uLnTx/>
                <a:uFillTx/>
                <a:latin typeface="Calibri"/>
                <a:ea typeface="+mn-ea"/>
                <a:cs typeface="+mn-cs"/>
              </a:rPr>
              <a:t>Đúng ghi Đ, sai ghi S:</a:t>
            </a:r>
            <a:endParaRPr kumimoji="0" lang="en-SG" sz="4400" b="1" i="0" u="none" strike="noStrike" kern="1200" cap="none" spc="0" normalizeH="0" baseline="0" noProof="0">
              <a:ln>
                <a:noFill/>
              </a:ln>
              <a:solidFill>
                <a:srgbClr val="0070C0"/>
              </a:solidFill>
              <a:effectLst/>
              <a:uLnTx/>
              <a:uFillTx/>
              <a:latin typeface="Calibri"/>
              <a:ea typeface="+mn-ea"/>
              <a:cs typeface="+mn-cs"/>
            </a:endParaRPr>
          </a:p>
        </p:txBody>
      </p:sp>
      <p:sp>
        <p:nvSpPr>
          <p:cNvPr id="4" name="TextBox 3">
            <a:extLst>
              <a:ext uri="{FF2B5EF4-FFF2-40B4-BE49-F238E27FC236}">
                <a16:creationId xmlns:a16="http://schemas.microsoft.com/office/drawing/2014/main" id="{8BEC5818-F769-457C-A47F-5F3A033E06E6}"/>
              </a:ext>
            </a:extLst>
          </p:cNvPr>
          <p:cNvSpPr txBox="1"/>
          <p:nvPr/>
        </p:nvSpPr>
        <p:spPr>
          <a:xfrm>
            <a:off x="183850" y="1984683"/>
            <a:ext cx="5312016" cy="707886"/>
          </a:xfrm>
          <a:prstGeom prst="rect">
            <a:avLst/>
          </a:prstGeom>
          <a:noFill/>
        </p:spPr>
        <p:txBody>
          <a:bodyPr wrap="square" rtlCol="0">
            <a:spAutoFit/>
          </a:bodyPr>
          <a:lstStyle/>
          <a:p>
            <a:pPr marL="514350" indent="-514350">
              <a:buFontTx/>
              <a:buAutoNum type="alphaLcParenR"/>
              <a:defRPr/>
            </a:pPr>
            <a:r>
              <a:rPr kumimoji="0" lang="en-US" sz="4000" b="0" i="0" u="none" strike="noStrike" kern="1200" cap="none" spc="0" normalizeH="0" baseline="0" noProof="0">
                <a:ln>
                  <a:noFill/>
                </a:ln>
                <a:solidFill>
                  <a:prstClr val="black"/>
                </a:solidFill>
                <a:effectLst/>
                <a:uLnTx/>
                <a:uFillTx/>
                <a:latin typeface="Calibri"/>
                <a:ea typeface="+mn-ea"/>
                <a:cs typeface="+mn-cs"/>
              </a:rPr>
              <a:t> 30 + 60 x 2  = 150</a:t>
            </a:r>
          </a:p>
        </p:txBody>
      </p:sp>
      <p:sp>
        <p:nvSpPr>
          <p:cNvPr id="3" name="Rectangle 2">
            <a:extLst>
              <a:ext uri="{FF2B5EF4-FFF2-40B4-BE49-F238E27FC236}">
                <a16:creationId xmlns:a16="http://schemas.microsoft.com/office/drawing/2014/main" id="{70BFAA32-867C-4953-81E8-896C03FD289E}"/>
              </a:ext>
            </a:extLst>
          </p:cNvPr>
          <p:cNvSpPr/>
          <p:nvPr/>
        </p:nvSpPr>
        <p:spPr>
          <a:xfrm>
            <a:off x="4760352" y="2051103"/>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C71790B3-C699-4598-BFDA-B9ACCE7646F3}"/>
              </a:ext>
            </a:extLst>
          </p:cNvPr>
          <p:cNvSpPr txBox="1"/>
          <p:nvPr/>
        </p:nvSpPr>
        <p:spPr>
          <a:xfrm>
            <a:off x="6127220" y="1971104"/>
            <a:ext cx="5312016" cy="707886"/>
          </a:xfrm>
          <a:prstGeom prst="rect">
            <a:avLst/>
          </a:prstGeom>
          <a:noFill/>
        </p:spPr>
        <p:txBody>
          <a:bodyPr wrap="square" rtlCol="0">
            <a:spAutoFit/>
          </a:bodyPr>
          <a:lstStyle/>
          <a:p>
            <a:pPr>
              <a:defRPr/>
            </a:pPr>
            <a:r>
              <a:rPr kumimoji="0" lang="en-US" sz="4000" b="0" i="0" u="none" strike="noStrike" kern="1200" cap="none" spc="0" normalizeH="0" baseline="0" noProof="0">
                <a:ln>
                  <a:noFill/>
                </a:ln>
                <a:solidFill>
                  <a:prstClr val="black"/>
                </a:solidFill>
                <a:effectLst/>
                <a:uLnTx/>
                <a:uFillTx/>
                <a:latin typeface="Calibri"/>
                <a:ea typeface="+mn-ea"/>
                <a:cs typeface="+mn-cs"/>
              </a:rPr>
              <a:t>b) 30 + 60 x 2     = 180</a:t>
            </a:r>
          </a:p>
        </p:txBody>
      </p:sp>
      <p:sp>
        <p:nvSpPr>
          <p:cNvPr id="31" name="Rectangle 30">
            <a:extLst>
              <a:ext uri="{FF2B5EF4-FFF2-40B4-BE49-F238E27FC236}">
                <a16:creationId xmlns:a16="http://schemas.microsoft.com/office/drawing/2014/main" id="{3DD0443B-69C1-433E-959A-C7352A4FE13C}"/>
              </a:ext>
            </a:extLst>
          </p:cNvPr>
          <p:cNvSpPr/>
          <p:nvPr/>
        </p:nvSpPr>
        <p:spPr>
          <a:xfrm>
            <a:off x="11004240" y="2040557"/>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6796576C-203F-420C-AAB0-3A0E4AB7254C}"/>
              </a:ext>
            </a:extLst>
          </p:cNvPr>
          <p:cNvSpPr/>
          <p:nvPr/>
        </p:nvSpPr>
        <p:spPr>
          <a:xfrm>
            <a:off x="4757453" y="2047304"/>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a:solidFill>
                  <a:srgbClr val="FF0000"/>
                </a:solidFill>
                <a:latin typeface="Calibri"/>
              </a:rPr>
              <a:t>Đ</a:t>
            </a:r>
            <a:endParaRPr kumimoji="0" lang="en-SG" sz="3600" b="1" i="0" u="none" strike="noStrike" kern="1200" cap="none" spc="0" normalizeH="0" baseline="0" noProof="0">
              <a:ln>
                <a:noFill/>
              </a:ln>
              <a:solidFill>
                <a:srgbClr val="FF0000"/>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DC26101A-FE23-4139-8D9F-4B714BA9C2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931" y="2566545"/>
            <a:ext cx="1910674" cy="179125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94ECC757-19B7-4F48-B71D-BC9B8531D6F2}"/>
              </a:ext>
            </a:extLst>
          </p:cNvPr>
          <p:cNvSpPr/>
          <p:nvPr/>
        </p:nvSpPr>
        <p:spPr>
          <a:xfrm>
            <a:off x="4432300" y="3532298"/>
            <a:ext cx="2966083" cy="214541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TextBox 25">
            <a:extLst>
              <a:ext uri="{FF2B5EF4-FFF2-40B4-BE49-F238E27FC236}">
                <a16:creationId xmlns:a16="http://schemas.microsoft.com/office/drawing/2014/main" id="{DF9C2E9A-8262-456C-80BD-D84DE034EDFA}"/>
              </a:ext>
            </a:extLst>
          </p:cNvPr>
          <p:cNvSpPr txBox="1"/>
          <p:nvPr/>
        </p:nvSpPr>
        <p:spPr>
          <a:xfrm>
            <a:off x="4444754" y="4864466"/>
            <a:ext cx="2723645" cy="707886"/>
          </a:xfrm>
          <a:prstGeom prst="rect">
            <a:avLst/>
          </a:prstGeom>
          <a:noFill/>
        </p:spPr>
        <p:txBody>
          <a:bodyPr wrap="square" rtlCol="0">
            <a:spAutoFit/>
          </a:bodyPr>
          <a:lstStyle/>
          <a:p>
            <a:pPr lvl="0"/>
            <a:r>
              <a:rPr lang="en-US" sz="4000">
                <a:solidFill>
                  <a:prstClr val="black"/>
                </a:solidFill>
              </a:rPr>
              <a:t>=    150</a:t>
            </a:r>
          </a:p>
        </p:txBody>
      </p:sp>
      <p:sp>
        <p:nvSpPr>
          <p:cNvPr id="35" name="TextBox 34">
            <a:extLst>
              <a:ext uri="{FF2B5EF4-FFF2-40B4-BE49-F238E27FC236}">
                <a16:creationId xmlns:a16="http://schemas.microsoft.com/office/drawing/2014/main" id="{AF91AD99-5552-41F5-8E22-A5AA0BFBD818}"/>
              </a:ext>
            </a:extLst>
          </p:cNvPr>
          <p:cNvSpPr txBox="1"/>
          <p:nvPr/>
        </p:nvSpPr>
        <p:spPr>
          <a:xfrm>
            <a:off x="4812433" y="3495935"/>
            <a:ext cx="2723645" cy="707886"/>
          </a:xfrm>
          <a:prstGeom prst="rect">
            <a:avLst/>
          </a:prstGeom>
          <a:noFill/>
        </p:spPr>
        <p:txBody>
          <a:bodyPr wrap="square" rtlCol="0">
            <a:spAutoFit/>
          </a:bodyPr>
          <a:lstStyle/>
          <a:p>
            <a:pPr lvl="0"/>
            <a:r>
              <a:rPr lang="en-US" sz="4000">
                <a:solidFill>
                  <a:prstClr val="black"/>
                </a:solidFill>
              </a:rPr>
              <a:t>30 + 60 x 2</a:t>
            </a:r>
          </a:p>
        </p:txBody>
      </p:sp>
      <p:sp>
        <p:nvSpPr>
          <p:cNvPr id="36" name="Right Brace 35">
            <a:extLst>
              <a:ext uri="{FF2B5EF4-FFF2-40B4-BE49-F238E27FC236}">
                <a16:creationId xmlns:a16="http://schemas.microsoft.com/office/drawing/2014/main" id="{10826E5D-EF57-4543-AD01-C48FCDF359D0}"/>
              </a:ext>
            </a:extLst>
          </p:cNvPr>
          <p:cNvSpPr/>
          <p:nvPr/>
        </p:nvSpPr>
        <p:spPr>
          <a:xfrm rot="5400000">
            <a:off x="6441915" y="3435742"/>
            <a:ext cx="171440" cy="1411960"/>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sp>
        <p:nvSpPr>
          <p:cNvPr id="37" name="TextBox 36">
            <a:extLst>
              <a:ext uri="{FF2B5EF4-FFF2-40B4-BE49-F238E27FC236}">
                <a16:creationId xmlns:a16="http://schemas.microsoft.com/office/drawing/2014/main" id="{04F4DB81-AD01-47E0-81BD-42055B111FB8}"/>
              </a:ext>
            </a:extLst>
          </p:cNvPr>
          <p:cNvSpPr txBox="1"/>
          <p:nvPr/>
        </p:nvSpPr>
        <p:spPr>
          <a:xfrm>
            <a:off x="4457454" y="4251062"/>
            <a:ext cx="3214304" cy="707886"/>
          </a:xfrm>
          <a:prstGeom prst="rect">
            <a:avLst/>
          </a:prstGeom>
          <a:noFill/>
        </p:spPr>
        <p:txBody>
          <a:bodyPr wrap="square" rtlCol="0">
            <a:spAutoFit/>
          </a:bodyPr>
          <a:lstStyle/>
          <a:p>
            <a:pPr lvl="0"/>
            <a:r>
              <a:rPr lang="en-US" sz="4000">
                <a:solidFill>
                  <a:prstClr val="black"/>
                </a:solidFill>
              </a:rPr>
              <a:t>= 30 +   120</a:t>
            </a:r>
          </a:p>
        </p:txBody>
      </p:sp>
      <p:sp>
        <p:nvSpPr>
          <p:cNvPr id="38" name="Rectangle 37">
            <a:extLst>
              <a:ext uri="{FF2B5EF4-FFF2-40B4-BE49-F238E27FC236}">
                <a16:creationId xmlns:a16="http://schemas.microsoft.com/office/drawing/2014/main" id="{9ED75CE6-2813-4EBB-8CC8-99E14459BBB8}"/>
              </a:ext>
            </a:extLst>
          </p:cNvPr>
          <p:cNvSpPr/>
          <p:nvPr/>
        </p:nvSpPr>
        <p:spPr>
          <a:xfrm>
            <a:off x="10996717" y="2038049"/>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noProof="0">
                <a:solidFill>
                  <a:srgbClr val="FF0000"/>
                </a:solidFill>
                <a:latin typeface="Calibri"/>
              </a:rPr>
              <a:t>S</a:t>
            </a:r>
            <a:endParaRPr kumimoji="0" lang="en-SG" sz="3600" b="1" i="0" u="none" strike="noStrike" kern="1200" cap="none" spc="0" normalizeH="0" baseline="0" noProof="0">
              <a:ln>
                <a:noFill/>
              </a:ln>
              <a:solidFill>
                <a:srgbClr val="FF0000"/>
              </a:solidFill>
              <a:effectLst/>
              <a:uLnTx/>
              <a:uFillTx/>
              <a:latin typeface="Calibri"/>
              <a:ea typeface="+mn-ea"/>
              <a:cs typeface="+mn-cs"/>
            </a:endParaRPr>
          </a:p>
        </p:txBody>
      </p:sp>
      <p:pic>
        <p:nvPicPr>
          <p:cNvPr id="23" name="Picture 6" descr="QooBee Sticker messages sticker-11">
            <a:extLst>
              <a:ext uri="{FF2B5EF4-FFF2-40B4-BE49-F238E27FC236}">
                <a16:creationId xmlns:a16="http://schemas.microsoft.com/office/drawing/2014/main" id="{A90A8D0C-2849-4B01-8326-DC2785EDC18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61245" y="2477125"/>
            <a:ext cx="1914005" cy="179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6953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circle(in)">
                                      <p:cBhvr>
                                        <p:cTn id="43" dur="20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6" grpId="0"/>
      <p:bldP spid="35" grpId="0"/>
      <p:bldP spid="36" grpId="0" animBg="1"/>
      <p:bldP spid="36" grpId="1" animBg="1"/>
      <p:bldP spid="37" grpId="0"/>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1319753" y="285141"/>
            <a:ext cx="1494148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2" name="Rectangle: Rounded Corners 1">
            <a:extLst>
              <a:ext uri="{FF2B5EF4-FFF2-40B4-BE49-F238E27FC236}">
                <a16:creationId xmlns:a16="http://schemas.microsoft.com/office/drawing/2014/main" id="{C089F039-70DC-4962-984F-DA80301A988A}"/>
              </a:ext>
            </a:extLst>
          </p:cNvPr>
          <p:cNvSpPr/>
          <p:nvPr/>
        </p:nvSpPr>
        <p:spPr>
          <a:xfrm>
            <a:off x="1559838" y="1001734"/>
            <a:ext cx="6679810" cy="62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a:solidFill>
                  <a:srgbClr val="C00000"/>
                </a:solidFill>
                <a:latin typeface="Calibri"/>
              </a:rPr>
              <a:t>Bài 2.</a:t>
            </a:r>
            <a:r>
              <a:rPr kumimoji="0" lang="en-US" sz="4400" b="1" i="0" u="none" strike="noStrike" kern="1200" cap="none" spc="0" normalizeH="0" baseline="0" noProof="0">
                <a:ln>
                  <a:noFill/>
                </a:ln>
                <a:solidFill>
                  <a:srgbClr val="C00000"/>
                </a:solidFill>
                <a:effectLst/>
                <a:uLnTx/>
                <a:uFillTx/>
                <a:latin typeface="Calibri"/>
                <a:ea typeface="+mn-ea"/>
                <a:cs typeface="+mn-cs"/>
              </a:rPr>
              <a:t> </a:t>
            </a:r>
            <a:r>
              <a:rPr kumimoji="0" lang="en-US" sz="4400" b="1" i="0" u="none" strike="noStrike" kern="1200" cap="none" spc="0" normalizeH="0" baseline="0" noProof="0">
                <a:ln>
                  <a:noFill/>
                </a:ln>
                <a:solidFill>
                  <a:srgbClr val="0070C0"/>
                </a:solidFill>
                <a:effectLst/>
                <a:uLnTx/>
                <a:uFillTx/>
                <a:latin typeface="Calibri"/>
                <a:ea typeface="+mn-ea"/>
                <a:cs typeface="+mn-cs"/>
              </a:rPr>
              <a:t>Đúng ghi Đ, sai ghi S:</a:t>
            </a:r>
            <a:endParaRPr kumimoji="0" lang="en-SG" sz="4400" b="1" i="0" u="none" strike="noStrike" kern="1200" cap="none" spc="0" normalizeH="0" baseline="0" noProof="0">
              <a:ln>
                <a:noFill/>
              </a:ln>
              <a:solidFill>
                <a:srgbClr val="0070C0"/>
              </a:solidFill>
              <a:effectLst/>
              <a:uLnTx/>
              <a:uFillTx/>
              <a:latin typeface="Calibri"/>
              <a:ea typeface="+mn-ea"/>
              <a:cs typeface="+mn-cs"/>
            </a:endParaRPr>
          </a:p>
        </p:txBody>
      </p:sp>
      <p:sp>
        <p:nvSpPr>
          <p:cNvPr id="4" name="TextBox 3">
            <a:extLst>
              <a:ext uri="{FF2B5EF4-FFF2-40B4-BE49-F238E27FC236}">
                <a16:creationId xmlns:a16="http://schemas.microsoft.com/office/drawing/2014/main" id="{8BEC5818-F769-457C-A47F-5F3A033E06E6}"/>
              </a:ext>
            </a:extLst>
          </p:cNvPr>
          <p:cNvSpPr txBox="1"/>
          <p:nvPr/>
        </p:nvSpPr>
        <p:spPr>
          <a:xfrm>
            <a:off x="183850" y="1984683"/>
            <a:ext cx="5312016" cy="707886"/>
          </a:xfrm>
          <a:prstGeom prst="rect">
            <a:avLst/>
          </a:prstGeom>
          <a:noFill/>
        </p:spPr>
        <p:txBody>
          <a:bodyPr wrap="square" rtlCol="0">
            <a:spAutoFit/>
          </a:bodyPr>
          <a:lstStyle/>
          <a:p>
            <a:pPr marL="514350" indent="-514350">
              <a:buFontTx/>
              <a:buAutoNum type="alphaLcParenR"/>
              <a:defRPr/>
            </a:pPr>
            <a:r>
              <a:rPr kumimoji="0" lang="en-US" sz="4000" b="0" i="0" u="none" strike="noStrike" kern="1200" cap="none" spc="0" normalizeH="0" baseline="0" noProof="0">
                <a:ln>
                  <a:noFill/>
                </a:ln>
                <a:solidFill>
                  <a:prstClr val="black"/>
                </a:solidFill>
                <a:effectLst/>
                <a:uLnTx/>
                <a:uFillTx/>
                <a:latin typeface="Calibri"/>
                <a:ea typeface="+mn-ea"/>
                <a:cs typeface="+mn-cs"/>
              </a:rPr>
              <a:t> 282 – 100 : 2 = 91</a:t>
            </a:r>
          </a:p>
        </p:txBody>
      </p:sp>
      <p:sp>
        <p:nvSpPr>
          <p:cNvPr id="3" name="Rectangle 2">
            <a:extLst>
              <a:ext uri="{FF2B5EF4-FFF2-40B4-BE49-F238E27FC236}">
                <a16:creationId xmlns:a16="http://schemas.microsoft.com/office/drawing/2014/main" id="{70BFAA32-867C-4953-81E8-896C03FD289E}"/>
              </a:ext>
            </a:extLst>
          </p:cNvPr>
          <p:cNvSpPr/>
          <p:nvPr/>
        </p:nvSpPr>
        <p:spPr>
          <a:xfrm>
            <a:off x="4760352" y="2051103"/>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C71790B3-C699-4598-BFDA-B9ACCE7646F3}"/>
              </a:ext>
            </a:extLst>
          </p:cNvPr>
          <p:cNvSpPr txBox="1"/>
          <p:nvPr/>
        </p:nvSpPr>
        <p:spPr>
          <a:xfrm>
            <a:off x="6127220" y="1971104"/>
            <a:ext cx="5312016" cy="707886"/>
          </a:xfrm>
          <a:prstGeom prst="rect">
            <a:avLst/>
          </a:prstGeom>
          <a:noFill/>
        </p:spPr>
        <p:txBody>
          <a:bodyPr wrap="square" rtlCol="0">
            <a:spAutoFit/>
          </a:bodyPr>
          <a:lstStyle/>
          <a:p>
            <a:pPr>
              <a:defRPr/>
            </a:pPr>
            <a:r>
              <a:rPr kumimoji="0" lang="en-US" sz="4000" b="0" i="0" u="none" strike="noStrike" kern="1200" cap="none" spc="0" normalizeH="0" baseline="0" noProof="0">
                <a:ln>
                  <a:noFill/>
                </a:ln>
                <a:solidFill>
                  <a:prstClr val="black"/>
                </a:solidFill>
                <a:effectLst/>
                <a:uLnTx/>
                <a:uFillTx/>
                <a:latin typeface="Calibri"/>
                <a:ea typeface="+mn-ea"/>
                <a:cs typeface="+mn-cs"/>
              </a:rPr>
              <a:t>b) 282 – 100 : 2 = 232</a:t>
            </a:r>
          </a:p>
        </p:txBody>
      </p:sp>
      <p:sp>
        <p:nvSpPr>
          <p:cNvPr id="31" name="Rectangle 30">
            <a:extLst>
              <a:ext uri="{FF2B5EF4-FFF2-40B4-BE49-F238E27FC236}">
                <a16:creationId xmlns:a16="http://schemas.microsoft.com/office/drawing/2014/main" id="{3DD0443B-69C1-433E-959A-C7352A4FE13C}"/>
              </a:ext>
            </a:extLst>
          </p:cNvPr>
          <p:cNvSpPr/>
          <p:nvPr/>
        </p:nvSpPr>
        <p:spPr>
          <a:xfrm>
            <a:off x="11004240" y="2040557"/>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6796576C-203F-420C-AAB0-3A0E4AB7254C}"/>
              </a:ext>
            </a:extLst>
          </p:cNvPr>
          <p:cNvSpPr/>
          <p:nvPr/>
        </p:nvSpPr>
        <p:spPr>
          <a:xfrm>
            <a:off x="4757453" y="2047304"/>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noProof="0">
                <a:solidFill>
                  <a:srgbClr val="FF0000"/>
                </a:solidFill>
                <a:latin typeface="Calibri"/>
              </a:rPr>
              <a:t>S</a:t>
            </a:r>
            <a:endParaRPr kumimoji="0" lang="en-SG" sz="3600" b="1" i="0" u="none" strike="noStrike" kern="1200" cap="none" spc="0" normalizeH="0" baseline="0" noProof="0">
              <a:ln>
                <a:noFill/>
              </a:ln>
              <a:solidFill>
                <a:srgbClr val="FF0000"/>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DC26101A-FE23-4139-8D9F-4B714BA9C2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64473" y="2569399"/>
            <a:ext cx="1910674" cy="179125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94ECC757-19B7-4F48-B71D-BC9B8531D6F2}"/>
              </a:ext>
            </a:extLst>
          </p:cNvPr>
          <p:cNvSpPr/>
          <p:nvPr/>
        </p:nvSpPr>
        <p:spPr>
          <a:xfrm>
            <a:off x="4247236" y="3532298"/>
            <a:ext cx="3214304" cy="214541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TextBox 25">
            <a:extLst>
              <a:ext uri="{FF2B5EF4-FFF2-40B4-BE49-F238E27FC236}">
                <a16:creationId xmlns:a16="http://schemas.microsoft.com/office/drawing/2014/main" id="{DF9C2E9A-8262-456C-80BD-D84DE034EDFA}"/>
              </a:ext>
            </a:extLst>
          </p:cNvPr>
          <p:cNvSpPr txBox="1"/>
          <p:nvPr/>
        </p:nvSpPr>
        <p:spPr>
          <a:xfrm>
            <a:off x="4292354" y="4864466"/>
            <a:ext cx="2723645" cy="707886"/>
          </a:xfrm>
          <a:prstGeom prst="rect">
            <a:avLst/>
          </a:prstGeom>
          <a:noFill/>
        </p:spPr>
        <p:txBody>
          <a:bodyPr wrap="square" rtlCol="0">
            <a:spAutoFit/>
          </a:bodyPr>
          <a:lstStyle/>
          <a:p>
            <a:pPr lvl="0"/>
            <a:r>
              <a:rPr lang="en-US" sz="4000">
                <a:solidFill>
                  <a:prstClr val="black"/>
                </a:solidFill>
              </a:rPr>
              <a:t>=      232</a:t>
            </a:r>
          </a:p>
        </p:txBody>
      </p:sp>
      <p:sp>
        <p:nvSpPr>
          <p:cNvPr id="35" name="TextBox 34">
            <a:extLst>
              <a:ext uri="{FF2B5EF4-FFF2-40B4-BE49-F238E27FC236}">
                <a16:creationId xmlns:a16="http://schemas.microsoft.com/office/drawing/2014/main" id="{AF91AD99-5552-41F5-8E22-A5AA0BFBD818}"/>
              </a:ext>
            </a:extLst>
          </p:cNvPr>
          <p:cNvSpPr txBox="1"/>
          <p:nvPr/>
        </p:nvSpPr>
        <p:spPr>
          <a:xfrm>
            <a:off x="4634633" y="3495935"/>
            <a:ext cx="3029240" cy="707886"/>
          </a:xfrm>
          <a:prstGeom prst="rect">
            <a:avLst/>
          </a:prstGeom>
          <a:noFill/>
        </p:spPr>
        <p:txBody>
          <a:bodyPr wrap="square" rtlCol="0">
            <a:spAutoFit/>
          </a:bodyPr>
          <a:lstStyle/>
          <a:p>
            <a:pPr lvl="0"/>
            <a:r>
              <a:rPr lang="en-US" sz="4000">
                <a:solidFill>
                  <a:prstClr val="black"/>
                </a:solidFill>
              </a:rPr>
              <a:t>282 – 100 : 2</a:t>
            </a:r>
          </a:p>
        </p:txBody>
      </p:sp>
      <p:sp>
        <p:nvSpPr>
          <p:cNvPr id="36" name="Right Brace 35">
            <a:extLst>
              <a:ext uri="{FF2B5EF4-FFF2-40B4-BE49-F238E27FC236}">
                <a16:creationId xmlns:a16="http://schemas.microsoft.com/office/drawing/2014/main" id="{10826E5D-EF57-4543-AD01-C48FCDF359D0}"/>
              </a:ext>
            </a:extLst>
          </p:cNvPr>
          <p:cNvSpPr/>
          <p:nvPr/>
        </p:nvSpPr>
        <p:spPr>
          <a:xfrm rot="5400000">
            <a:off x="6606683" y="3448484"/>
            <a:ext cx="171440" cy="1411960"/>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sp>
        <p:nvSpPr>
          <p:cNvPr id="37" name="TextBox 36">
            <a:extLst>
              <a:ext uri="{FF2B5EF4-FFF2-40B4-BE49-F238E27FC236}">
                <a16:creationId xmlns:a16="http://schemas.microsoft.com/office/drawing/2014/main" id="{04F4DB81-AD01-47E0-81BD-42055B111FB8}"/>
              </a:ext>
            </a:extLst>
          </p:cNvPr>
          <p:cNvSpPr txBox="1"/>
          <p:nvPr/>
        </p:nvSpPr>
        <p:spPr>
          <a:xfrm>
            <a:off x="4266954" y="4251062"/>
            <a:ext cx="3214304" cy="707886"/>
          </a:xfrm>
          <a:prstGeom prst="rect">
            <a:avLst/>
          </a:prstGeom>
          <a:noFill/>
        </p:spPr>
        <p:txBody>
          <a:bodyPr wrap="square" rtlCol="0">
            <a:spAutoFit/>
          </a:bodyPr>
          <a:lstStyle/>
          <a:p>
            <a:pPr lvl="0"/>
            <a:r>
              <a:rPr lang="en-US" sz="4000">
                <a:solidFill>
                  <a:prstClr val="black"/>
                </a:solidFill>
              </a:rPr>
              <a:t>= 282 –     50</a:t>
            </a:r>
          </a:p>
        </p:txBody>
      </p:sp>
      <p:sp>
        <p:nvSpPr>
          <p:cNvPr id="38" name="Rectangle 37">
            <a:extLst>
              <a:ext uri="{FF2B5EF4-FFF2-40B4-BE49-F238E27FC236}">
                <a16:creationId xmlns:a16="http://schemas.microsoft.com/office/drawing/2014/main" id="{9ED75CE6-2813-4EBB-8CC8-99E14459BBB8}"/>
              </a:ext>
            </a:extLst>
          </p:cNvPr>
          <p:cNvSpPr/>
          <p:nvPr/>
        </p:nvSpPr>
        <p:spPr>
          <a:xfrm>
            <a:off x="10996717" y="2038049"/>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noProof="0">
                <a:solidFill>
                  <a:srgbClr val="FF0000"/>
                </a:solidFill>
                <a:latin typeface="Calibri"/>
              </a:rPr>
              <a:t>Đ</a:t>
            </a:r>
            <a:endParaRPr kumimoji="0" lang="en-SG" sz="3600" b="1" i="0" u="none" strike="noStrike" kern="1200" cap="none" spc="0" normalizeH="0" baseline="0" noProof="0">
              <a:ln>
                <a:noFill/>
              </a:ln>
              <a:solidFill>
                <a:srgbClr val="FF0000"/>
              </a:solidFill>
              <a:effectLst/>
              <a:uLnTx/>
              <a:uFillTx/>
              <a:latin typeface="Calibri"/>
              <a:ea typeface="+mn-ea"/>
              <a:cs typeface="+mn-cs"/>
            </a:endParaRPr>
          </a:p>
        </p:txBody>
      </p:sp>
      <p:pic>
        <p:nvPicPr>
          <p:cNvPr id="17" name="Picture 6" descr="QooBee Sticker messages sticker-11">
            <a:extLst>
              <a:ext uri="{FF2B5EF4-FFF2-40B4-BE49-F238E27FC236}">
                <a16:creationId xmlns:a16="http://schemas.microsoft.com/office/drawing/2014/main" id="{5EDD2BED-87A4-4A72-8F5C-E162E35C72B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7145" y="2504101"/>
            <a:ext cx="1914005" cy="179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06260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circle(in)">
                                      <p:cBhvr>
                                        <p:cTn id="43" dur="20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6" grpId="0"/>
      <p:bldP spid="35" grpId="0"/>
      <p:bldP spid="36" grpId="0" animBg="1"/>
      <p:bldP spid="36" grpId="1" animBg="1"/>
      <p:bldP spid="37" grpId="0"/>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endParaRPr>
          </a:p>
        </p:txBody>
      </p:sp>
      <p:pic>
        <p:nvPicPr>
          <p:cNvPr id="3" name="图片 2">
            <a:extLst>
              <a:ext uri="{FF2B5EF4-FFF2-40B4-BE49-F238E27FC236}">
                <a16:creationId xmlns:a16="http://schemas.microsoft.com/office/drawing/2014/main" id="{1D2ABE4A-85C5-4437-A6CD-84DA2FB0A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4421" y="1150961"/>
            <a:ext cx="9083157" cy="3950729"/>
          </a:xfrm>
          <a:prstGeom prst="rect">
            <a:avLst/>
          </a:prstGeom>
        </p:spPr>
      </p:pic>
      <p:sp>
        <p:nvSpPr>
          <p:cNvPr id="4" name="文本框 7">
            <a:extLst>
              <a:ext uri="{FF2B5EF4-FFF2-40B4-BE49-F238E27FC236}">
                <a16:creationId xmlns:a16="http://schemas.microsoft.com/office/drawing/2014/main" id="{A3346AC4-E7AF-4972-AA1A-226478556D71}"/>
              </a:ext>
            </a:extLst>
          </p:cNvPr>
          <p:cNvSpPr txBox="1"/>
          <p:nvPr/>
        </p:nvSpPr>
        <p:spPr bwMode="auto">
          <a:xfrm>
            <a:off x="3945717" y="3013284"/>
            <a:ext cx="4498487" cy="1107996"/>
          </a:xfrm>
          <a:prstGeom prst="rect">
            <a:avLst/>
          </a:prstGeom>
          <a:noFill/>
          <a:ln w="38100">
            <a:solidFill>
              <a:schemeClr val="bg1"/>
            </a:solidFill>
          </a:ln>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600" b="1" kern="0" dirty="0" err="1">
                <a:ln w="3175">
                  <a:solidFill>
                    <a:srgbClr val="002060"/>
                  </a:solidFill>
                </a:ln>
                <a:solidFill>
                  <a:schemeClr val="bg1"/>
                </a:solidFill>
                <a:effectLst>
                  <a:outerShdw blurRad="38100" dist="38100" dir="2700000" algn="tl">
                    <a:srgbClr val="000000">
                      <a:alpha val="43137"/>
                    </a:srgbClr>
                  </a:outerShdw>
                </a:effectLst>
                <a:latin typeface="Arial"/>
                <a:ea typeface="inpin heiti" charset="-122"/>
              </a:rPr>
              <a:t>Khởi</a:t>
            </a:r>
            <a:r>
              <a:rPr lang="en-US" altLang="zh-CN" sz="6600" b="1" kern="0" dirty="0">
                <a:ln w="3175">
                  <a:solidFill>
                    <a:srgbClr val="002060"/>
                  </a:solidFill>
                </a:ln>
                <a:solidFill>
                  <a:schemeClr val="bg1"/>
                </a:solidFill>
                <a:effectLst>
                  <a:outerShdw blurRad="38100" dist="38100" dir="2700000" algn="tl">
                    <a:srgbClr val="000000">
                      <a:alpha val="43137"/>
                    </a:srgbClr>
                  </a:outerShdw>
                </a:effectLst>
                <a:latin typeface="Arial"/>
                <a:ea typeface="inpin heiti" charset="-122"/>
              </a:rPr>
              <a:t> </a:t>
            </a:r>
            <a:r>
              <a:rPr lang="en-US" altLang="zh-CN" sz="6600" b="1" kern="0" dirty="0" err="1">
                <a:ln w="3175">
                  <a:solidFill>
                    <a:srgbClr val="002060"/>
                  </a:solidFill>
                </a:ln>
                <a:solidFill>
                  <a:schemeClr val="bg1"/>
                </a:solidFill>
                <a:effectLst>
                  <a:outerShdw blurRad="38100" dist="38100" dir="2700000" algn="tl">
                    <a:srgbClr val="000000">
                      <a:alpha val="43137"/>
                    </a:srgbClr>
                  </a:outerShdw>
                </a:effectLst>
                <a:latin typeface="Arial"/>
                <a:ea typeface="inpin heiti" charset="-122"/>
              </a:rPr>
              <a:t>động</a:t>
            </a:r>
            <a:endParaRPr lang="zh-CN" altLang="en-US" sz="6600" b="1" kern="0" dirty="0">
              <a:ln w="3175">
                <a:solidFill>
                  <a:srgbClr val="002060"/>
                </a:solidFill>
              </a:ln>
              <a:solidFill>
                <a:schemeClr val="bg1"/>
              </a:solidFill>
              <a:effectLst>
                <a:outerShdw blurRad="38100" dist="38100" dir="2700000" algn="tl">
                  <a:srgbClr val="000000">
                    <a:alpha val="43137"/>
                  </a:srgbClr>
                </a:outerShdw>
              </a:effectLst>
              <a:latin typeface="Arial"/>
              <a:ea typeface="inpin heiti" charset="-122"/>
            </a:endParaRPr>
          </a:p>
        </p:txBody>
      </p:sp>
      <p:pic>
        <p:nvPicPr>
          <p:cNvPr id="5" name="Picture 2" descr="Hình ảnh Khởi động Tàu Con Thoi Nhiệm Vụ Phẳng Biểu Tượng Màu Vector, Kinh  Doanh., Công Ty, Máy Tính Vector và PNG với nền trong suốt để tải xuống  miễn phí">
            <a:extLst>
              <a:ext uri="{FF2B5EF4-FFF2-40B4-BE49-F238E27FC236}">
                <a16:creationId xmlns:a16="http://schemas.microsoft.com/office/drawing/2014/main" id="{18934FB2-73EA-4634-91FE-5D508A58BBB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45375" y="564758"/>
            <a:ext cx="2448526" cy="244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1715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1319753" y="285141"/>
            <a:ext cx="1494148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2" name="Rectangle: Rounded Corners 1">
            <a:extLst>
              <a:ext uri="{FF2B5EF4-FFF2-40B4-BE49-F238E27FC236}">
                <a16:creationId xmlns:a16="http://schemas.microsoft.com/office/drawing/2014/main" id="{C089F039-70DC-4962-984F-DA80301A988A}"/>
              </a:ext>
            </a:extLst>
          </p:cNvPr>
          <p:cNvSpPr/>
          <p:nvPr/>
        </p:nvSpPr>
        <p:spPr>
          <a:xfrm>
            <a:off x="1559838" y="1001734"/>
            <a:ext cx="6589375" cy="62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C00000"/>
                </a:solidFill>
                <a:effectLst/>
                <a:uLnTx/>
                <a:uFillTx/>
                <a:latin typeface="Calibri"/>
                <a:ea typeface="+mn-ea"/>
                <a:cs typeface="+mn-cs"/>
              </a:rPr>
              <a:t>Bài 2. </a:t>
            </a:r>
            <a:r>
              <a:rPr kumimoji="0" lang="en-US" sz="4400" b="1" i="0" u="none" strike="noStrike" kern="1200" cap="none" spc="0" normalizeH="0" baseline="0" noProof="0">
                <a:ln>
                  <a:noFill/>
                </a:ln>
                <a:solidFill>
                  <a:srgbClr val="0070C0"/>
                </a:solidFill>
                <a:effectLst/>
                <a:uLnTx/>
                <a:uFillTx/>
                <a:latin typeface="Calibri"/>
                <a:ea typeface="+mn-ea"/>
                <a:cs typeface="+mn-cs"/>
              </a:rPr>
              <a:t>Đúng ghi Đ, sai ghi S:</a:t>
            </a:r>
            <a:endParaRPr kumimoji="0" lang="en-SG" sz="4400" b="1" i="0" u="none" strike="noStrike" kern="1200" cap="none" spc="0" normalizeH="0" baseline="0" noProof="0">
              <a:ln>
                <a:noFill/>
              </a:ln>
              <a:solidFill>
                <a:srgbClr val="0070C0"/>
              </a:solidFill>
              <a:effectLst/>
              <a:uLnTx/>
              <a:uFillTx/>
              <a:latin typeface="Calibri"/>
              <a:ea typeface="+mn-ea"/>
              <a:cs typeface="+mn-cs"/>
            </a:endParaRPr>
          </a:p>
        </p:txBody>
      </p:sp>
      <p:sp>
        <p:nvSpPr>
          <p:cNvPr id="4" name="TextBox 3">
            <a:extLst>
              <a:ext uri="{FF2B5EF4-FFF2-40B4-BE49-F238E27FC236}">
                <a16:creationId xmlns:a16="http://schemas.microsoft.com/office/drawing/2014/main" id="{8BEC5818-F769-457C-A47F-5F3A033E06E6}"/>
              </a:ext>
            </a:extLst>
          </p:cNvPr>
          <p:cNvSpPr txBox="1"/>
          <p:nvPr/>
        </p:nvSpPr>
        <p:spPr>
          <a:xfrm>
            <a:off x="183850" y="1984683"/>
            <a:ext cx="5312016" cy="707886"/>
          </a:xfrm>
          <a:prstGeom prst="rect">
            <a:avLst/>
          </a:prstGeom>
          <a:noFill/>
        </p:spPr>
        <p:txBody>
          <a:bodyPr wrap="square" rtlCol="0">
            <a:spAutoFit/>
          </a:bodyPr>
          <a:lstStyle/>
          <a:p>
            <a:pPr marL="514350" marR="0" lvl="0" indent="-514350" algn="l" defTabSz="457200" rtl="0" eaLnBrk="1" fontAlgn="auto" latinLnBrk="0" hangingPunct="1">
              <a:lnSpc>
                <a:spcPct val="100000"/>
              </a:lnSpc>
              <a:spcBef>
                <a:spcPts val="0"/>
              </a:spcBef>
              <a:spcAft>
                <a:spcPts val="0"/>
              </a:spcAft>
              <a:buClrTx/>
              <a:buSzTx/>
              <a:buFontTx/>
              <a:buAutoNum type="alphaLcParenR"/>
              <a:tabLst/>
              <a:defRPr/>
            </a:pPr>
            <a:r>
              <a:rPr lang="en-US" sz="4000">
                <a:solidFill>
                  <a:prstClr val="black"/>
                </a:solidFill>
                <a:latin typeface="Calibri"/>
              </a:rPr>
              <a:t> 37 – 5 x 5      = 12</a:t>
            </a:r>
            <a:endParaRPr kumimoji="0" lang="en-US" sz="4000" b="0" i="0" u="none" strike="noStrike" kern="1200" cap="none" spc="0" normalizeH="0" baseline="0" noProof="0">
              <a:ln>
                <a:noFill/>
              </a:ln>
              <a:solidFill>
                <a:prstClr val="black"/>
              </a:solidFill>
              <a:effectLst/>
              <a:uLnTx/>
              <a:uFillTx/>
              <a:latin typeface="Calibri"/>
            </a:endParaRPr>
          </a:p>
        </p:txBody>
      </p:sp>
      <p:sp>
        <p:nvSpPr>
          <p:cNvPr id="8" name="TextBox 7">
            <a:extLst>
              <a:ext uri="{FF2B5EF4-FFF2-40B4-BE49-F238E27FC236}">
                <a16:creationId xmlns:a16="http://schemas.microsoft.com/office/drawing/2014/main" id="{CFA42EA7-411A-490A-A554-3D58E6B66435}"/>
              </a:ext>
            </a:extLst>
          </p:cNvPr>
          <p:cNvSpPr txBox="1"/>
          <p:nvPr/>
        </p:nvSpPr>
        <p:spPr>
          <a:xfrm>
            <a:off x="668027" y="2781500"/>
            <a:ext cx="4567382" cy="7078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180 : 6 + 30   = 60</a:t>
            </a:r>
          </a:p>
        </p:txBody>
      </p:sp>
      <p:sp>
        <p:nvSpPr>
          <p:cNvPr id="9" name="TextBox 8">
            <a:extLst>
              <a:ext uri="{FF2B5EF4-FFF2-40B4-BE49-F238E27FC236}">
                <a16:creationId xmlns:a16="http://schemas.microsoft.com/office/drawing/2014/main" id="{3ECF0BD6-C73D-439D-8BCD-C30800C6E6AA}"/>
              </a:ext>
            </a:extLst>
          </p:cNvPr>
          <p:cNvSpPr txBox="1"/>
          <p:nvPr/>
        </p:nvSpPr>
        <p:spPr>
          <a:xfrm>
            <a:off x="590398" y="3547386"/>
            <a:ext cx="4996554" cy="7078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30 + 60 x 2     = 150</a:t>
            </a:r>
          </a:p>
        </p:txBody>
      </p:sp>
      <p:sp>
        <p:nvSpPr>
          <p:cNvPr id="10" name="TextBox 9">
            <a:extLst>
              <a:ext uri="{FF2B5EF4-FFF2-40B4-BE49-F238E27FC236}">
                <a16:creationId xmlns:a16="http://schemas.microsoft.com/office/drawing/2014/main" id="{56EB3677-984B-43FE-8339-9DAF5E27EF8A}"/>
              </a:ext>
            </a:extLst>
          </p:cNvPr>
          <p:cNvSpPr txBox="1"/>
          <p:nvPr/>
        </p:nvSpPr>
        <p:spPr>
          <a:xfrm>
            <a:off x="631634" y="4313272"/>
            <a:ext cx="4640167" cy="7078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282 – 100 : 2 = 91</a:t>
            </a:r>
          </a:p>
        </p:txBody>
      </p:sp>
      <p:sp>
        <p:nvSpPr>
          <p:cNvPr id="3" name="Rectangle 2">
            <a:extLst>
              <a:ext uri="{FF2B5EF4-FFF2-40B4-BE49-F238E27FC236}">
                <a16:creationId xmlns:a16="http://schemas.microsoft.com/office/drawing/2014/main" id="{70BFAA32-867C-4953-81E8-896C03FD289E}"/>
              </a:ext>
            </a:extLst>
          </p:cNvPr>
          <p:cNvSpPr/>
          <p:nvPr/>
        </p:nvSpPr>
        <p:spPr>
          <a:xfrm>
            <a:off x="4760352" y="2051103"/>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a:solidFill>
                  <a:srgbClr val="FF0000"/>
                </a:solidFill>
              </a:rPr>
              <a:t>Đ</a:t>
            </a:r>
            <a:endParaRPr lang="en-SG" sz="4400" b="1">
              <a:solidFill>
                <a:srgbClr val="FF0000"/>
              </a:solidFill>
            </a:endParaRPr>
          </a:p>
        </p:txBody>
      </p:sp>
      <p:sp>
        <p:nvSpPr>
          <p:cNvPr id="22" name="TextBox 21">
            <a:extLst>
              <a:ext uri="{FF2B5EF4-FFF2-40B4-BE49-F238E27FC236}">
                <a16:creationId xmlns:a16="http://schemas.microsoft.com/office/drawing/2014/main" id="{C71790B3-C699-4598-BFDA-B9ACCE7646F3}"/>
              </a:ext>
            </a:extLst>
          </p:cNvPr>
          <p:cNvSpPr txBox="1"/>
          <p:nvPr/>
        </p:nvSpPr>
        <p:spPr>
          <a:xfrm>
            <a:off x="6127220" y="2034604"/>
            <a:ext cx="5312016" cy="7078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US" sz="4000">
                <a:solidFill>
                  <a:prstClr val="black"/>
                </a:solidFill>
                <a:latin typeface="Calibri"/>
              </a:rPr>
              <a:t>b) 13 x 3 – 2      = 13</a:t>
            </a:r>
            <a:endParaRPr kumimoji="0" lang="en-US" sz="4000" b="0" i="0" u="none" strike="noStrike" kern="1200" cap="none" spc="0" normalizeH="0" baseline="0" noProof="0">
              <a:ln>
                <a:noFill/>
              </a:ln>
              <a:solidFill>
                <a:prstClr val="black"/>
              </a:solidFill>
              <a:effectLst/>
              <a:uLnTx/>
              <a:uFillTx/>
              <a:latin typeface="Calibri"/>
            </a:endParaRPr>
          </a:p>
        </p:txBody>
      </p:sp>
      <p:sp>
        <p:nvSpPr>
          <p:cNvPr id="23" name="TextBox 22">
            <a:extLst>
              <a:ext uri="{FF2B5EF4-FFF2-40B4-BE49-F238E27FC236}">
                <a16:creationId xmlns:a16="http://schemas.microsoft.com/office/drawing/2014/main" id="{6DD34A86-333A-48CD-929B-519C964E5A69}"/>
              </a:ext>
            </a:extLst>
          </p:cNvPr>
          <p:cNvSpPr txBox="1"/>
          <p:nvPr/>
        </p:nvSpPr>
        <p:spPr>
          <a:xfrm>
            <a:off x="6624531" y="2781500"/>
            <a:ext cx="5312016" cy="7078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US" sz="4000">
                <a:solidFill>
                  <a:prstClr val="black"/>
                </a:solidFill>
                <a:latin typeface="Calibri"/>
              </a:rPr>
              <a:t>180 + 30 : 6   = 35</a:t>
            </a:r>
            <a:endParaRPr kumimoji="0" lang="en-US" sz="4000" b="0" i="0" u="none" strike="noStrike" kern="1200" cap="none" spc="0" normalizeH="0" baseline="0" noProof="0">
              <a:ln>
                <a:noFill/>
              </a:ln>
              <a:solidFill>
                <a:prstClr val="black"/>
              </a:solidFill>
              <a:effectLst/>
              <a:uLnTx/>
              <a:uFillTx/>
              <a:latin typeface="Calibri"/>
            </a:endParaRPr>
          </a:p>
        </p:txBody>
      </p:sp>
      <p:sp>
        <p:nvSpPr>
          <p:cNvPr id="25" name="TextBox 24">
            <a:extLst>
              <a:ext uri="{FF2B5EF4-FFF2-40B4-BE49-F238E27FC236}">
                <a16:creationId xmlns:a16="http://schemas.microsoft.com/office/drawing/2014/main" id="{49D53459-D2D0-43FB-BC07-19CFC036C0DD}"/>
              </a:ext>
            </a:extLst>
          </p:cNvPr>
          <p:cNvSpPr txBox="1"/>
          <p:nvPr/>
        </p:nvSpPr>
        <p:spPr>
          <a:xfrm>
            <a:off x="6605048" y="3566299"/>
            <a:ext cx="4996554" cy="7078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30 + 60 x 2     = 180</a:t>
            </a:r>
          </a:p>
        </p:txBody>
      </p:sp>
      <p:sp>
        <p:nvSpPr>
          <p:cNvPr id="27" name="TextBox 26">
            <a:extLst>
              <a:ext uri="{FF2B5EF4-FFF2-40B4-BE49-F238E27FC236}">
                <a16:creationId xmlns:a16="http://schemas.microsoft.com/office/drawing/2014/main" id="{D6E681D2-E459-4E7C-94F9-6D96F7C637A9}"/>
              </a:ext>
            </a:extLst>
          </p:cNvPr>
          <p:cNvSpPr txBox="1"/>
          <p:nvPr/>
        </p:nvSpPr>
        <p:spPr>
          <a:xfrm>
            <a:off x="6624531" y="4351098"/>
            <a:ext cx="4640167" cy="7078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282 – 100 : 2 = </a:t>
            </a:r>
            <a:r>
              <a:rPr lang="en-US" sz="4000">
                <a:solidFill>
                  <a:prstClr val="black"/>
                </a:solidFill>
                <a:latin typeface="Calibri"/>
              </a:rPr>
              <a:t>232</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29884CA6-DD9C-4DFD-A74D-9BD32660E5E3}"/>
              </a:ext>
            </a:extLst>
          </p:cNvPr>
          <p:cNvSpPr/>
          <p:nvPr/>
        </p:nvSpPr>
        <p:spPr>
          <a:xfrm>
            <a:off x="4760313" y="2839931"/>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a:solidFill>
                  <a:srgbClr val="FF0000"/>
                </a:solidFill>
              </a:rPr>
              <a:t>Đ</a:t>
            </a:r>
            <a:endParaRPr lang="en-SG" sz="4400" b="1">
              <a:solidFill>
                <a:srgbClr val="FF0000"/>
              </a:solidFill>
            </a:endParaRPr>
          </a:p>
        </p:txBody>
      </p:sp>
      <p:sp>
        <p:nvSpPr>
          <p:cNvPr id="29" name="Rectangle 28">
            <a:extLst>
              <a:ext uri="{FF2B5EF4-FFF2-40B4-BE49-F238E27FC236}">
                <a16:creationId xmlns:a16="http://schemas.microsoft.com/office/drawing/2014/main" id="{BBEFAA3B-2E8C-4DAD-BC46-5AAC307F4167}"/>
              </a:ext>
            </a:extLst>
          </p:cNvPr>
          <p:cNvSpPr/>
          <p:nvPr/>
        </p:nvSpPr>
        <p:spPr>
          <a:xfrm>
            <a:off x="4773272" y="3636264"/>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a:solidFill>
                  <a:srgbClr val="FF0000"/>
                </a:solidFill>
              </a:rPr>
              <a:t>Đ</a:t>
            </a:r>
            <a:endParaRPr lang="en-SG" sz="4400" b="1">
              <a:solidFill>
                <a:srgbClr val="FF0000"/>
              </a:solidFill>
            </a:endParaRPr>
          </a:p>
        </p:txBody>
      </p:sp>
      <p:sp>
        <p:nvSpPr>
          <p:cNvPr id="30" name="Rectangle 29">
            <a:extLst>
              <a:ext uri="{FF2B5EF4-FFF2-40B4-BE49-F238E27FC236}">
                <a16:creationId xmlns:a16="http://schemas.microsoft.com/office/drawing/2014/main" id="{CB3B6C89-25BC-4512-AF6A-28C82FE1BBED}"/>
              </a:ext>
            </a:extLst>
          </p:cNvPr>
          <p:cNvSpPr/>
          <p:nvPr/>
        </p:nvSpPr>
        <p:spPr>
          <a:xfrm>
            <a:off x="4773271" y="4420825"/>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a:solidFill>
                  <a:srgbClr val="FF0000"/>
                </a:solidFill>
              </a:rPr>
              <a:t>S</a:t>
            </a:r>
            <a:endParaRPr lang="en-SG" sz="4400" b="1">
              <a:solidFill>
                <a:srgbClr val="FF0000"/>
              </a:solidFill>
            </a:endParaRPr>
          </a:p>
        </p:txBody>
      </p:sp>
      <p:sp>
        <p:nvSpPr>
          <p:cNvPr id="31" name="Rectangle 30">
            <a:extLst>
              <a:ext uri="{FF2B5EF4-FFF2-40B4-BE49-F238E27FC236}">
                <a16:creationId xmlns:a16="http://schemas.microsoft.com/office/drawing/2014/main" id="{3DD0443B-69C1-433E-959A-C7352A4FE13C}"/>
              </a:ext>
            </a:extLst>
          </p:cNvPr>
          <p:cNvSpPr/>
          <p:nvPr/>
        </p:nvSpPr>
        <p:spPr>
          <a:xfrm>
            <a:off x="11004240" y="2142157"/>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a:solidFill>
                  <a:srgbClr val="FF0000"/>
                </a:solidFill>
              </a:rPr>
              <a:t>S</a:t>
            </a:r>
            <a:endParaRPr lang="en-SG" sz="4400" b="1">
              <a:solidFill>
                <a:srgbClr val="FF0000"/>
              </a:solidFill>
            </a:endParaRPr>
          </a:p>
        </p:txBody>
      </p:sp>
      <p:sp>
        <p:nvSpPr>
          <p:cNvPr id="32" name="Rectangle 31">
            <a:extLst>
              <a:ext uri="{FF2B5EF4-FFF2-40B4-BE49-F238E27FC236}">
                <a16:creationId xmlns:a16="http://schemas.microsoft.com/office/drawing/2014/main" id="{C03D5B06-E5F0-4AD4-A12A-509F4E516B91}"/>
              </a:ext>
            </a:extLst>
          </p:cNvPr>
          <p:cNvSpPr/>
          <p:nvPr/>
        </p:nvSpPr>
        <p:spPr>
          <a:xfrm>
            <a:off x="11003058" y="2879937"/>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a:solidFill>
                  <a:srgbClr val="FF0000"/>
                </a:solidFill>
              </a:rPr>
              <a:t>S</a:t>
            </a:r>
            <a:endParaRPr lang="en-SG" sz="4400" b="1">
              <a:solidFill>
                <a:srgbClr val="FF0000"/>
              </a:solidFill>
            </a:endParaRPr>
          </a:p>
        </p:txBody>
      </p:sp>
      <p:sp>
        <p:nvSpPr>
          <p:cNvPr id="33" name="Rectangle 32">
            <a:extLst>
              <a:ext uri="{FF2B5EF4-FFF2-40B4-BE49-F238E27FC236}">
                <a16:creationId xmlns:a16="http://schemas.microsoft.com/office/drawing/2014/main" id="{E1140CC9-4A16-4C20-94F9-D1338B38C74B}"/>
              </a:ext>
            </a:extLst>
          </p:cNvPr>
          <p:cNvSpPr/>
          <p:nvPr/>
        </p:nvSpPr>
        <p:spPr>
          <a:xfrm>
            <a:off x="11003057" y="3666871"/>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a:solidFill>
                  <a:srgbClr val="FF0000"/>
                </a:solidFill>
              </a:rPr>
              <a:t>S</a:t>
            </a:r>
            <a:endParaRPr lang="en-SG" sz="4400" b="1">
              <a:solidFill>
                <a:srgbClr val="FF0000"/>
              </a:solidFill>
            </a:endParaRPr>
          </a:p>
        </p:txBody>
      </p:sp>
      <p:sp>
        <p:nvSpPr>
          <p:cNvPr id="34" name="Rectangle 33">
            <a:extLst>
              <a:ext uri="{FF2B5EF4-FFF2-40B4-BE49-F238E27FC236}">
                <a16:creationId xmlns:a16="http://schemas.microsoft.com/office/drawing/2014/main" id="{5CD04675-0065-423E-9D8D-6AF80AA7A587}"/>
              </a:ext>
            </a:extLst>
          </p:cNvPr>
          <p:cNvSpPr/>
          <p:nvPr/>
        </p:nvSpPr>
        <p:spPr>
          <a:xfrm>
            <a:off x="11003056" y="4433251"/>
            <a:ext cx="520915" cy="492779"/>
          </a:xfrm>
          <a:prstGeom prst="rect">
            <a:avLst/>
          </a:prstGeom>
          <a:solidFill>
            <a:schemeClr val="accent5">
              <a:lumMod val="60000"/>
              <a:lumOff val="40000"/>
            </a:schemeClr>
          </a:solidFill>
          <a:ln w="28575">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a:solidFill>
                  <a:srgbClr val="FF0000"/>
                </a:solidFill>
              </a:rPr>
              <a:t>Đ</a:t>
            </a:r>
            <a:endParaRPr lang="en-SG" sz="4400" b="1">
              <a:solidFill>
                <a:srgbClr val="FF0000"/>
              </a:solidFill>
            </a:endParaRPr>
          </a:p>
        </p:txBody>
      </p:sp>
    </p:spTree>
    <p:extLst>
      <p:ext uri="{BB962C8B-B14F-4D97-AF65-F5344CB8AC3E}">
        <p14:creationId xmlns:p14="http://schemas.microsoft.com/office/powerpoint/2010/main" val="18647290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FA1B07-4A89-4E0A-841E-FD1D700C0408}"/>
              </a:ext>
            </a:extLst>
          </p:cNvPr>
          <p:cNvSpPr txBox="1"/>
          <p:nvPr/>
        </p:nvSpPr>
        <p:spPr>
          <a:xfrm>
            <a:off x="3940404" y="1998482"/>
            <a:ext cx="33936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MINH HỌA</a:t>
            </a: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Untitled Project">
            <a:hlinkClick r:id="" action="ppaction://media"/>
            <a:extLst>
              <a:ext uri="{FF2B5EF4-FFF2-40B4-BE49-F238E27FC236}">
                <a16:creationId xmlns:a16="http://schemas.microsoft.com/office/drawing/2014/main" id="{14F9AF8F-4BD6-48D4-99CF-C325B35BFA77}"/>
              </a:ext>
            </a:extLst>
          </p:cNvPr>
          <p:cNvPicPr>
            <a:picLocks noChangeAspect="1"/>
          </p:cNvPicPr>
          <p:nvPr>
            <a:videoFile r:link="rId1"/>
            <p:extLst>
              <p:ext uri="{DAA4B4D4-6D71-4841-9C94-3DE7FCFB9230}">
                <p14:media xmlns:p14="http://schemas.microsoft.com/office/powerpoint/2010/main" r:embed="rId2">
                  <p14:trim st="833"/>
                  <p14:bmkLst>
                    <p14:bmk name="Bookmark 1" time="0"/>
                  </p14:bmkLst>
                </p14:media>
              </p:ext>
            </p:extLst>
          </p:nvPr>
        </p:nvPicPr>
        <p:blipFill>
          <a:blip r:embed="rId5"/>
          <a:stretch>
            <a:fillRect/>
          </a:stretch>
        </p:blipFill>
        <p:spPr>
          <a:xfrm>
            <a:off x="1588" y="0"/>
            <a:ext cx="12188825" cy="6858000"/>
          </a:xfrm>
          <a:prstGeom prst="rect">
            <a:avLst/>
          </a:prstGeom>
        </p:spPr>
      </p:pic>
    </p:spTree>
    <p:extLst>
      <p:ext uri="{BB962C8B-B14F-4D97-AF65-F5344CB8AC3E}">
        <p14:creationId xmlns:p14="http://schemas.microsoft.com/office/powerpoint/2010/main" val="7043170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6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8" name="Rectangle: Rounded Corners 7">
            <a:extLst>
              <a:ext uri="{FF2B5EF4-FFF2-40B4-BE49-F238E27FC236}">
                <a16:creationId xmlns:a16="http://schemas.microsoft.com/office/drawing/2014/main" id="{519E1E31-FC90-4D14-A3DA-DADC321ABB12}"/>
              </a:ext>
            </a:extLst>
          </p:cNvPr>
          <p:cNvSpPr/>
          <p:nvPr/>
        </p:nvSpPr>
        <p:spPr>
          <a:xfrm>
            <a:off x="52585" y="238494"/>
            <a:ext cx="12086829" cy="1993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4400" b="1">
                <a:solidFill>
                  <a:srgbClr val="C00000"/>
                </a:solidFill>
                <a:latin typeface="Calibri"/>
              </a:rPr>
              <a:t>Bài 3.</a:t>
            </a:r>
            <a:r>
              <a:rPr kumimoji="0" lang="en-US" sz="4400" b="1" i="0" u="none" strike="noStrike" kern="1200" cap="none" spc="0" normalizeH="0" baseline="0" noProof="0">
                <a:ln>
                  <a:noFill/>
                </a:ln>
                <a:solidFill>
                  <a:srgbClr val="C00000"/>
                </a:solidFill>
                <a:effectLst/>
                <a:uLnTx/>
                <a:uFillTx/>
                <a:latin typeface="Calibri"/>
                <a:ea typeface="+mn-ea"/>
                <a:cs typeface="+mn-cs"/>
              </a:rPr>
              <a:t> </a:t>
            </a:r>
            <a:r>
              <a:rPr kumimoji="0" lang="en-US" sz="4000" b="1" i="0" u="none" strike="noStrike" kern="1200" cap="none" spc="0" normalizeH="0" baseline="0" noProof="0">
                <a:ln>
                  <a:noFill/>
                </a:ln>
                <a:solidFill>
                  <a:srgbClr val="0070C0"/>
                </a:solidFill>
                <a:effectLst/>
                <a:uLnTx/>
                <a:uFillTx/>
                <a:latin typeface="Calibri"/>
                <a:ea typeface="+mn-ea"/>
                <a:cs typeface="+mn-cs"/>
              </a:rPr>
              <a:t>Mẹ hái được 60 quả táo, chị hái được 35 qủa táo. Số táo của cả mẹ và chị được xếp đều vào 5 hộp. Hỏi mỗi hộp có bao nhiêu quả táo?</a:t>
            </a:r>
            <a:endParaRPr kumimoji="0" lang="en-SG" sz="4400" b="1" i="0" u="none" strike="noStrike" kern="1200" cap="none" spc="0" normalizeH="0" baseline="0" noProof="0">
              <a:ln>
                <a:noFill/>
              </a:ln>
              <a:solidFill>
                <a:srgbClr val="0070C0"/>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06E2E51B-23F7-4DE2-9798-1F648335C4DB}"/>
              </a:ext>
            </a:extLst>
          </p:cNvPr>
          <p:cNvSpPr/>
          <p:nvPr/>
        </p:nvSpPr>
        <p:spPr>
          <a:xfrm>
            <a:off x="1178350" y="2375554"/>
            <a:ext cx="2121031" cy="5184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a:t>Tóm tắt</a:t>
            </a:r>
            <a:endParaRPr lang="en-SG" sz="3600"/>
          </a:p>
        </p:txBody>
      </p:sp>
      <p:sp>
        <p:nvSpPr>
          <p:cNvPr id="3" name="TextBox 2">
            <a:extLst>
              <a:ext uri="{FF2B5EF4-FFF2-40B4-BE49-F238E27FC236}">
                <a16:creationId xmlns:a16="http://schemas.microsoft.com/office/drawing/2014/main" id="{718D0012-77D6-48E3-A769-3272CCCC8BAD}"/>
              </a:ext>
            </a:extLst>
          </p:cNvPr>
          <p:cNvSpPr txBox="1"/>
          <p:nvPr/>
        </p:nvSpPr>
        <p:spPr>
          <a:xfrm>
            <a:off x="2347274" y="3105834"/>
            <a:ext cx="3525625" cy="707886"/>
          </a:xfrm>
          <a:prstGeom prst="rect">
            <a:avLst/>
          </a:prstGeom>
          <a:noFill/>
        </p:spPr>
        <p:txBody>
          <a:bodyPr wrap="square" rtlCol="0">
            <a:spAutoFit/>
          </a:bodyPr>
          <a:lstStyle/>
          <a:p>
            <a:r>
              <a:rPr lang="en-US" sz="4000"/>
              <a:t>Mẹ : 60 quả táo</a:t>
            </a:r>
            <a:endParaRPr lang="en-SG" sz="4000"/>
          </a:p>
        </p:txBody>
      </p:sp>
      <p:cxnSp>
        <p:nvCxnSpPr>
          <p:cNvPr id="5" name="Straight Connector 4">
            <a:extLst>
              <a:ext uri="{FF2B5EF4-FFF2-40B4-BE49-F238E27FC236}">
                <a16:creationId xmlns:a16="http://schemas.microsoft.com/office/drawing/2014/main" id="{62E0BA02-C8EF-439D-93B7-6B4404CA753A}"/>
              </a:ext>
            </a:extLst>
          </p:cNvPr>
          <p:cNvCxnSpPr>
            <a:cxnSpLocks/>
          </p:cNvCxnSpPr>
          <p:nvPr/>
        </p:nvCxnSpPr>
        <p:spPr>
          <a:xfrm>
            <a:off x="1826364" y="851624"/>
            <a:ext cx="532806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A3428606-6454-4D3D-8BB8-3646D551DF09}"/>
              </a:ext>
            </a:extLst>
          </p:cNvPr>
          <p:cNvCxnSpPr>
            <a:cxnSpLocks/>
          </p:cNvCxnSpPr>
          <p:nvPr/>
        </p:nvCxnSpPr>
        <p:spPr>
          <a:xfrm>
            <a:off x="7527733" y="851624"/>
            <a:ext cx="438961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EFFB34E7-A8C2-4641-BF9B-D32A023961F2}"/>
              </a:ext>
            </a:extLst>
          </p:cNvPr>
          <p:cNvSpPr txBox="1"/>
          <p:nvPr/>
        </p:nvSpPr>
        <p:spPr>
          <a:xfrm>
            <a:off x="2347274" y="3760263"/>
            <a:ext cx="3525625" cy="707886"/>
          </a:xfrm>
          <a:prstGeom prst="rect">
            <a:avLst/>
          </a:prstGeom>
          <a:noFill/>
        </p:spPr>
        <p:txBody>
          <a:bodyPr wrap="square" rtlCol="0">
            <a:spAutoFit/>
          </a:bodyPr>
          <a:lstStyle/>
          <a:p>
            <a:r>
              <a:rPr lang="en-US" sz="4000"/>
              <a:t>Chị : 35 quả táo</a:t>
            </a:r>
            <a:endParaRPr lang="en-SG" sz="4000"/>
          </a:p>
        </p:txBody>
      </p:sp>
      <p:cxnSp>
        <p:nvCxnSpPr>
          <p:cNvPr id="13" name="Straight Connector 12">
            <a:extLst>
              <a:ext uri="{FF2B5EF4-FFF2-40B4-BE49-F238E27FC236}">
                <a16:creationId xmlns:a16="http://schemas.microsoft.com/office/drawing/2014/main" id="{ADA6D432-D033-430A-BEE0-13A3B88DFFC0}"/>
              </a:ext>
            </a:extLst>
          </p:cNvPr>
          <p:cNvCxnSpPr>
            <a:cxnSpLocks/>
          </p:cNvCxnSpPr>
          <p:nvPr/>
        </p:nvCxnSpPr>
        <p:spPr>
          <a:xfrm>
            <a:off x="7780357" y="1468128"/>
            <a:ext cx="4016408"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5" name="Right Brace 14">
            <a:extLst>
              <a:ext uri="{FF2B5EF4-FFF2-40B4-BE49-F238E27FC236}">
                <a16:creationId xmlns:a16="http://schemas.microsoft.com/office/drawing/2014/main" id="{4728DEBB-59AA-4656-8EA5-708A0B592F19}"/>
              </a:ext>
            </a:extLst>
          </p:cNvPr>
          <p:cNvSpPr/>
          <p:nvPr/>
        </p:nvSpPr>
        <p:spPr>
          <a:xfrm>
            <a:off x="5731465" y="3221946"/>
            <a:ext cx="939291" cy="1183548"/>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D0939666-AE4B-4659-8B68-8D81C37C578B}"/>
              </a:ext>
            </a:extLst>
          </p:cNvPr>
          <p:cNvSpPr txBox="1"/>
          <p:nvPr/>
        </p:nvSpPr>
        <p:spPr>
          <a:xfrm>
            <a:off x="6784155" y="3429559"/>
            <a:ext cx="1473725" cy="707886"/>
          </a:xfrm>
          <a:prstGeom prst="rect">
            <a:avLst/>
          </a:prstGeom>
          <a:noFill/>
        </p:spPr>
        <p:txBody>
          <a:bodyPr wrap="square" rtlCol="0">
            <a:spAutoFit/>
          </a:bodyPr>
          <a:lstStyle/>
          <a:p>
            <a:r>
              <a:rPr lang="en-US" sz="4000"/>
              <a:t>5 hộp</a:t>
            </a:r>
            <a:endParaRPr lang="en-SG" sz="4000"/>
          </a:p>
        </p:txBody>
      </p:sp>
      <p:cxnSp>
        <p:nvCxnSpPr>
          <p:cNvPr id="17" name="Straight Connector 16">
            <a:extLst>
              <a:ext uri="{FF2B5EF4-FFF2-40B4-BE49-F238E27FC236}">
                <a16:creationId xmlns:a16="http://schemas.microsoft.com/office/drawing/2014/main" id="{5C583FEF-D0EC-4000-968C-B4244BD76771}"/>
              </a:ext>
            </a:extLst>
          </p:cNvPr>
          <p:cNvCxnSpPr>
            <a:cxnSpLocks/>
          </p:cNvCxnSpPr>
          <p:nvPr/>
        </p:nvCxnSpPr>
        <p:spPr>
          <a:xfrm>
            <a:off x="1105319" y="2103783"/>
            <a:ext cx="619983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1A012F46-C4B4-4AED-9F4E-C1FEE267142E}"/>
              </a:ext>
            </a:extLst>
          </p:cNvPr>
          <p:cNvSpPr txBox="1"/>
          <p:nvPr/>
        </p:nvSpPr>
        <p:spPr>
          <a:xfrm>
            <a:off x="2347272" y="4413493"/>
            <a:ext cx="4323483" cy="707886"/>
          </a:xfrm>
          <a:prstGeom prst="rect">
            <a:avLst/>
          </a:prstGeom>
          <a:noFill/>
        </p:spPr>
        <p:txBody>
          <a:bodyPr wrap="square" rtlCol="0">
            <a:spAutoFit/>
          </a:bodyPr>
          <a:lstStyle/>
          <a:p>
            <a:r>
              <a:rPr lang="en-US" sz="4000"/>
              <a:t>1 hộp : … quả táo ?</a:t>
            </a:r>
            <a:endParaRPr lang="en-SG" sz="4000"/>
          </a:p>
        </p:txBody>
      </p:sp>
      <p:sp>
        <p:nvSpPr>
          <p:cNvPr id="20" name="TextBox 19">
            <a:extLst>
              <a:ext uri="{FF2B5EF4-FFF2-40B4-BE49-F238E27FC236}">
                <a16:creationId xmlns:a16="http://schemas.microsoft.com/office/drawing/2014/main" id="{B1F19837-B4DF-47B1-B66D-C94383533790}"/>
              </a:ext>
            </a:extLst>
          </p:cNvPr>
          <p:cNvSpPr txBox="1"/>
          <p:nvPr/>
        </p:nvSpPr>
        <p:spPr>
          <a:xfrm>
            <a:off x="8000133" y="3447986"/>
            <a:ext cx="3330886" cy="707886"/>
          </a:xfrm>
          <a:prstGeom prst="rect">
            <a:avLst/>
          </a:prstGeom>
          <a:noFill/>
        </p:spPr>
        <p:txBody>
          <a:bodyPr wrap="square" rtlCol="0">
            <a:spAutoFit/>
          </a:bodyPr>
          <a:lstStyle/>
          <a:p>
            <a:r>
              <a:rPr lang="en-US" sz="4000"/>
              <a:t>: … quả táo ?</a:t>
            </a:r>
            <a:endParaRPr lang="en-SG" sz="4000"/>
          </a:p>
        </p:txBody>
      </p:sp>
    </p:spTree>
    <p:extLst>
      <p:ext uri="{BB962C8B-B14F-4D97-AF65-F5344CB8AC3E}">
        <p14:creationId xmlns:p14="http://schemas.microsoft.com/office/powerpoint/2010/main" val="204413295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P spid="15" grpId="0" animBg="1"/>
      <p:bldP spid="16"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8" name="Rectangle: Rounded Corners 7">
            <a:extLst>
              <a:ext uri="{FF2B5EF4-FFF2-40B4-BE49-F238E27FC236}">
                <a16:creationId xmlns:a16="http://schemas.microsoft.com/office/drawing/2014/main" id="{519E1E31-FC90-4D14-A3DA-DADC321ABB12}"/>
              </a:ext>
            </a:extLst>
          </p:cNvPr>
          <p:cNvSpPr/>
          <p:nvPr/>
        </p:nvSpPr>
        <p:spPr>
          <a:xfrm>
            <a:off x="52585" y="238494"/>
            <a:ext cx="12086829" cy="1993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4400" b="1">
                <a:solidFill>
                  <a:srgbClr val="C00000"/>
                </a:solidFill>
                <a:latin typeface="Calibri"/>
              </a:rPr>
              <a:t>Bài 3.</a:t>
            </a:r>
            <a:r>
              <a:rPr kumimoji="0" lang="en-US" sz="4400" b="1" i="0" u="none" strike="noStrike" kern="1200" cap="none" spc="0" normalizeH="0" baseline="0" noProof="0">
                <a:ln>
                  <a:noFill/>
                </a:ln>
                <a:solidFill>
                  <a:srgbClr val="C00000"/>
                </a:solidFill>
                <a:effectLst/>
                <a:uLnTx/>
                <a:uFillTx/>
                <a:latin typeface="Calibri"/>
                <a:ea typeface="+mn-ea"/>
                <a:cs typeface="+mn-cs"/>
              </a:rPr>
              <a:t> </a:t>
            </a:r>
            <a:r>
              <a:rPr kumimoji="0" lang="en-US" sz="4000" b="1" i="0" u="none" strike="noStrike" kern="1200" cap="none" spc="0" normalizeH="0" baseline="0" noProof="0">
                <a:ln>
                  <a:noFill/>
                </a:ln>
                <a:solidFill>
                  <a:srgbClr val="0070C0"/>
                </a:solidFill>
                <a:effectLst/>
                <a:uLnTx/>
                <a:uFillTx/>
                <a:latin typeface="Calibri"/>
                <a:ea typeface="+mn-ea"/>
                <a:cs typeface="+mn-cs"/>
              </a:rPr>
              <a:t>Mẹ hái được 60 quả táo, chị hái được 35 qủa táo. Số táo của cả mẹ và chị được xếp đều vào 5 hộp. Hỏi mỗi hộp có bao nhiêu quả táo?</a:t>
            </a:r>
            <a:endParaRPr kumimoji="0" lang="en-SG" sz="4400" b="1" i="0" u="none" strike="noStrike" kern="1200" cap="none" spc="0" normalizeH="0" baseline="0" noProof="0">
              <a:ln>
                <a:noFill/>
              </a:ln>
              <a:solidFill>
                <a:srgbClr val="0070C0"/>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06E2E51B-23F7-4DE2-9798-1F648335C4DB}"/>
              </a:ext>
            </a:extLst>
          </p:cNvPr>
          <p:cNvSpPr/>
          <p:nvPr/>
        </p:nvSpPr>
        <p:spPr>
          <a:xfrm>
            <a:off x="5616649" y="2395219"/>
            <a:ext cx="1168922" cy="5184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a:ea typeface="+mn-ea"/>
                <a:cs typeface="+mn-cs"/>
              </a:rPr>
              <a:t>Giải</a:t>
            </a:r>
            <a:endParaRPr kumimoji="0" lang="en-SG" sz="36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718D0012-77D6-48E3-A769-3272CCCC8BAD}"/>
              </a:ext>
            </a:extLst>
          </p:cNvPr>
          <p:cNvSpPr txBox="1"/>
          <p:nvPr/>
        </p:nvSpPr>
        <p:spPr>
          <a:xfrm>
            <a:off x="2463383" y="2886792"/>
            <a:ext cx="804106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Số</a:t>
            </a:r>
            <a:r>
              <a:rPr kumimoji="0" lang="en-US" sz="4000" b="0" i="0" u="none" strike="noStrike" kern="1200" cap="none" spc="0" normalizeH="0" noProof="0">
                <a:ln>
                  <a:noFill/>
                </a:ln>
                <a:solidFill>
                  <a:prstClr val="black"/>
                </a:solidFill>
                <a:effectLst/>
                <a:uLnTx/>
                <a:uFillTx/>
                <a:latin typeface="Calibri"/>
                <a:ea typeface="+mn-ea"/>
                <a:cs typeface="+mn-cs"/>
              </a:rPr>
              <a:t> </a:t>
            </a:r>
            <a:r>
              <a:rPr kumimoji="0" lang="en-US" sz="4000" b="0" i="0" u="none" strike="noStrike" kern="1200" cap="none" spc="0" normalizeH="0" baseline="0" noProof="0">
                <a:ln>
                  <a:noFill/>
                </a:ln>
                <a:solidFill>
                  <a:prstClr val="black"/>
                </a:solidFill>
                <a:effectLst/>
                <a:uLnTx/>
                <a:uFillTx/>
                <a:latin typeface="Calibri"/>
                <a:ea typeface="+mn-ea"/>
                <a:cs typeface="+mn-cs"/>
              </a:rPr>
              <a:t>quả táo mẹ</a:t>
            </a:r>
            <a:r>
              <a:rPr kumimoji="0" lang="en-US" sz="4000" b="0" i="0" u="none" strike="noStrike" kern="1200" cap="none" spc="0" normalizeH="0" noProof="0">
                <a:ln>
                  <a:noFill/>
                </a:ln>
                <a:solidFill>
                  <a:prstClr val="black"/>
                </a:solidFill>
                <a:effectLst/>
                <a:uLnTx/>
                <a:uFillTx/>
                <a:latin typeface="Calibri"/>
                <a:ea typeface="+mn-ea"/>
                <a:cs typeface="+mn-cs"/>
              </a:rPr>
              <a:t> và chị hái được là:</a:t>
            </a:r>
            <a:endParaRPr kumimoji="0" lang="en-SG" sz="40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EFFB34E7-A8C2-4641-BF9B-D32A023961F2}"/>
              </a:ext>
            </a:extLst>
          </p:cNvPr>
          <p:cNvSpPr txBox="1"/>
          <p:nvPr/>
        </p:nvSpPr>
        <p:spPr>
          <a:xfrm>
            <a:off x="3498914" y="3504416"/>
            <a:ext cx="5194169"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a:solidFill>
                  <a:prstClr val="black"/>
                </a:solidFill>
                <a:latin typeface="Calibri"/>
              </a:rPr>
              <a:t>60 + 35 = 95 (</a:t>
            </a:r>
            <a:r>
              <a:rPr kumimoji="0" lang="en-US" sz="4000" b="0" i="0" u="none" strike="noStrike" kern="1200" cap="none" spc="0" normalizeH="0" baseline="0" noProof="0">
                <a:ln>
                  <a:noFill/>
                </a:ln>
                <a:solidFill>
                  <a:prstClr val="black"/>
                </a:solidFill>
                <a:effectLst/>
                <a:uLnTx/>
                <a:uFillTx/>
                <a:latin typeface="Calibri"/>
                <a:ea typeface="+mn-ea"/>
                <a:cs typeface="+mn-cs"/>
              </a:rPr>
              <a:t>quả táo)</a:t>
            </a:r>
            <a:endParaRPr kumimoji="0" lang="en-SG" sz="40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1A012F46-C4B4-4AED-9F4E-C1FEE267142E}"/>
              </a:ext>
            </a:extLst>
          </p:cNvPr>
          <p:cNvSpPr txBox="1"/>
          <p:nvPr/>
        </p:nvSpPr>
        <p:spPr>
          <a:xfrm>
            <a:off x="2463383" y="4123419"/>
            <a:ext cx="605201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Số</a:t>
            </a:r>
            <a:r>
              <a:rPr kumimoji="0" lang="en-US" sz="4000" b="0" i="0" u="none" strike="noStrike" kern="1200" cap="none" spc="0" normalizeH="0" noProof="0">
                <a:ln>
                  <a:noFill/>
                </a:ln>
                <a:solidFill>
                  <a:prstClr val="black"/>
                </a:solidFill>
                <a:effectLst/>
                <a:uLnTx/>
                <a:uFillTx/>
                <a:latin typeface="Calibri"/>
                <a:ea typeface="+mn-ea"/>
                <a:cs typeface="+mn-cs"/>
              </a:rPr>
              <a:t> quả táo mỗi hộp có là:</a:t>
            </a:r>
            <a:endParaRPr kumimoji="0" lang="en-SG" sz="40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2F5247D2-388A-45E6-BBFA-C79A0C26E7D5}"/>
              </a:ext>
            </a:extLst>
          </p:cNvPr>
          <p:cNvSpPr txBox="1"/>
          <p:nvPr/>
        </p:nvSpPr>
        <p:spPr>
          <a:xfrm>
            <a:off x="3533822" y="4693907"/>
            <a:ext cx="5194169"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a:solidFill>
                  <a:prstClr val="black"/>
                </a:solidFill>
                <a:latin typeface="Calibri"/>
              </a:rPr>
              <a:t>95 : 5 = 19 (</a:t>
            </a:r>
            <a:r>
              <a:rPr kumimoji="0" lang="en-US" sz="4000" b="0" i="0" u="none" strike="noStrike" kern="1200" cap="none" spc="0" normalizeH="0" baseline="0" noProof="0">
                <a:ln>
                  <a:noFill/>
                </a:ln>
                <a:solidFill>
                  <a:prstClr val="black"/>
                </a:solidFill>
                <a:effectLst/>
                <a:uLnTx/>
                <a:uFillTx/>
                <a:latin typeface="Calibri"/>
                <a:ea typeface="+mn-ea"/>
                <a:cs typeface="+mn-cs"/>
              </a:rPr>
              <a:t>quả táo)</a:t>
            </a:r>
            <a:endParaRPr kumimoji="0" lang="en-SG" sz="40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0B295804-CD67-4B66-9304-D6232948C866}"/>
              </a:ext>
            </a:extLst>
          </p:cNvPr>
          <p:cNvSpPr txBox="1"/>
          <p:nvPr/>
        </p:nvSpPr>
        <p:spPr>
          <a:xfrm>
            <a:off x="4116708" y="5256159"/>
            <a:ext cx="5194169"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a:solidFill>
                  <a:prstClr val="black"/>
                </a:solidFill>
                <a:latin typeface="Calibri"/>
              </a:rPr>
              <a:t>Đáp số: 19 </a:t>
            </a:r>
            <a:r>
              <a:rPr kumimoji="0" lang="en-US" sz="4000" b="0" i="0" u="none" strike="noStrike" kern="1200" cap="none" spc="0" normalizeH="0" baseline="0" noProof="0">
                <a:ln>
                  <a:noFill/>
                </a:ln>
                <a:solidFill>
                  <a:prstClr val="black"/>
                </a:solidFill>
                <a:effectLst/>
                <a:uLnTx/>
                <a:uFillTx/>
                <a:latin typeface="Calibri"/>
                <a:ea typeface="+mn-ea"/>
                <a:cs typeface="+mn-cs"/>
              </a:rPr>
              <a:t>quả táo</a:t>
            </a:r>
            <a:endParaRPr kumimoji="0" lang="en-SG" sz="40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2">
            <a:extLst>
              <a:ext uri="{FF2B5EF4-FFF2-40B4-BE49-F238E27FC236}">
                <a16:creationId xmlns:a16="http://schemas.microsoft.com/office/drawing/2014/main" id="{13D75E63-3375-4774-BD9B-E8263CA99C6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19628" y="3757751"/>
            <a:ext cx="2578339" cy="209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440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P spid="19" grpId="0"/>
      <p:bldP spid="14"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9373DA-0BE6-496C-877A-60F24C70E229}"/>
              </a:ext>
            </a:extLst>
          </p:cNvPr>
          <p:cNvPicPr>
            <a:picLocks noChangeAspect="1"/>
          </p:cNvPicPr>
          <p:nvPr/>
        </p:nvPicPr>
        <p:blipFill>
          <a:blip r:embed="rId2"/>
          <a:stretch>
            <a:fillRect/>
          </a:stretch>
        </p:blipFill>
        <p:spPr>
          <a:xfrm>
            <a:off x="-535888" y="-773722"/>
            <a:ext cx="13166666" cy="7928056"/>
          </a:xfrm>
          <a:prstGeom prst="rect">
            <a:avLst/>
          </a:prstGeom>
        </p:spPr>
      </p:pic>
      <p:sp>
        <p:nvSpPr>
          <p:cNvPr id="2" name="Rectangle 1"/>
          <p:cNvSpPr>
            <a:spLocks noChangeArrowheads="1"/>
          </p:cNvSpPr>
          <p:nvPr/>
        </p:nvSpPr>
        <p:spPr bwMode="auto">
          <a:xfrm>
            <a:off x="1524001" y="5063609"/>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defTabSz="914400" fontAlgn="base">
              <a:spcBef>
                <a:spcPct val="0"/>
              </a:spcBef>
              <a:spcAft>
                <a:spcPct val="0"/>
              </a:spcAft>
              <a:defRPr/>
            </a:pPr>
            <a:endParaRPr lang="en-US">
              <a:solidFill>
                <a:srgbClr val="FFFFFF"/>
              </a:solidFill>
              <a:latin typeface="Arial" panose="020B0604020202020204" pitchFamily="34" charset="0"/>
            </a:endParaRPr>
          </a:p>
        </p:txBody>
      </p:sp>
      <p:sp>
        <p:nvSpPr>
          <p:cNvPr id="3" name="Rectangle 2"/>
          <p:cNvSpPr/>
          <p:nvPr/>
        </p:nvSpPr>
        <p:spPr>
          <a:xfrm>
            <a:off x="676310" y="211137"/>
            <a:ext cx="8712200" cy="2370137"/>
          </a:xfrm>
          <a:prstGeom prst="rect">
            <a:avLst/>
          </a:prstGeom>
        </p:spPr>
        <p:txBody>
          <a:bodyPr>
            <a:spAutoFit/>
          </a:bodyPr>
          <a:lstStyle/>
          <a:p>
            <a:pPr algn="just" defTabSz="914400" fontAlgn="base">
              <a:spcBef>
                <a:spcPct val="0"/>
              </a:spcBef>
              <a:spcAft>
                <a:spcPct val="0"/>
              </a:spcAft>
              <a:defRPr/>
            </a:pPr>
            <a:r>
              <a:rPr lang="en-US"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a:t>
            </a:r>
            <a:r>
              <a:rPr lang="en-US" sz="36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Có </a:t>
            </a:r>
            <a:r>
              <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8 </a:t>
            </a:r>
            <a:r>
              <a:rPr lang="en-US" sz="3600" b="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tam </a:t>
            </a:r>
            <a:r>
              <a:rPr lang="en-US" sz="3600" b="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giác</a:t>
            </a:r>
            <a:r>
              <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mỗi</a:t>
            </a:r>
            <a:r>
              <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6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sau:</a:t>
            </a:r>
            <a:endPar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914400" fontAlgn="base">
              <a:spcBef>
                <a:spcPct val="0"/>
              </a:spcBef>
              <a:spcAft>
                <a:spcPct val="0"/>
              </a:spcAft>
              <a:defRPr/>
            </a:pPr>
            <a:endParaRPr lang="en-US" sz="20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914400" fontAlgn="base">
              <a:spcBef>
                <a:spcPct val="0"/>
              </a:spcBef>
              <a:spcAft>
                <a:spcPct val="0"/>
              </a:spcAft>
              <a:defRPr/>
            </a:pPr>
            <a:endParaRPr lang="en-US" sz="20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914400" fontAlgn="base">
              <a:spcBef>
                <a:spcPct val="0"/>
              </a:spcBef>
              <a:spcAft>
                <a:spcPct val="0"/>
              </a:spcAft>
              <a:defRPr/>
            </a:pPr>
            <a:r>
              <a:rPr lang="en-US" sz="3600" b="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Hãy</a:t>
            </a:r>
            <a:r>
              <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xếp</a:t>
            </a:r>
            <a:r>
              <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dưới</a:t>
            </a:r>
            <a:r>
              <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đây</a:t>
            </a:r>
            <a:endPar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ight Triangle 4"/>
          <p:cNvSpPr/>
          <p:nvPr/>
        </p:nvSpPr>
        <p:spPr>
          <a:xfrm>
            <a:off x="2803490" y="880267"/>
            <a:ext cx="1011237" cy="1031875"/>
          </a:xfrm>
          <a:prstGeom prst="rtTriangle">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Tahoma"/>
            </a:endParaRPr>
          </a:p>
        </p:txBody>
      </p:sp>
      <p:sp>
        <p:nvSpPr>
          <p:cNvPr id="21" name="Parallelogram 20">
            <a:extLst>
              <a:ext uri="{FF2B5EF4-FFF2-40B4-BE49-F238E27FC236}">
                <a16:creationId xmlns:a16="http://schemas.microsoft.com/office/drawing/2014/main" id="{FD4F4AD7-DE7D-49CB-BDEE-EFB197AF6207}"/>
              </a:ext>
            </a:extLst>
          </p:cNvPr>
          <p:cNvSpPr/>
          <p:nvPr/>
        </p:nvSpPr>
        <p:spPr>
          <a:xfrm>
            <a:off x="6581670" y="2773345"/>
            <a:ext cx="4220307" cy="2474930"/>
          </a:xfrm>
          <a:prstGeom prst="parallelogram">
            <a:avLst>
              <a:gd name="adj" fmla="val 859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A28509A-E59E-4F1E-AD2D-7B7EFD455FF8}"/>
              </a:ext>
            </a:extLst>
          </p:cNvPr>
          <p:cNvPicPr>
            <a:picLocks noChangeAspect="1"/>
          </p:cNvPicPr>
          <p:nvPr/>
        </p:nvPicPr>
        <p:blipFill>
          <a:blip r:embed="rId3"/>
          <a:stretch>
            <a:fillRect/>
          </a:stretch>
        </p:blipFill>
        <p:spPr>
          <a:xfrm>
            <a:off x="675801" y="2760891"/>
            <a:ext cx="4255377" cy="2487384"/>
          </a:xfrm>
          <a:prstGeom prst="rect">
            <a:avLst/>
          </a:prstGeom>
        </p:spPr>
      </p:pic>
      <p:cxnSp>
        <p:nvCxnSpPr>
          <p:cNvPr id="24" name="Straight Connector 23">
            <a:extLst>
              <a:ext uri="{FF2B5EF4-FFF2-40B4-BE49-F238E27FC236}">
                <a16:creationId xmlns:a16="http://schemas.microsoft.com/office/drawing/2014/main" id="{65492BC0-246D-412A-8DA7-4FD717EF0569}"/>
              </a:ext>
            </a:extLst>
          </p:cNvPr>
          <p:cNvCxnSpPr>
            <a:stCxn id="21" idx="0"/>
            <a:endCxn id="21" idx="4"/>
          </p:cNvCxnSpPr>
          <p:nvPr/>
        </p:nvCxnSpPr>
        <p:spPr>
          <a:xfrm>
            <a:off x="8691824" y="2791780"/>
            <a:ext cx="0" cy="243806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E343B39D-6252-4C6E-8C1A-FADC9E5A4D42}"/>
              </a:ext>
            </a:extLst>
          </p:cNvPr>
          <p:cNvCxnSpPr>
            <a:stCxn id="21" idx="5"/>
            <a:endCxn id="21" idx="2"/>
          </p:cNvCxnSpPr>
          <p:nvPr/>
        </p:nvCxnSpPr>
        <p:spPr>
          <a:xfrm>
            <a:off x="7644665" y="4010810"/>
            <a:ext cx="2094317" cy="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542F4F11-4969-44C3-B4A1-8FD27C1F200A}"/>
              </a:ext>
            </a:extLst>
          </p:cNvPr>
          <p:cNvCxnSpPr>
            <a:stCxn id="21" idx="5"/>
          </p:cNvCxnSpPr>
          <p:nvPr/>
        </p:nvCxnSpPr>
        <p:spPr>
          <a:xfrm flipH="1">
            <a:off x="7636747" y="4010810"/>
            <a:ext cx="7918" cy="1237465"/>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448DF8F3-CF63-4332-A683-2D6CB4CC5A07}"/>
              </a:ext>
            </a:extLst>
          </p:cNvPr>
          <p:cNvCxnSpPr>
            <a:stCxn id="21" idx="5"/>
            <a:endCxn id="21" idx="4"/>
          </p:cNvCxnSpPr>
          <p:nvPr/>
        </p:nvCxnSpPr>
        <p:spPr>
          <a:xfrm>
            <a:off x="7644665" y="4010810"/>
            <a:ext cx="1047159" cy="121903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A86F7A47-4598-4220-8C7E-2ED34EDCA89A}"/>
              </a:ext>
            </a:extLst>
          </p:cNvPr>
          <p:cNvCxnSpPr>
            <a:stCxn id="21" idx="0"/>
            <a:endCxn id="21" idx="2"/>
          </p:cNvCxnSpPr>
          <p:nvPr/>
        </p:nvCxnSpPr>
        <p:spPr>
          <a:xfrm>
            <a:off x="8691824" y="2791780"/>
            <a:ext cx="1047158" cy="1219030"/>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42559645-256F-434B-93BA-851CD60BD303}"/>
              </a:ext>
            </a:extLst>
          </p:cNvPr>
          <p:cNvCxnSpPr>
            <a:stCxn id="21" idx="2"/>
            <a:endCxn id="21" idx="1"/>
          </p:cNvCxnSpPr>
          <p:nvPr/>
        </p:nvCxnSpPr>
        <p:spPr>
          <a:xfrm flipV="1">
            <a:off x="9738982" y="2773345"/>
            <a:ext cx="15836" cy="1237465"/>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par>
                                <p:cTn id="36" presetID="2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par>
                                <p:cTn id="39" presetID="22" presetClass="entr" presetSubtype="4"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00"/>
                                        <p:tgtEl>
                                          <p:spTgt spid="32"/>
                                        </p:tgtEl>
                                      </p:cBhvr>
                                    </p:animEffect>
                                  </p:childTnLst>
                                </p:cTn>
                              </p:par>
                              <p:par>
                                <p:cTn id="42" presetID="2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130630" y="312850"/>
            <a:ext cx="11915190"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endParaRPr>
          </a:p>
        </p:txBody>
      </p:sp>
      <p:sp>
        <p:nvSpPr>
          <p:cNvPr id="5" name="TextBox 4">
            <a:extLst>
              <a:ext uri="{FF2B5EF4-FFF2-40B4-BE49-F238E27FC236}">
                <a16:creationId xmlns:a16="http://schemas.microsoft.com/office/drawing/2014/main" id="{A7C498DC-74AF-41AB-BC42-BE3D974C884A}"/>
              </a:ext>
            </a:extLst>
          </p:cNvPr>
          <p:cNvSpPr txBox="1"/>
          <p:nvPr/>
        </p:nvSpPr>
        <p:spPr>
          <a:xfrm>
            <a:off x="1977141" y="1242531"/>
            <a:ext cx="11726427" cy="1200329"/>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phép</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tính</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vào</a:t>
            </a:r>
            <a:r>
              <a:rPr lang="en-US" sz="3600" dirty="0" smtClean="0">
                <a:latin typeface="Times New Roman" panose="02020603050405020304" pitchFamily="18" charset="0"/>
                <a:cs typeface="Times New Roman" panose="02020603050405020304" pitchFamily="18" charset="0"/>
              </a:rPr>
              <a:t> ô </a:t>
            </a:r>
            <a:r>
              <a:rPr lang="en-US" sz="3600" dirty="0" err="1" smtClean="0">
                <a:latin typeface="Times New Roman" panose="02020603050405020304" pitchFamily="18" charset="0"/>
                <a:cs typeface="Times New Roman" panose="02020603050405020304" pitchFamily="18" charset="0"/>
              </a:rPr>
              <a:t>trống</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2EA8B48-C396-4DB4-A46B-2B2E74745DA1}"/>
              </a:ext>
            </a:extLst>
          </p:cNvPr>
          <p:cNvSpPr txBox="1"/>
          <p:nvPr/>
        </p:nvSpPr>
        <p:spPr>
          <a:xfrm>
            <a:off x="2964263" y="2794426"/>
            <a:ext cx="7174523" cy="769441"/>
          </a:xfrm>
          <a:prstGeom prst="rect">
            <a:avLst/>
          </a:prstGeom>
          <a:noFill/>
        </p:spPr>
        <p:txBody>
          <a:bodyPr wrap="square" rtlCol="0">
            <a:spAutoFit/>
          </a:bodyPr>
          <a:lstStyle/>
          <a:p>
            <a:r>
              <a:rPr lang="en-US" sz="4400" b="1" dirty="0"/>
              <a:t>5              5               5  =   </a:t>
            </a:r>
            <a:r>
              <a:rPr lang="en-US" sz="4400" b="1" dirty="0" smtClean="0"/>
              <a:t>4</a:t>
            </a:r>
            <a:endParaRPr lang="en-US" sz="4400" b="1" dirty="0"/>
          </a:p>
        </p:txBody>
      </p:sp>
      <p:sp>
        <p:nvSpPr>
          <p:cNvPr id="8" name="TextBox 7">
            <a:extLst>
              <a:ext uri="{FF2B5EF4-FFF2-40B4-BE49-F238E27FC236}">
                <a16:creationId xmlns:a16="http://schemas.microsoft.com/office/drawing/2014/main" id="{7596203F-4E05-4D6D-94B4-32B0526F6063}"/>
              </a:ext>
            </a:extLst>
          </p:cNvPr>
          <p:cNvSpPr txBox="1"/>
          <p:nvPr/>
        </p:nvSpPr>
        <p:spPr>
          <a:xfrm>
            <a:off x="3677697" y="2723103"/>
            <a:ext cx="1105318" cy="914400"/>
          </a:xfrm>
          <a:prstGeom prst="rect">
            <a:avLst/>
          </a:prstGeom>
          <a:noFill/>
          <a:ln>
            <a:solidFill>
              <a:schemeClr val="tx1"/>
            </a:solidFill>
          </a:ln>
        </p:spPr>
        <p:txBody>
          <a:bodyPr wrap="square" rtlCol="0">
            <a:spAutoFit/>
          </a:bodyPr>
          <a:lstStyle/>
          <a:p>
            <a:endParaRPr lang="en-US"/>
          </a:p>
        </p:txBody>
      </p:sp>
      <p:sp>
        <p:nvSpPr>
          <p:cNvPr id="9" name="TextBox 8">
            <a:extLst>
              <a:ext uri="{FF2B5EF4-FFF2-40B4-BE49-F238E27FC236}">
                <a16:creationId xmlns:a16="http://schemas.microsoft.com/office/drawing/2014/main" id="{9EFD62A2-6A07-4FBB-8A1C-832C958D8D11}"/>
              </a:ext>
            </a:extLst>
          </p:cNvPr>
          <p:cNvSpPr txBox="1"/>
          <p:nvPr/>
        </p:nvSpPr>
        <p:spPr>
          <a:xfrm>
            <a:off x="5870749" y="2721946"/>
            <a:ext cx="1105318" cy="914400"/>
          </a:xfrm>
          <a:prstGeom prst="rect">
            <a:avLst/>
          </a:prstGeom>
          <a:noFill/>
          <a:ln>
            <a:solidFill>
              <a:schemeClr val="tx1"/>
            </a:solidFill>
          </a:ln>
        </p:spPr>
        <p:txBody>
          <a:bodyPr wrap="square" rtlCol="0">
            <a:spAutoFit/>
          </a:bodyPr>
          <a:lstStyle/>
          <a:p>
            <a:endParaRPr lang="en-US"/>
          </a:p>
        </p:txBody>
      </p:sp>
      <p:sp>
        <p:nvSpPr>
          <p:cNvPr id="10" name="TextBox 9">
            <a:extLst>
              <a:ext uri="{FF2B5EF4-FFF2-40B4-BE49-F238E27FC236}">
                <a16:creationId xmlns:a16="http://schemas.microsoft.com/office/drawing/2014/main" id="{52D954D4-DD30-4D89-B5B6-48E6BE8AD7B2}"/>
              </a:ext>
            </a:extLst>
          </p:cNvPr>
          <p:cNvSpPr txBox="1"/>
          <p:nvPr/>
        </p:nvSpPr>
        <p:spPr>
          <a:xfrm>
            <a:off x="3989195" y="2794425"/>
            <a:ext cx="723481" cy="769441"/>
          </a:xfrm>
          <a:prstGeom prst="rect">
            <a:avLst/>
          </a:prstGeom>
          <a:noFill/>
        </p:spPr>
        <p:txBody>
          <a:bodyPr wrap="square" rtlCol="0">
            <a:spAutoFit/>
          </a:bodyPr>
          <a:lstStyle/>
          <a:p>
            <a:r>
              <a:rPr lang="en-US" sz="4400" b="1" dirty="0">
                <a:solidFill>
                  <a:srgbClr val="C00000"/>
                </a:solidFill>
              </a:rPr>
              <a:t>-</a:t>
            </a:r>
          </a:p>
        </p:txBody>
      </p:sp>
      <p:sp>
        <p:nvSpPr>
          <p:cNvPr id="11" name="TextBox 10">
            <a:extLst>
              <a:ext uri="{FF2B5EF4-FFF2-40B4-BE49-F238E27FC236}">
                <a16:creationId xmlns:a16="http://schemas.microsoft.com/office/drawing/2014/main" id="{59B5D58F-DDC6-4029-A3C2-468A65EF1AD6}"/>
              </a:ext>
            </a:extLst>
          </p:cNvPr>
          <p:cNvSpPr txBox="1"/>
          <p:nvPr/>
        </p:nvSpPr>
        <p:spPr>
          <a:xfrm>
            <a:off x="6189783" y="2769398"/>
            <a:ext cx="723481" cy="769441"/>
          </a:xfrm>
          <a:prstGeom prst="rect">
            <a:avLst/>
          </a:prstGeom>
          <a:noFill/>
        </p:spPr>
        <p:txBody>
          <a:bodyPr wrap="square" rtlCol="0">
            <a:spAutoFit/>
          </a:bodyPr>
          <a:lstStyle/>
          <a:p>
            <a:r>
              <a:rPr lang="en-US" sz="4400" b="1" dirty="0">
                <a:solidFill>
                  <a:srgbClr val="C00000"/>
                </a:solidFill>
              </a:rPr>
              <a:t>:</a:t>
            </a:r>
          </a:p>
        </p:txBody>
      </p:sp>
      <p:sp>
        <p:nvSpPr>
          <p:cNvPr id="12" name="Rectangle: Rounded Corners 5">
            <a:extLst>
              <a:ext uri="{FF2B5EF4-FFF2-40B4-BE49-F238E27FC236}">
                <a16:creationId xmlns:a16="http://schemas.microsoft.com/office/drawing/2014/main" id="{3CCACC6F-977C-4B6C-8B41-EC8CCA08C225}"/>
              </a:ext>
            </a:extLst>
          </p:cNvPr>
          <p:cNvSpPr/>
          <p:nvPr/>
        </p:nvSpPr>
        <p:spPr>
          <a:xfrm>
            <a:off x="3901271" y="421486"/>
            <a:ext cx="5300506" cy="68092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smtClean="0">
                <a:solidFill>
                  <a:schemeClr val="bg1"/>
                </a:solidFill>
              </a:rPr>
              <a:t>Ai </a:t>
            </a:r>
            <a:r>
              <a:rPr lang="en-US" sz="4400" b="1" dirty="0" err="1" smtClean="0">
                <a:solidFill>
                  <a:schemeClr val="bg1"/>
                </a:solidFill>
              </a:rPr>
              <a:t>nhanh</a:t>
            </a:r>
            <a:r>
              <a:rPr lang="en-US" sz="4400" b="1" dirty="0" smtClean="0">
                <a:solidFill>
                  <a:schemeClr val="bg1"/>
                </a:solidFill>
              </a:rPr>
              <a:t>? Ai </a:t>
            </a:r>
            <a:r>
              <a:rPr lang="en-US" sz="4400" b="1" dirty="0" err="1" smtClean="0">
                <a:solidFill>
                  <a:schemeClr val="bg1"/>
                </a:solidFill>
              </a:rPr>
              <a:t>đúng</a:t>
            </a:r>
            <a:r>
              <a:rPr lang="en-US" sz="4400" b="1" dirty="0" smtClean="0">
                <a:solidFill>
                  <a:schemeClr val="bg1"/>
                </a:solidFill>
              </a:rPr>
              <a:t>?</a:t>
            </a:r>
            <a:endParaRPr lang="en-SG" sz="4400" b="1" dirty="0">
              <a:solidFill>
                <a:schemeClr val="bg1"/>
              </a:solidFill>
            </a:endParaRPr>
          </a:p>
        </p:txBody>
      </p:sp>
    </p:spTree>
    <p:extLst>
      <p:ext uri="{BB962C8B-B14F-4D97-AF65-F5344CB8AC3E}">
        <p14:creationId xmlns:p14="http://schemas.microsoft.com/office/powerpoint/2010/main" val="30315772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A3950852-92EA-46C9-92F9-C7917C01AFE9}"/>
              </a:ext>
            </a:extLst>
          </p:cNvPr>
          <p:cNvSpPr/>
          <p:nvPr/>
        </p:nvSpPr>
        <p:spPr>
          <a:xfrm>
            <a:off x="941180" y="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sp>
        <p:nvSpPr>
          <p:cNvPr id="26" name="文本框 25">
            <a:extLst>
              <a:ext uri="{FF2B5EF4-FFF2-40B4-BE49-F238E27FC236}">
                <a16:creationId xmlns:a16="http://schemas.microsoft.com/office/drawing/2014/main" id="{C708A55A-7F20-4961-9F5F-3F2C987D4068}"/>
              </a:ext>
            </a:extLst>
          </p:cNvPr>
          <p:cNvSpPr txBox="1"/>
          <p:nvPr/>
        </p:nvSpPr>
        <p:spPr>
          <a:xfrm>
            <a:off x="6416578" y="4556062"/>
            <a:ext cx="2784231" cy="523220"/>
          </a:xfrm>
          <a:prstGeom prst="rect">
            <a:avLst/>
          </a:prstGeom>
          <a:noFill/>
        </p:spPr>
        <p:txBody>
          <a:bodyPr wrap="square" rtlCol="0">
            <a:spAutoFit/>
          </a:bodyPr>
          <a:lstStyle/>
          <a:p>
            <a:r>
              <a:rPr lang="zh-CN" altLang="en-US" sz="2800" dirty="0">
                <a:solidFill>
                  <a:schemeClr val="bg1"/>
                </a:solidFill>
                <a:latin typeface="字魂59号-创粗黑" panose="00000500000000000000" pitchFamily="2" charset="-122"/>
                <a:ea typeface="字魂59号-创粗黑" panose="00000500000000000000" pitchFamily="2" charset="-122"/>
              </a:rPr>
              <a:t>演讲人：小图图</a:t>
            </a:r>
          </a:p>
        </p:txBody>
      </p:sp>
      <p:grpSp>
        <p:nvGrpSpPr>
          <p:cNvPr id="5" name="Group 4">
            <a:extLst>
              <a:ext uri="{FF2B5EF4-FFF2-40B4-BE49-F238E27FC236}">
                <a16:creationId xmlns:a16="http://schemas.microsoft.com/office/drawing/2014/main" id="{D5BD072E-1115-42DB-AF76-8AE161CC7C35}"/>
              </a:ext>
            </a:extLst>
          </p:cNvPr>
          <p:cNvGrpSpPr/>
          <p:nvPr/>
        </p:nvGrpSpPr>
        <p:grpSpPr>
          <a:xfrm>
            <a:off x="7808693" y="1509485"/>
            <a:ext cx="3573824" cy="3839029"/>
            <a:chOff x="1409700" y="1863446"/>
            <a:chExt cx="3573824" cy="3839029"/>
          </a:xfrm>
        </p:grpSpPr>
        <p:pic>
          <p:nvPicPr>
            <p:cNvPr id="8" name="图片 7">
              <a:extLst>
                <a:ext uri="{FF2B5EF4-FFF2-40B4-BE49-F238E27FC236}">
                  <a16:creationId xmlns:a16="http://schemas.microsoft.com/office/drawing/2014/main" id="{6892DF67-B33B-4805-8435-AA53286BF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8094" y="1863446"/>
              <a:ext cx="3295430" cy="3839029"/>
            </a:xfrm>
            <a:prstGeom prst="rect">
              <a:avLst/>
            </a:prstGeom>
          </p:spPr>
        </p:pic>
        <p:sp>
          <p:nvSpPr>
            <p:cNvPr id="3" name="Rectangle 2">
              <a:extLst>
                <a:ext uri="{FF2B5EF4-FFF2-40B4-BE49-F238E27FC236}">
                  <a16:creationId xmlns:a16="http://schemas.microsoft.com/office/drawing/2014/main" id="{64CC01B1-2BE1-4228-98C0-6FA33F5526EA}"/>
                </a:ext>
              </a:extLst>
            </p:cNvPr>
            <p:cNvSpPr/>
            <p:nvPr/>
          </p:nvSpPr>
          <p:spPr>
            <a:xfrm>
              <a:off x="1409700" y="2349500"/>
              <a:ext cx="13081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6" name="Rectangle: Rounded Corners 5">
            <a:extLst>
              <a:ext uri="{FF2B5EF4-FFF2-40B4-BE49-F238E27FC236}">
                <a16:creationId xmlns:a16="http://schemas.microsoft.com/office/drawing/2014/main" id="{3CCACC6F-977C-4B6C-8B41-EC8CCA08C225}"/>
              </a:ext>
            </a:extLst>
          </p:cNvPr>
          <p:cNvSpPr/>
          <p:nvPr/>
        </p:nvSpPr>
        <p:spPr>
          <a:xfrm>
            <a:off x="3230752" y="654216"/>
            <a:ext cx="5300506" cy="12191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a:solidFill>
                  <a:schemeClr val="bg1"/>
                </a:solidFill>
              </a:rPr>
              <a:t>Hoạt động tiếp nối</a:t>
            </a:r>
            <a:endParaRPr lang="en-SG" sz="4400" b="1">
              <a:solidFill>
                <a:schemeClr val="bg1"/>
              </a:solidFill>
            </a:endParaRPr>
          </a:p>
        </p:txBody>
      </p:sp>
      <p:sp>
        <p:nvSpPr>
          <p:cNvPr id="7" name="TextBox 6">
            <a:extLst>
              <a:ext uri="{FF2B5EF4-FFF2-40B4-BE49-F238E27FC236}">
                <a16:creationId xmlns:a16="http://schemas.microsoft.com/office/drawing/2014/main" id="{3CC2204A-27F8-42AC-8D81-26F4A2A33F4D}"/>
              </a:ext>
            </a:extLst>
          </p:cNvPr>
          <p:cNvSpPr txBox="1"/>
          <p:nvPr/>
        </p:nvSpPr>
        <p:spPr>
          <a:xfrm>
            <a:off x="2445764" y="1995539"/>
            <a:ext cx="6085494" cy="3170099"/>
          </a:xfrm>
          <a:prstGeom prst="rect">
            <a:avLst/>
          </a:prstGeom>
          <a:noFill/>
        </p:spPr>
        <p:txBody>
          <a:bodyPr wrap="square" rtlCol="0">
            <a:spAutoFit/>
          </a:bodyPr>
          <a:lstStyle/>
          <a:p>
            <a:pPr marL="285750" indent="-285750" algn="just">
              <a:buFontTx/>
              <a:buChar char="-"/>
            </a:pPr>
            <a:r>
              <a:rPr lang="en-US" sz="4000" dirty="0" err="1"/>
              <a:t>Ôn</a:t>
            </a:r>
            <a:r>
              <a:rPr lang="en-US" sz="4000" dirty="0"/>
              <a:t> </a:t>
            </a:r>
            <a:r>
              <a:rPr lang="en-US" sz="4000" dirty="0" err="1"/>
              <a:t>lại</a:t>
            </a:r>
            <a:r>
              <a:rPr lang="en-US" sz="4000" dirty="0"/>
              <a:t> </a:t>
            </a:r>
            <a:r>
              <a:rPr lang="en-US" sz="4000" dirty="0" err="1"/>
              <a:t>cách</a:t>
            </a:r>
            <a:r>
              <a:rPr lang="en-US" sz="4000" dirty="0"/>
              <a:t> </a:t>
            </a:r>
            <a:r>
              <a:rPr lang="en-US" sz="4000" dirty="0" err="1"/>
              <a:t>Tính</a:t>
            </a:r>
            <a:r>
              <a:rPr lang="en-US" sz="4000" dirty="0"/>
              <a:t> </a:t>
            </a:r>
            <a:r>
              <a:rPr lang="en-US" sz="4000" dirty="0" err="1"/>
              <a:t>giá</a:t>
            </a:r>
            <a:r>
              <a:rPr lang="en-US" sz="4000" dirty="0"/>
              <a:t> </a:t>
            </a:r>
            <a:r>
              <a:rPr lang="en-US" sz="4000" dirty="0" err="1"/>
              <a:t>trị</a:t>
            </a:r>
            <a:r>
              <a:rPr lang="en-US" sz="4000" dirty="0"/>
              <a:t> </a:t>
            </a:r>
            <a:r>
              <a:rPr lang="en-US" sz="4000" dirty="0" err="1"/>
              <a:t>của</a:t>
            </a:r>
            <a:r>
              <a:rPr lang="en-US" sz="4000" dirty="0"/>
              <a:t> </a:t>
            </a:r>
            <a:r>
              <a:rPr lang="en-US" sz="4000" dirty="0" err="1"/>
              <a:t>biểu</a:t>
            </a:r>
            <a:r>
              <a:rPr lang="en-US" sz="4000" dirty="0"/>
              <a:t> </a:t>
            </a:r>
            <a:r>
              <a:rPr lang="en-US" sz="4000" dirty="0" err="1"/>
              <a:t>thức</a:t>
            </a:r>
            <a:r>
              <a:rPr lang="en-US" sz="4000" dirty="0"/>
              <a:t>.</a:t>
            </a:r>
          </a:p>
          <a:p>
            <a:pPr marL="285750" indent="-285750" algn="just">
              <a:buFontTx/>
              <a:buChar char="-"/>
            </a:pPr>
            <a:r>
              <a:rPr lang="en-US" sz="4000" dirty="0" err="1"/>
              <a:t>Chuẩn</a:t>
            </a:r>
            <a:r>
              <a:rPr lang="en-US" sz="4000" dirty="0"/>
              <a:t> </a:t>
            </a:r>
            <a:r>
              <a:rPr lang="en-US" sz="4000" dirty="0" err="1"/>
              <a:t>bị</a:t>
            </a:r>
            <a:r>
              <a:rPr lang="en-US" sz="4000" dirty="0"/>
              <a:t> </a:t>
            </a:r>
            <a:r>
              <a:rPr lang="en-US" sz="4000" dirty="0" err="1"/>
              <a:t>bài</a:t>
            </a:r>
            <a:r>
              <a:rPr lang="en-US" sz="4000" dirty="0"/>
              <a:t> </a:t>
            </a:r>
            <a:r>
              <a:rPr lang="en-US" sz="4000" dirty="0" err="1"/>
              <a:t>sau</a:t>
            </a:r>
            <a:r>
              <a:rPr lang="en-US" sz="4000" dirty="0"/>
              <a:t>: </a:t>
            </a:r>
            <a:r>
              <a:rPr lang="en-US" sz="4000" dirty="0" err="1"/>
              <a:t>Tính</a:t>
            </a:r>
            <a:r>
              <a:rPr lang="en-US" sz="4000" dirty="0"/>
              <a:t> </a:t>
            </a:r>
            <a:r>
              <a:rPr lang="en-US" sz="4000" dirty="0" err="1"/>
              <a:t>giá</a:t>
            </a:r>
            <a:r>
              <a:rPr lang="en-US" sz="4000" dirty="0"/>
              <a:t> </a:t>
            </a:r>
            <a:r>
              <a:rPr lang="en-US" sz="4000" dirty="0" err="1"/>
              <a:t>trị</a:t>
            </a:r>
            <a:r>
              <a:rPr lang="en-US" sz="4000" dirty="0"/>
              <a:t> </a:t>
            </a:r>
            <a:r>
              <a:rPr lang="en-US" sz="4000" dirty="0" err="1"/>
              <a:t>của</a:t>
            </a:r>
            <a:r>
              <a:rPr lang="en-US" sz="4000" dirty="0"/>
              <a:t> </a:t>
            </a:r>
            <a:r>
              <a:rPr lang="en-US" sz="4000" dirty="0" err="1"/>
              <a:t>biểu</a:t>
            </a:r>
            <a:r>
              <a:rPr lang="en-US" sz="4000" dirty="0"/>
              <a:t> </a:t>
            </a:r>
            <a:r>
              <a:rPr lang="en-US" sz="4000" dirty="0" err="1"/>
              <a:t>thức</a:t>
            </a:r>
            <a:r>
              <a:rPr lang="en-US" sz="4000" dirty="0"/>
              <a:t> (</a:t>
            </a:r>
            <a:r>
              <a:rPr lang="en-US" sz="4000" dirty="0" err="1"/>
              <a:t>tiếp</a:t>
            </a:r>
            <a:r>
              <a:rPr lang="en-US" sz="4000" dirty="0"/>
              <a:t> </a:t>
            </a:r>
            <a:r>
              <a:rPr lang="en-US" sz="4000" dirty="0" err="1"/>
              <a:t>theo</a:t>
            </a:r>
            <a:r>
              <a:rPr lang="en-US" sz="4000" dirty="0"/>
              <a:t>)</a:t>
            </a:r>
            <a:endParaRPr lang="en-SG" sz="4000" dirty="0"/>
          </a:p>
        </p:txBody>
      </p:sp>
      <p:pic>
        <p:nvPicPr>
          <p:cNvPr id="15" name="Picture 2">
            <a:extLst>
              <a:ext uri="{FF2B5EF4-FFF2-40B4-BE49-F238E27FC236}">
                <a16:creationId xmlns:a16="http://schemas.microsoft.com/office/drawing/2014/main" id="{2D982490-A577-4F97-B07D-E1ADB1E17B3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70318" y="3997262"/>
            <a:ext cx="3048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5434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8.33333E-7 0 L -0.55156 0 " pathEditMode="relative" rAng="0" ptsTypes="AA">
                                      <p:cBhvr>
                                        <p:cTn id="11" dur="2000" fill="hold"/>
                                        <p:tgtEl>
                                          <p:spTgt spid="5"/>
                                        </p:tgtEl>
                                        <p:attrNameLst>
                                          <p:attrName>ppt_x</p:attrName>
                                          <p:attrName>ppt_y</p:attrName>
                                        </p:attrNameLst>
                                      </p:cBhvr>
                                      <p:rCtr x="-27578" y="0"/>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endParaRPr>
          </a:p>
        </p:txBody>
      </p:sp>
      <p:grpSp>
        <p:nvGrpSpPr>
          <p:cNvPr id="42" name="Group 41">
            <a:extLst>
              <a:ext uri="{FF2B5EF4-FFF2-40B4-BE49-F238E27FC236}">
                <a16:creationId xmlns:a16="http://schemas.microsoft.com/office/drawing/2014/main" id="{FEFA451B-B461-4DA9-B47E-65374DBF3C5E}"/>
              </a:ext>
            </a:extLst>
          </p:cNvPr>
          <p:cNvGrpSpPr/>
          <p:nvPr/>
        </p:nvGrpSpPr>
        <p:grpSpPr>
          <a:xfrm>
            <a:off x="1510790" y="981368"/>
            <a:ext cx="9721321" cy="1548524"/>
            <a:chOff x="2434107" y="246186"/>
            <a:chExt cx="9111250" cy="2990416"/>
          </a:xfrm>
        </p:grpSpPr>
        <p:pic>
          <p:nvPicPr>
            <p:cNvPr id="43" name="Picture 42">
              <a:extLst>
                <a:ext uri="{FF2B5EF4-FFF2-40B4-BE49-F238E27FC236}">
                  <a16:creationId xmlns:a16="http://schemas.microsoft.com/office/drawing/2014/main" id="{2E422F4E-8413-4A34-9B2D-5312ED9A5E3B}"/>
                </a:ext>
              </a:extLst>
            </p:cNvPr>
            <p:cNvPicPr>
              <a:picLocks noChangeAspect="1"/>
            </p:cNvPicPr>
            <p:nvPr/>
          </p:nvPicPr>
          <p:blipFill>
            <a:blip r:embed="rId3"/>
            <a:stretch>
              <a:fillRect/>
            </a:stretch>
          </p:blipFill>
          <p:spPr>
            <a:xfrm>
              <a:off x="2434107" y="246186"/>
              <a:ext cx="8913426" cy="2990416"/>
            </a:xfrm>
            <a:prstGeom prst="rect">
              <a:avLst/>
            </a:prstGeom>
          </p:spPr>
        </p:pic>
        <p:sp>
          <p:nvSpPr>
            <p:cNvPr id="44" name="TextBox 43">
              <a:extLst>
                <a:ext uri="{FF2B5EF4-FFF2-40B4-BE49-F238E27FC236}">
                  <a16:creationId xmlns:a16="http://schemas.microsoft.com/office/drawing/2014/main" id="{446AEE96-8B2D-4FB2-93FE-6D9BB6D5E7CE}"/>
                </a:ext>
              </a:extLst>
            </p:cNvPr>
            <p:cNvSpPr txBox="1"/>
            <p:nvPr/>
          </p:nvSpPr>
          <p:spPr>
            <a:xfrm>
              <a:off x="2516254" y="375709"/>
              <a:ext cx="9029103" cy="2500768"/>
            </a:xfrm>
            <a:prstGeom prst="rect">
              <a:avLst/>
            </a:prstGeom>
            <a:noFill/>
          </p:spPr>
          <p:txBody>
            <a:bodyPr wrap="square" lIns="0" tIns="0" rIns="0" bIns="0" rtlCol="0">
              <a:spAutoFit/>
            </a:bodyPr>
            <a:lstStyle/>
            <a:p>
              <a:pPr algn="ctr" defTabSz="914400">
                <a:lnSpc>
                  <a:spcPct val="121000"/>
                </a:lnSpc>
              </a:pPr>
              <a:r>
                <a:rPr lang="en-US" sz="3600" b="1">
                  <a:solidFill>
                    <a:srgbClr val="C00000"/>
                  </a:solidFill>
                </a:rPr>
                <a:t>Chọn cách tính đúng giá trị của biểu thức sau:</a:t>
              </a:r>
            </a:p>
            <a:p>
              <a:pPr algn="ctr" defTabSz="914400">
                <a:lnSpc>
                  <a:spcPct val="121000"/>
                </a:lnSpc>
              </a:pPr>
              <a:r>
                <a:rPr lang="en-US" sz="3600" b="1">
                  <a:solidFill>
                    <a:srgbClr val="00B0F0"/>
                  </a:solidFill>
                </a:rPr>
                <a:t>280 – 30 + 20</a:t>
              </a:r>
              <a:endParaRPr lang="en-SG" sz="3600" b="1">
                <a:solidFill>
                  <a:srgbClr val="00B0F0"/>
                </a:solidFill>
              </a:endParaRPr>
            </a:p>
          </p:txBody>
        </p:sp>
      </p:grpSp>
      <p:grpSp>
        <p:nvGrpSpPr>
          <p:cNvPr id="45" name="Group 44">
            <a:extLst>
              <a:ext uri="{FF2B5EF4-FFF2-40B4-BE49-F238E27FC236}">
                <a16:creationId xmlns:a16="http://schemas.microsoft.com/office/drawing/2014/main" id="{437AABD6-A885-4254-B686-BA20B5C10E1C}"/>
              </a:ext>
            </a:extLst>
          </p:cNvPr>
          <p:cNvGrpSpPr/>
          <p:nvPr/>
        </p:nvGrpSpPr>
        <p:grpSpPr>
          <a:xfrm>
            <a:off x="1489898" y="2690091"/>
            <a:ext cx="4677684" cy="2740021"/>
            <a:chOff x="2256516" y="3433557"/>
            <a:chExt cx="4677684" cy="2740021"/>
          </a:xfrm>
        </p:grpSpPr>
        <p:sp>
          <p:nvSpPr>
            <p:cNvPr id="46" name="Rectangle: Rounded Corners 45">
              <a:extLst>
                <a:ext uri="{FF2B5EF4-FFF2-40B4-BE49-F238E27FC236}">
                  <a16:creationId xmlns:a16="http://schemas.microsoft.com/office/drawing/2014/main" id="{84E857B8-7FB7-4C04-BD44-B5F5F0B0FE66}"/>
                </a:ext>
              </a:extLst>
            </p:cNvPr>
            <p:cNvSpPr/>
            <p:nvPr/>
          </p:nvSpPr>
          <p:spPr>
            <a:xfrm>
              <a:off x="2590800" y="3642361"/>
              <a:ext cx="4343400" cy="1310639"/>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pic>
          <p:nvPicPr>
            <p:cNvPr id="47" name="Picture 46">
              <a:extLst>
                <a:ext uri="{FF2B5EF4-FFF2-40B4-BE49-F238E27FC236}">
                  <a16:creationId xmlns:a16="http://schemas.microsoft.com/office/drawing/2014/main" id="{5A570831-12C9-488B-A5C7-CA35DEA403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56516" y="3433557"/>
              <a:ext cx="1154488" cy="1549923"/>
            </a:xfrm>
            <a:prstGeom prst="rect">
              <a:avLst/>
            </a:prstGeom>
          </p:spPr>
        </p:pic>
        <p:sp>
          <p:nvSpPr>
            <p:cNvPr id="48" name="TextBox 47">
              <a:extLst>
                <a:ext uri="{FF2B5EF4-FFF2-40B4-BE49-F238E27FC236}">
                  <a16:creationId xmlns:a16="http://schemas.microsoft.com/office/drawing/2014/main" id="{001F45BA-F574-4443-850F-FFA9EA2D8482}"/>
                </a:ext>
              </a:extLst>
            </p:cNvPr>
            <p:cNvSpPr txBox="1"/>
            <p:nvPr/>
          </p:nvSpPr>
          <p:spPr>
            <a:xfrm>
              <a:off x="3307131" y="3989903"/>
              <a:ext cx="3150671" cy="2183675"/>
            </a:xfrm>
            <a:prstGeom prst="rect">
              <a:avLst/>
            </a:prstGeom>
            <a:noFill/>
          </p:spPr>
          <p:txBody>
            <a:bodyPr wrap="none" lIns="0" tIns="0" rIns="0" bIns="0" rtlCol="0">
              <a:spAutoFit/>
            </a:bodyPr>
            <a:lstStyle/>
            <a:p>
              <a:pPr algn="ctr" defTabSz="914400">
                <a:lnSpc>
                  <a:spcPct val="121000"/>
                </a:lnSpc>
              </a:pPr>
              <a:r>
                <a:rPr lang="en-US" sz="4000" b="1">
                  <a:solidFill>
                    <a:srgbClr val="00B0F0"/>
                  </a:solidFill>
                </a:rPr>
                <a:t>   280 – 30 + 20</a:t>
              </a:r>
            </a:p>
            <a:p>
              <a:pPr defTabSz="914400">
                <a:lnSpc>
                  <a:spcPct val="121000"/>
                </a:lnSpc>
              </a:pPr>
              <a:r>
                <a:rPr lang="en-US" sz="4000" b="1">
                  <a:solidFill>
                    <a:srgbClr val="00B0F0"/>
                  </a:solidFill>
                </a:rPr>
                <a:t>= 280 –     50 </a:t>
              </a:r>
            </a:p>
            <a:p>
              <a:pPr defTabSz="914400">
                <a:lnSpc>
                  <a:spcPct val="121000"/>
                </a:lnSpc>
              </a:pPr>
              <a:r>
                <a:rPr lang="en-US" sz="4000" b="1">
                  <a:solidFill>
                    <a:srgbClr val="00B0F0"/>
                  </a:solidFill>
                </a:rPr>
                <a:t>=     230</a:t>
              </a:r>
              <a:endParaRPr lang="en-SG" sz="4000" b="1">
                <a:solidFill>
                  <a:srgbClr val="00B0F0"/>
                </a:solidFill>
              </a:endParaRPr>
            </a:p>
          </p:txBody>
        </p:sp>
      </p:grpSp>
      <p:grpSp>
        <p:nvGrpSpPr>
          <p:cNvPr id="2" name="Group 1">
            <a:extLst>
              <a:ext uri="{FF2B5EF4-FFF2-40B4-BE49-F238E27FC236}">
                <a16:creationId xmlns:a16="http://schemas.microsoft.com/office/drawing/2014/main" id="{CBF2B869-42D0-486C-ADA9-BFDF0F287697}"/>
              </a:ext>
            </a:extLst>
          </p:cNvPr>
          <p:cNvGrpSpPr/>
          <p:nvPr/>
        </p:nvGrpSpPr>
        <p:grpSpPr>
          <a:xfrm>
            <a:off x="6172450" y="2715069"/>
            <a:ext cx="4672816" cy="2763543"/>
            <a:chOff x="6172450" y="2715069"/>
            <a:chExt cx="4672816" cy="2763543"/>
          </a:xfrm>
        </p:grpSpPr>
        <p:grpSp>
          <p:nvGrpSpPr>
            <p:cNvPr id="57" name="Group 56">
              <a:extLst>
                <a:ext uri="{FF2B5EF4-FFF2-40B4-BE49-F238E27FC236}">
                  <a16:creationId xmlns:a16="http://schemas.microsoft.com/office/drawing/2014/main" id="{4C47640B-BC47-49BA-B399-23110770C3CC}"/>
                </a:ext>
              </a:extLst>
            </p:cNvPr>
            <p:cNvGrpSpPr/>
            <p:nvPr/>
          </p:nvGrpSpPr>
          <p:grpSpPr>
            <a:xfrm>
              <a:off x="6501866" y="3294937"/>
              <a:ext cx="4343400" cy="2183675"/>
              <a:chOff x="7391400" y="5298831"/>
              <a:chExt cx="4343400" cy="2183675"/>
            </a:xfrm>
          </p:grpSpPr>
          <p:sp>
            <p:nvSpPr>
              <p:cNvPr id="58" name="Rectangle: Rounded Corners 57">
                <a:extLst>
                  <a:ext uri="{FF2B5EF4-FFF2-40B4-BE49-F238E27FC236}">
                    <a16:creationId xmlns:a16="http://schemas.microsoft.com/office/drawing/2014/main" id="{DF387FC0-9F71-4662-85DD-F3A80252B689}"/>
                  </a:ext>
                </a:extLst>
              </p:cNvPr>
              <p:cNvSpPr/>
              <p:nvPr/>
            </p:nvSpPr>
            <p:spPr>
              <a:xfrm>
                <a:off x="7391400" y="5298831"/>
                <a:ext cx="4343400" cy="1310639"/>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60" name="TextBox 59">
                <a:extLst>
                  <a:ext uri="{FF2B5EF4-FFF2-40B4-BE49-F238E27FC236}">
                    <a16:creationId xmlns:a16="http://schemas.microsoft.com/office/drawing/2014/main" id="{872BE521-831F-483D-8488-A9AEB5AE9D52}"/>
                  </a:ext>
                </a:extLst>
              </p:cNvPr>
              <p:cNvSpPr txBox="1"/>
              <p:nvPr/>
            </p:nvSpPr>
            <p:spPr>
              <a:xfrm>
                <a:off x="8137503" y="5298831"/>
                <a:ext cx="3193182" cy="2183675"/>
              </a:xfrm>
              <a:prstGeom prst="rect">
                <a:avLst/>
              </a:prstGeom>
              <a:noFill/>
            </p:spPr>
            <p:txBody>
              <a:bodyPr wrap="none" lIns="0" tIns="0" rIns="0" bIns="0" rtlCol="0">
                <a:spAutoFit/>
              </a:bodyPr>
              <a:lstStyle/>
              <a:p>
                <a:pPr algn="ctr" defTabSz="914400">
                  <a:lnSpc>
                    <a:spcPct val="121000"/>
                  </a:lnSpc>
                </a:pPr>
                <a:r>
                  <a:rPr lang="en-US" sz="4000" b="1">
                    <a:solidFill>
                      <a:srgbClr val="00B0F0"/>
                    </a:solidFill>
                  </a:rPr>
                  <a:t>   280 – 30 + 20</a:t>
                </a:r>
              </a:p>
              <a:p>
                <a:pPr defTabSz="914400">
                  <a:lnSpc>
                    <a:spcPct val="121000"/>
                  </a:lnSpc>
                </a:pPr>
                <a:r>
                  <a:rPr lang="en-US" sz="4000" b="1">
                    <a:solidFill>
                      <a:srgbClr val="00B0F0"/>
                    </a:solidFill>
                  </a:rPr>
                  <a:t>=      250     + 20</a:t>
                </a:r>
              </a:p>
              <a:p>
                <a:pPr defTabSz="914400">
                  <a:lnSpc>
                    <a:spcPct val="121000"/>
                  </a:lnSpc>
                </a:pPr>
                <a:r>
                  <a:rPr lang="en-US" sz="4000" b="1">
                    <a:solidFill>
                      <a:srgbClr val="00B0F0"/>
                    </a:solidFill>
                  </a:rPr>
                  <a:t>=           270</a:t>
                </a:r>
                <a:endParaRPr lang="en-SG" sz="4000" b="1">
                  <a:solidFill>
                    <a:srgbClr val="00B0F0"/>
                  </a:solidFill>
                </a:endParaRPr>
              </a:p>
            </p:txBody>
          </p:sp>
        </p:grpSp>
        <p:pic>
          <p:nvPicPr>
            <p:cNvPr id="51" name="Picture 50">
              <a:extLst>
                <a:ext uri="{FF2B5EF4-FFF2-40B4-BE49-F238E27FC236}">
                  <a16:creationId xmlns:a16="http://schemas.microsoft.com/office/drawing/2014/main" id="{368C1CF1-8567-4C93-8F89-7ED73AF739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72450" y="2715069"/>
              <a:ext cx="987997" cy="1678288"/>
            </a:xfrm>
            <a:prstGeom prst="rect">
              <a:avLst/>
            </a:prstGeom>
          </p:spPr>
        </p:pic>
      </p:grpSp>
      <p:sp>
        <p:nvSpPr>
          <p:cNvPr id="70" name="Right Brace 69">
            <a:extLst>
              <a:ext uri="{FF2B5EF4-FFF2-40B4-BE49-F238E27FC236}">
                <a16:creationId xmlns:a16="http://schemas.microsoft.com/office/drawing/2014/main" id="{EE236B6A-6EA2-4541-AD96-C28EFDC4665B}"/>
              </a:ext>
            </a:extLst>
          </p:cNvPr>
          <p:cNvSpPr/>
          <p:nvPr/>
        </p:nvSpPr>
        <p:spPr>
          <a:xfrm rot="5400000">
            <a:off x="4784822" y="3199802"/>
            <a:ext cx="211140" cy="1500909"/>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sp>
        <p:nvSpPr>
          <p:cNvPr id="71" name="Right Brace 70">
            <a:extLst>
              <a:ext uri="{FF2B5EF4-FFF2-40B4-BE49-F238E27FC236}">
                <a16:creationId xmlns:a16="http://schemas.microsoft.com/office/drawing/2014/main" id="{327ED6EC-28F2-4EAB-B234-3F2FEDB4A284}"/>
              </a:ext>
            </a:extLst>
          </p:cNvPr>
          <p:cNvSpPr/>
          <p:nvPr/>
        </p:nvSpPr>
        <p:spPr>
          <a:xfrm rot="5400000">
            <a:off x="8389084" y="3151108"/>
            <a:ext cx="259279" cy="1717077"/>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sp>
        <p:nvSpPr>
          <p:cNvPr id="72" name="Rectangle: Rounded Corners 71">
            <a:extLst>
              <a:ext uri="{FF2B5EF4-FFF2-40B4-BE49-F238E27FC236}">
                <a16:creationId xmlns:a16="http://schemas.microsoft.com/office/drawing/2014/main" id="{562FCA81-FCD3-4DD0-8083-DCA6B0CA8238}"/>
              </a:ext>
            </a:extLst>
          </p:cNvPr>
          <p:cNvSpPr/>
          <p:nvPr/>
        </p:nvSpPr>
        <p:spPr>
          <a:xfrm>
            <a:off x="279918" y="5430112"/>
            <a:ext cx="11513976" cy="1182109"/>
          </a:xfrm>
          <a:prstGeom prst="roundRect">
            <a:avLst/>
          </a:prstGeom>
          <a:solidFill>
            <a:srgbClr val="E6CEEA"/>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i="1">
                <a:solidFill>
                  <a:srgbClr val="0070C0"/>
                </a:solidFill>
              </a:rPr>
              <a:t>Nếu trong biểu thức </a:t>
            </a:r>
            <a:r>
              <a:rPr lang="en-US" sz="3600" b="1" i="1">
                <a:solidFill>
                  <a:srgbClr val="C00000"/>
                </a:solidFill>
              </a:rPr>
              <a:t>chỉ có các phép tính cộng, trừ </a:t>
            </a:r>
            <a:r>
              <a:rPr lang="en-US" sz="3600" b="1" i="1">
                <a:solidFill>
                  <a:srgbClr val="0070C0"/>
                </a:solidFill>
              </a:rPr>
              <a:t>thì ta thực hiện các phép tính theo thứ tự </a:t>
            </a:r>
            <a:r>
              <a:rPr lang="en-US" sz="3600" b="1" i="1">
                <a:solidFill>
                  <a:srgbClr val="C00000"/>
                </a:solidFill>
              </a:rPr>
              <a:t>từ trái sang phải</a:t>
            </a:r>
            <a:r>
              <a:rPr lang="en-US" sz="3600" b="1" i="1">
                <a:solidFill>
                  <a:srgbClr val="0070C0"/>
                </a:solidFill>
              </a:rPr>
              <a:t>.</a:t>
            </a:r>
            <a:endParaRPr lang="en-SG" sz="3600" b="1" i="1">
              <a:solidFill>
                <a:srgbClr val="0070C0"/>
              </a:solidFill>
            </a:endParaRPr>
          </a:p>
        </p:txBody>
      </p:sp>
    </p:spTree>
    <p:extLst>
      <p:ext uri="{BB962C8B-B14F-4D97-AF65-F5344CB8AC3E}">
        <p14:creationId xmlns:p14="http://schemas.microsoft.com/office/powerpoint/2010/main" val="24373459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5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5000">
                                          <p:cBhvr additive="base">
                                            <p:cTn id="7" dur="1000" fill="hold"/>
                                            <p:tgtEl>
                                              <p:spTgt spid="4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ppt_x"/>
                                              </p:val>
                                            </p:tav>
                                            <p:tav tm="100000">
                                              <p:val>
                                                <p:strVal val="#ppt_x"/>
                                              </p:val>
                                            </p:tav>
                                          </p:tavLst>
                                        </p:anim>
                                        <p:anim calcmode="lin" valueType="num">
                                          <p:cBhvr additive="base">
                                            <p:cTn id="14" dur="500" fill="hold"/>
                                            <p:tgtEl>
                                              <p:spTgt spid="7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500" fill="hold"/>
                                            <p:tgtEl>
                                              <p:spTgt spid="71"/>
                                            </p:tgtEl>
                                            <p:attrNameLst>
                                              <p:attrName>ppt_x</p:attrName>
                                            </p:attrNameLst>
                                          </p:cBhvr>
                                          <p:tavLst>
                                            <p:tav tm="0">
                                              <p:val>
                                                <p:strVal val="#ppt_x"/>
                                              </p:val>
                                            </p:tav>
                                            <p:tav tm="100000">
                                              <p:val>
                                                <p:strVal val="#ppt_x"/>
                                              </p:val>
                                            </p:tav>
                                          </p:tavLst>
                                        </p:anim>
                                        <p:anim calcmode="lin" valueType="num">
                                          <p:cBhvr additive="base">
                                            <p:cTn id="18" dur="500" fill="hold"/>
                                            <p:tgtEl>
                                              <p:spTgt spid="7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70"/>
                                            </p:tgtEl>
                                            <p:attrNameLst>
                                              <p:attrName>ppt_x</p:attrName>
                                            </p:attrNameLst>
                                          </p:cBhvr>
                                          <p:tavLst>
                                            <p:tav tm="0">
                                              <p:val>
                                                <p:strVal val="ppt_x"/>
                                              </p:val>
                                            </p:tav>
                                            <p:tav tm="100000">
                                              <p:val>
                                                <p:strVal val="ppt_x"/>
                                              </p:val>
                                            </p:tav>
                                          </p:tavLst>
                                        </p:anim>
                                        <p:anim calcmode="lin" valueType="num">
                                          <p:cBhvr additive="base">
                                            <p:cTn id="31" dur="500"/>
                                            <p:tgtEl>
                                              <p:spTgt spid="70"/>
                                            </p:tgtEl>
                                            <p:attrNameLst>
                                              <p:attrName>ppt_y</p:attrName>
                                            </p:attrNameLst>
                                          </p:cBhvr>
                                          <p:tavLst>
                                            <p:tav tm="0">
                                              <p:val>
                                                <p:strVal val="ppt_y"/>
                                              </p:val>
                                            </p:tav>
                                            <p:tav tm="100000">
                                              <p:val>
                                                <p:strVal val="1+ppt_h/2"/>
                                              </p:val>
                                            </p:tav>
                                          </p:tavLst>
                                        </p:anim>
                                        <p:set>
                                          <p:cBhvr>
                                            <p:cTn id="32" dur="1" fill="hold">
                                              <p:stCondLst>
                                                <p:cond delay="499"/>
                                              </p:stCondLst>
                                            </p:cTn>
                                            <p:tgtEl>
                                              <p:spTgt spid="70"/>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45"/>
                                            </p:tgtEl>
                                            <p:attrNameLst>
                                              <p:attrName>ppt_x</p:attrName>
                                            </p:attrNameLst>
                                          </p:cBhvr>
                                          <p:tavLst>
                                            <p:tav tm="0">
                                              <p:val>
                                                <p:strVal val="ppt_x"/>
                                              </p:val>
                                            </p:tav>
                                            <p:tav tm="100000">
                                              <p:val>
                                                <p:strVal val="ppt_x"/>
                                              </p:val>
                                            </p:tav>
                                          </p:tavLst>
                                        </p:anim>
                                        <p:anim calcmode="lin" valueType="num">
                                          <p:cBhvr additive="base">
                                            <p:cTn id="35" dur="500"/>
                                            <p:tgtEl>
                                              <p:spTgt spid="45"/>
                                            </p:tgtEl>
                                            <p:attrNameLst>
                                              <p:attrName>ppt_y</p:attrName>
                                            </p:attrNameLst>
                                          </p:cBhvr>
                                          <p:tavLst>
                                            <p:tav tm="0">
                                              <p:val>
                                                <p:strVal val="ppt_y"/>
                                              </p:val>
                                            </p:tav>
                                            <p:tav tm="100000">
                                              <p:val>
                                                <p:strVal val="1+ppt_h/2"/>
                                              </p:val>
                                            </p:tav>
                                          </p:tavLst>
                                        </p:anim>
                                        <p:set>
                                          <p:cBhvr>
                                            <p:cTn id="36" dur="1" fill="hold">
                                              <p:stCondLst>
                                                <p:cond delay="499"/>
                                              </p:stCondLst>
                                            </p:cTn>
                                            <p:tgtEl>
                                              <p:spTgt spid="4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1" grpId="0" animBg="1"/>
          <p:bldP spid="71" grpId="1" animBg="1"/>
          <p:bldP spid="7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ppt_x"/>
                                              </p:val>
                                            </p:tav>
                                            <p:tav tm="100000">
                                              <p:val>
                                                <p:strVal val="#ppt_x"/>
                                              </p:val>
                                            </p:tav>
                                          </p:tavLst>
                                        </p:anim>
                                        <p:anim calcmode="lin" valueType="num">
                                          <p:cBhvr additive="base">
                                            <p:cTn id="8"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ppt_x"/>
                                              </p:val>
                                            </p:tav>
                                            <p:tav tm="100000">
                                              <p:val>
                                                <p:strVal val="#ppt_x"/>
                                              </p:val>
                                            </p:tav>
                                          </p:tavLst>
                                        </p:anim>
                                        <p:anim calcmode="lin" valueType="num">
                                          <p:cBhvr additive="base">
                                            <p:cTn id="14" dur="500" fill="hold"/>
                                            <p:tgtEl>
                                              <p:spTgt spid="7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500" fill="hold"/>
                                            <p:tgtEl>
                                              <p:spTgt spid="71"/>
                                            </p:tgtEl>
                                            <p:attrNameLst>
                                              <p:attrName>ppt_x</p:attrName>
                                            </p:attrNameLst>
                                          </p:cBhvr>
                                          <p:tavLst>
                                            <p:tav tm="0">
                                              <p:val>
                                                <p:strVal val="#ppt_x"/>
                                              </p:val>
                                            </p:tav>
                                            <p:tav tm="100000">
                                              <p:val>
                                                <p:strVal val="#ppt_x"/>
                                              </p:val>
                                            </p:tav>
                                          </p:tavLst>
                                        </p:anim>
                                        <p:anim calcmode="lin" valueType="num">
                                          <p:cBhvr additive="base">
                                            <p:cTn id="18" dur="500" fill="hold"/>
                                            <p:tgtEl>
                                              <p:spTgt spid="7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70"/>
                                            </p:tgtEl>
                                            <p:attrNameLst>
                                              <p:attrName>ppt_x</p:attrName>
                                            </p:attrNameLst>
                                          </p:cBhvr>
                                          <p:tavLst>
                                            <p:tav tm="0">
                                              <p:val>
                                                <p:strVal val="ppt_x"/>
                                              </p:val>
                                            </p:tav>
                                            <p:tav tm="100000">
                                              <p:val>
                                                <p:strVal val="ppt_x"/>
                                              </p:val>
                                            </p:tav>
                                          </p:tavLst>
                                        </p:anim>
                                        <p:anim calcmode="lin" valueType="num">
                                          <p:cBhvr additive="base">
                                            <p:cTn id="31" dur="500"/>
                                            <p:tgtEl>
                                              <p:spTgt spid="70"/>
                                            </p:tgtEl>
                                            <p:attrNameLst>
                                              <p:attrName>ppt_y</p:attrName>
                                            </p:attrNameLst>
                                          </p:cBhvr>
                                          <p:tavLst>
                                            <p:tav tm="0">
                                              <p:val>
                                                <p:strVal val="ppt_y"/>
                                              </p:val>
                                            </p:tav>
                                            <p:tav tm="100000">
                                              <p:val>
                                                <p:strVal val="1+ppt_h/2"/>
                                              </p:val>
                                            </p:tav>
                                          </p:tavLst>
                                        </p:anim>
                                        <p:set>
                                          <p:cBhvr>
                                            <p:cTn id="32" dur="1" fill="hold">
                                              <p:stCondLst>
                                                <p:cond delay="499"/>
                                              </p:stCondLst>
                                            </p:cTn>
                                            <p:tgtEl>
                                              <p:spTgt spid="70"/>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45"/>
                                            </p:tgtEl>
                                            <p:attrNameLst>
                                              <p:attrName>ppt_x</p:attrName>
                                            </p:attrNameLst>
                                          </p:cBhvr>
                                          <p:tavLst>
                                            <p:tav tm="0">
                                              <p:val>
                                                <p:strVal val="ppt_x"/>
                                              </p:val>
                                            </p:tav>
                                            <p:tav tm="100000">
                                              <p:val>
                                                <p:strVal val="ppt_x"/>
                                              </p:val>
                                            </p:tav>
                                          </p:tavLst>
                                        </p:anim>
                                        <p:anim calcmode="lin" valueType="num">
                                          <p:cBhvr additive="base">
                                            <p:cTn id="35" dur="500"/>
                                            <p:tgtEl>
                                              <p:spTgt spid="45"/>
                                            </p:tgtEl>
                                            <p:attrNameLst>
                                              <p:attrName>ppt_y</p:attrName>
                                            </p:attrNameLst>
                                          </p:cBhvr>
                                          <p:tavLst>
                                            <p:tav tm="0">
                                              <p:val>
                                                <p:strVal val="ppt_y"/>
                                              </p:val>
                                            </p:tav>
                                            <p:tav tm="100000">
                                              <p:val>
                                                <p:strVal val="1+ppt_h/2"/>
                                              </p:val>
                                            </p:tav>
                                          </p:tavLst>
                                        </p:anim>
                                        <p:set>
                                          <p:cBhvr>
                                            <p:cTn id="36" dur="1" fill="hold">
                                              <p:stCondLst>
                                                <p:cond delay="499"/>
                                              </p:stCondLst>
                                            </p:cTn>
                                            <p:tgtEl>
                                              <p:spTgt spid="4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1" grpId="0" animBg="1"/>
          <p:bldP spid="71" grpId="1" animBg="1"/>
          <p:bldP spid="72"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endParaRPr>
          </a:p>
        </p:txBody>
      </p:sp>
      <p:grpSp>
        <p:nvGrpSpPr>
          <p:cNvPr id="42" name="Group 41">
            <a:extLst>
              <a:ext uri="{FF2B5EF4-FFF2-40B4-BE49-F238E27FC236}">
                <a16:creationId xmlns:a16="http://schemas.microsoft.com/office/drawing/2014/main" id="{FEFA451B-B461-4DA9-B47E-65374DBF3C5E}"/>
              </a:ext>
            </a:extLst>
          </p:cNvPr>
          <p:cNvGrpSpPr/>
          <p:nvPr/>
        </p:nvGrpSpPr>
        <p:grpSpPr>
          <a:xfrm>
            <a:off x="1510790" y="981368"/>
            <a:ext cx="9721321" cy="1548524"/>
            <a:chOff x="2434107" y="246186"/>
            <a:chExt cx="9111250" cy="2990416"/>
          </a:xfrm>
        </p:grpSpPr>
        <p:pic>
          <p:nvPicPr>
            <p:cNvPr id="43" name="Picture 42">
              <a:extLst>
                <a:ext uri="{FF2B5EF4-FFF2-40B4-BE49-F238E27FC236}">
                  <a16:creationId xmlns:a16="http://schemas.microsoft.com/office/drawing/2014/main" id="{2E422F4E-8413-4A34-9B2D-5312ED9A5E3B}"/>
                </a:ext>
              </a:extLst>
            </p:cNvPr>
            <p:cNvPicPr>
              <a:picLocks noChangeAspect="1"/>
            </p:cNvPicPr>
            <p:nvPr/>
          </p:nvPicPr>
          <p:blipFill>
            <a:blip r:embed="rId3"/>
            <a:stretch>
              <a:fillRect/>
            </a:stretch>
          </p:blipFill>
          <p:spPr>
            <a:xfrm>
              <a:off x="2434107" y="246186"/>
              <a:ext cx="8913426" cy="2990416"/>
            </a:xfrm>
            <a:prstGeom prst="rect">
              <a:avLst/>
            </a:prstGeom>
          </p:spPr>
        </p:pic>
        <p:sp>
          <p:nvSpPr>
            <p:cNvPr id="44" name="TextBox 43">
              <a:extLst>
                <a:ext uri="{FF2B5EF4-FFF2-40B4-BE49-F238E27FC236}">
                  <a16:creationId xmlns:a16="http://schemas.microsoft.com/office/drawing/2014/main" id="{446AEE96-8B2D-4FB2-93FE-6D9BB6D5E7CE}"/>
                </a:ext>
              </a:extLst>
            </p:cNvPr>
            <p:cNvSpPr txBox="1"/>
            <p:nvPr/>
          </p:nvSpPr>
          <p:spPr>
            <a:xfrm>
              <a:off x="2516254" y="375709"/>
              <a:ext cx="9029103" cy="2500768"/>
            </a:xfrm>
            <a:prstGeom prst="rect">
              <a:avLst/>
            </a:prstGeom>
            <a:noFill/>
          </p:spPr>
          <p:txBody>
            <a:bodyPr wrap="square" lIns="0" tIns="0" rIns="0" bIns="0" rtlCol="0">
              <a:spAutoFit/>
            </a:bodyPr>
            <a:lstStyle/>
            <a:p>
              <a:pPr algn="ctr" defTabSz="914400">
                <a:lnSpc>
                  <a:spcPct val="121000"/>
                </a:lnSpc>
              </a:pPr>
              <a:r>
                <a:rPr lang="en-US" sz="3600" b="1">
                  <a:solidFill>
                    <a:srgbClr val="C00000"/>
                  </a:solidFill>
                </a:rPr>
                <a:t>Chọn cách tính đúng giá trị của biểu thức sau:</a:t>
              </a:r>
            </a:p>
            <a:p>
              <a:pPr algn="ctr" defTabSz="914400">
                <a:lnSpc>
                  <a:spcPct val="121000"/>
                </a:lnSpc>
              </a:pPr>
              <a:r>
                <a:rPr lang="en-US" sz="3600" b="1">
                  <a:solidFill>
                    <a:srgbClr val="00B0F0"/>
                  </a:solidFill>
                </a:rPr>
                <a:t>10 x 6 : 6</a:t>
              </a:r>
              <a:endParaRPr lang="en-SG" sz="3600" b="1">
                <a:solidFill>
                  <a:srgbClr val="00B0F0"/>
                </a:solidFill>
              </a:endParaRPr>
            </a:p>
          </p:txBody>
        </p:sp>
      </p:grpSp>
      <p:sp>
        <p:nvSpPr>
          <p:cNvPr id="46" name="Rectangle: Rounded Corners 45">
            <a:extLst>
              <a:ext uri="{FF2B5EF4-FFF2-40B4-BE49-F238E27FC236}">
                <a16:creationId xmlns:a16="http://schemas.microsoft.com/office/drawing/2014/main" id="{84E857B8-7FB7-4C04-BD44-B5F5F0B0FE66}"/>
              </a:ext>
            </a:extLst>
          </p:cNvPr>
          <p:cNvSpPr/>
          <p:nvPr/>
        </p:nvSpPr>
        <p:spPr>
          <a:xfrm>
            <a:off x="1824182" y="2898895"/>
            <a:ext cx="4343400" cy="1310639"/>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grpSp>
        <p:nvGrpSpPr>
          <p:cNvPr id="4" name="Group 3">
            <a:extLst>
              <a:ext uri="{FF2B5EF4-FFF2-40B4-BE49-F238E27FC236}">
                <a16:creationId xmlns:a16="http://schemas.microsoft.com/office/drawing/2014/main" id="{82CC9FC1-395A-4173-8700-29BC36F37BD9}"/>
              </a:ext>
            </a:extLst>
          </p:cNvPr>
          <p:cNvGrpSpPr/>
          <p:nvPr/>
        </p:nvGrpSpPr>
        <p:grpSpPr>
          <a:xfrm>
            <a:off x="6664980" y="2816960"/>
            <a:ext cx="3513104" cy="2664121"/>
            <a:chOff x="1722441" y="2765991"/>
            <a:chExt cx="3513104" cy="2664121"/>
          </a:xfrm>
        </p:grpSpPr>
        <p:sp>
          <p:nvSpPr>
            <p:cNvPr id="48" name="TextBox 47">
              <a:extLst>
                <a:ext uri="{FF2B5EF4-FFF2-40B4-BE49-F238E27FC236}">
                  <a16:creationId xmlns:a16="http://schemas.microsoft.com/office/drawing/2014/main" id="{001F45BA-F574-4443-850F-FFA9EA2D8482}"/>
                </a:ext>
              </a:extLst>
            </p:cNvPr>
            <p:cNvSpPr txBox="1"/>
            <p:nvPr/>
          </p:nvSpPr>
          <p:spPr>
            <a:xfrm>
              <a:off x="2996149" y="3246437"/>
              <a:ext cx="2239396" cy="2183675"/>
            </a:xfrm>
            <a:prstGeom prst="rect">
              <a:avLst/>
            </a:prstGeom>
            <a:noFill/>
          </p:spPr>
          <p:txBody>
            <a:bodyPr wrap="none" lIns="0" tIns="0" rIns="0" bIns="0" rtlCol="0">
              <a:spAutoFit/>
            </a:bodyPr>
            <a:lstStyle/>
            <a:p>
              <a:pPr algn="ctr" defTabSz="914400">
                <a:lnSpc>
                  <a:spcPct val="121000"/>
                </a:lnSpc>
              </a:pPr>
              <a:r>
                <a:rPr lang="en-US" sz="4000" b="1">
                  <a:solidFill>
                    <a:srgbClr val="00B0F0"/>
                  </a:solidFill>
                </a:rPr>
                <a:t>  10 x 6 : 6</a:t>
              </a:r>
            </a:p>
            <a:p>
              <a:pPr defTabSz="914400">
                <a:lnSpc>
                  <a:spcPct val="121000"/>
                </a:lnSpc>
              </a:pPr>
              <a:r>
                <a:rPr lang="en-US" sz="4000" b="1">
                  <a:solidFill>
                    <a:srgbClr val="00B0F0"/>
                  </a:solidFill>
                </a:rPr>
                <a:t>= 10 x   1 </a:t>
              </a:r>
            </a:p>
            <a:p>
              <a:pPr defTabSz="914400">
                <a:lnSpc>
                  <a:spcPct val="121000"/>
                </a:lnSpc>
              </a:pPr>
              <a:r>
                <a:rPr lang="en-US" sz="4000" b="1">
                  <a:solidFill>
                    <a:srgbClr val="00B0F0"/>
                  </a:solidFill>
                </a:rPr>
                <a:t>=     10</a:t>
              </a:r>
              <a:endParaRPr lang="en-SG" sz="4000" b="1">
                <a:solidFill>
                  <a:srgbClr val="00B0F0"/>
                </a:solidFill>
              </a:endParaRPr>
            </a:p>
          </p:txBody>
        </p:sp>
        <p:pic>
          <p:nvPicPr>
            <p:cNvPr id="51" name="Picture 50">
              <a:extLst>
                <a:ext uri="{FF2B5EF4-FFF2-40B4-BE49-F238E27FC236}">
                  <a16:creationId xmlns:a16="http://schemas.microsoft.com/office/drawing/2014/main" id="{368C1CF1-8567-4C93-8F89-7ED73AF739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22441" y="2765991"/>
              <a:ext cx="987997" cy="1678288"/>
            </a:xfrm>
            <a:prstGeom prst="rect">
              <a:avLst/>
            </a:prstGeom>
          </p:spPr>
        </p:pic>
        <p:sp>
          <p:nvSpPr>
            <p:cNvPr id="70" name="Right Brace 69">
              <a:extLst>
                <a:ext uri="{FF2B5EF4-FFF2-40B4-BE49-F238E27FC236}">
                  <a16:creationId xmlns:a16="http://schemas.microsoft.com/office/drawing/2014/main" id="{EE236B6A-6EA2-4541-AD96-C28EFDC4665B}"/>
                </a:ext>
              </a:extLst>
            </p:cNvPr>
            <p:cNvSpPr/>
            <p:nvPr/>
          </p:nvSpPr>
          <p:spPr>
            <a:xfrm rot="5400000">
              <a:off x="4625257" y="3532636"/>
              <a:ext cx="247139" cy="871239"/>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grpSp>
      <p:grpSp>
        <p:nvGrpSpPr>
          <p:cNvPr id="3" name="Group 2">
            <a:extLst>
              <a:ext uri="{FF2B5EF4-FFF2-40B4-BE49-F238E27FC236}">
                <a16:creationId xmlns:a16="http://schemas.microsoft.com/office/drawing/2014/main" id="{E464C8CF-BBFF-4BA7-9C8B-8B4C3A1F0B58}"/>
              </a:ext>
            </a:extLst>
          </p:cNvPr>
          <p:cNvGrpSpPr/>
          <p:nvPr/>
        </p:nvGrpSpPr>
        <p:grpSpPr>
          <a:xfrm>
            <a:off x="1716130" y="2816960"/>
            <a:ext cx="4559504" cy="2491015"/>
            <a:chOff x="6285762" y="2987597"/>
            <a:chExt cx="4559504" cy="2491015"/>
          </a:xfrm>
        </p:grpSpPr>
        <p:grpSp>
          <p:nvGrpSpPr>
            <p:cNvPr id="57" name="Group 56">
              <a:extLst>
                <a:ext uri="{FF2B5EF4-FFF2-40B4-BE49-F238E27FC236}">
                  <a16:creationId xmlns:a16="http://schemas.microsoft.com/office/drawing/2014/main" id="{4C47640B-BC47-49BA-B399-23110770C3CC}"/>
                </a:ext>
              </a:extLst>
            </p:cNvPr>
            <p:cNvGrpSpPr/>
            <p:nvPr/>
          </p:nvGrpSpPr>
          <p:grpSpPr>
            <a:xfrm>
              <a:off x="6501866" y="3294937"/>
              <a:ext cx="4343400" cy="2183675"/>
              <a:chOff x="7391400" y="5298831"/>
              <a:chExt cx="4343400" cy="2183675"/>
            </a:xfrm>
          </p:grpSpPr>
          <p:sp>
            <p:nvSpPr>
              <p:cNvPr id="58" name="Rectangle: Rounded Corners 57">
                <a:extLst>
                  <a:ext uri="{FF2B5EF4-FFF2-40B4-BE49-F238E27FC236}">
                    <a16:creationId xmlns:a16="http://schemas.microsoft.com/office/drawing/2014/main" id="{DF387FC0-9F71-4662-85DD-F3A80252B689}"/>
                  </a:ext>
                </a:extLst>
              </p:cNvPr>
              <p:cNvSpPr/>
              <p:nvPr/>
            </p:nvSpPr>
            <p:spPr>
              <a:xfrm>
                <a:off x="7391400" y="5298831"/>
                <a:ext cx="4343400" cy="1310639"/>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60" name="TextBox 59">
                <a:extLst>
                  <a:ext uri="{FF2B5EF4-FFF2-40B4-BE49-F238E27FC236}">
                    <a16:creationId xmlns:a16="http://schemas.microsoft.com/office/drawing/2014/main" id="{872BE521-831F-483D-8488-A9AEB5AE9D52}"/>
                  </a:ext>
                </a:extLst>
              </p:cNvPr>
              <p:cNvSpPr txBox="1"/>
              <p:nvPr/>
            </p:nvSpPr>
            <p:spPr>
              <a:xfrm>
                <a:off x="8627219" y="5298831"/>
                <a:ext cx="2213748" cy="2183675"/>
              </a:xfrm>
              <a:prstGeom prst="rect">
                <a:avLst/>
              </a:prstGeom>
              <a:noFill/>
            </p:spPr>
            <p:txBody>
              <a:bodyPr wrap="none" lIns="0" tIns="0" rIns="0" bIns="0" rtlCol="0">
                <a:spAutoFit/>
              </a:bodyPr>
              <a:lstStyle/>
              <a:p>
                <a:pPr algn="ctr" defTabSz="914400">
                  <a:lnSpc>
                    <a:spcPct val="121000"/>
                  </a:lnSpc>
                </a:pPr>
                <a:r>
                  <a:rPr lang="en-US" sz="4000" b="1">
                    <a:solidFill>
                      <a:srgbClr val="00B0F0"/>
                    </a:solidFill>
                  </a:rPr>
                  <a:t>  10 x 6 : 6</a:t>
                </a:r>
              </a:p>
              <a:p>
                <a:pPr defTabSz="914400">
                  <a:lnSpc>
                    <a:spcPct val="121000"/>
                  </a:lnSpc>
                </a:pPr>
                <a:r>
                  <a:rPr lang="en-US" sz="4000" b="1">
                    <a:solidFill>
                      <a:srgbClr val="00B0F0"/>
                    </a:solidFill>
                  </a:rPr>
                  <a:t>=   60    : 6</a:t>
                </a:r>
              </a:p>
              <a:p>
                <a:pPr defTabSz="914400">
                  <a:lnSpc>
                    <a:spcPct val="121000"/>
                  </a:lnSpc>
                </a:pPr>
                <a:r>
                  <a:rPr lang="en-US" sz="4000" b="1">
                    <a:solidFill>
                      <a:srgbClr val="00B0F0"/>
                    </a:solidFill>
                  </a:rPr>
                  <a:t>=        10</a:t>
                </a:r>
                <a:endParaRPr lang="en-SG" sz="4000" b="1">
                  <a:solidFill>
                    <a:srgbClr val="00B0F0"/>
                  </a:solidFill>
                </a:endParaRPr>
              </a:p>
            </p:txBody>
          </p:sp>
        </p:grpSp>
        <p:pic>
          <p:nvPicPr>
            <p:cNvPr id="47" name="Picture 46">
              <a:extLst>
                <a:ext uri="{FF2B5EF4-FFF2-40B4-BE49-F238E27FC236}">
                  <a16:creationId xmlns:a16="http://schemas.microsoft.com/office/drawing/2014/main" id="{5A570831-12C9-488B-A5C7-CA35DEA403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85762" y="2987597"/>
              <a:ext cx="1154488" cy="1549923"/>
            </a:xfrm>
            <a:prstGeom prst="rect">
              <a:avLst/>
            </a:prstGeom>
          </p:spPr>
        </p:pic>
      </p:grpSp>
      <p:sp>
        <p:nvSpPr>
          <p:cNvPr id="19" name="Rectangle: Rounded Corners 18">
            <a:extLst>
              <a:ext uri="{FF2B5EF4-FFF2-40B4-BE49-F238E27FC236}">
                <a16:creationId xmlns:a16="http://schemas.microsoft.com/office/drawing/2014/main" id="{B03638DF-1CE1-42BF-9901-061DC5FC20C7}"/>
              </a:ext>
            </a:extLst>
          </p:cNvPr>
          <p:cNvSpPr/>
          <p:nvPr/>
        </p:nvSpPr>
        <p:spPr>
          <a:xfrm>
            <a:off x="279918" y="5430112"/>
            <a:ext cx="11513976" cy="1182109"/>
          </a:xfrm>
          <a:prstGeom prst="roundRect">
            <a:avLst/>
          </a:prstGeom>
          <a:solidFill>
            <a:srgbClr val="E6CEEA"/>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i="1">
                <a:solidFill>
                  <a:srgbClr val="0070C0"/>
                </a:solidFill>
              </a:rPr>
              <a:t>Nếu trong biểu thức </a:t>
            </a:r>
            <a:r>
              <a:rPr lang="en-US" sz="3600" b="1" i="1">
                <a:solidFill>
                  <a:srgbClr val="C00000"/>
                </a:solidFill>
              </a:rPr>
              <a:t>chỉ có các phép tính nhân, chia </a:t>
            </a:r>
            <a:r>
              <a:rPr lang="en-US" sz="3600" b="1" i="1">
                <a:solidFill>
                  <a:srgbClr val="0070C0"/>
                </a:solidFill>
              </a:rPr>
              <a:t>thì ta thực hiện các phép tính theo thứ tự </a:t>
            </a:r>
            <a:r>
              <a:rPr lang="en-US" sz="3600" b="1" i="1">
                <a:solidFill>
                  <a:srgbClr val="C00000"/>
                </a:solidFill>
              </a:rPr>
              <a:t>từ trái sang phải</a:t>
            </a:r>
            <a:r>
              <a:rPr lang="en-US" sz="3600" b="1" i="1">
                <a:solidFill>
                  <a:srgbClr val="0070C0"/>
                </a:solidFill>
              </a:rPr>
              <a:t>.</a:t>
            </a:r>
            <a:endParaRPr lang="en-SG" sz="3600" b="1" i="1">
              <a:solidFill>
                <a:srgbClr val="0070C0"/>
              </a:solidFill>
            </a:endParaRPr>
          </a:p>
        </p:txBody>
      </p:sp>
      <p:pic>
        <p:nvPicPr>
          <p:cNvPr id="2" name="Picture 1">
            <a:extLst>
              <a:ext uri="{FF2B5EF4-FFF2-40B4-BE49-F238E27FC236}">
                <a16:creationId xmlns:a16="http://schemas.microsoft.com/office/drawing/2014/main" id="{34161E20-6686-45C8-9AC9-B07CD455BDC2}"/>
              </a:ext>
            </a:extLst>
          </p:cNvPr>
          <p:cNvPicPr>
            <a:picLocks noChangeAspect="1"/>
          </p:cNvPicPr>
          <p:nvPr/>
        </p:nvPicPr>
        <p:blipFill>
          <a:blip r:embed="rId6"/>
          <a:stretch>
            <a:fillRect/>
          </a:stretch>
        </p:blipFill>
        <p:spPr>
          <a:xfrm>
            <a:off x="3468781" y="3775294"/>
            <a:ext cx="1275312" cy="240722"/>
          </a:xfrm>
          <a:prstGeom prst="rect">
            <a:avLst/>
          </a:prstGeom>
        </p:spPr>
      </p:pic>
    </p:spTree>
    <p:extLst>
      <p:ext uri="{BB962C8B-B14F-4D97-AF65-F5344CB8AC3E}">
        <p14:creationId xmlns:p14="http://schemas.microsoft.com/office/powerpoint/2010/main" val="39899907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5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5000">
                                          <p:cBhvr additive="base">
                                            <p:cTn id="7" dur="1000" fill="hold"/>
                                            <p:tgtEl>
                                              <p:spTgt spid="4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4"/>
                                            </p:tgtEl>
                                            <p:attrNameLst>
                                              <p:attrName>ppt_x</p:attrName>
                                            </p:attrNameLst>
                                          </p:cBhvr>
                                          <p:tavLst>
                                            <p:tav tm="0">
                                              <p:val>
                                                <p:strVal val="ppt_x"/>
                                              </p:val>
                                            </p:tav>
                                            <p:tav tm="100000">
                                              <p:val>
                                                <p:strVal val="ppt_x"/>
                                              </p:val>
                                            </p:tav>
                                          </p:tavLst>
                                        </p:anim>
                                        <p:anim calcmode="lin" valueType="num">
                                          <p:cBhvr additive="base">
                                            <p:cTn id="26" dur="500"/>
                                            <p:tgtEl>
                                              <p:spTgt spid="4"/>
                                            </p:tgtEl>
                                            <p:attrNameLst>
                                              <p:attrName>ppt_y</p:attrName>
                                            </p:attrNameLst>
                                          </p:cBhvr>
                                          <p:tavLst>
                                            <p:tav tm="0">
                                              <p:val>
                                                <p:strVal val="ppt_y"/>
                                              </p:val>
                                            </p:tav>
                                            <p:tav tm="100000">
                                              <p:val>
                                                <p:strVal val="1+ppt_h/2"/>
                                              </p:val>
                                            </p:tav>
                                          </p:tavLst>
                                        </p:anim>
                                        <p:set>
                                          <p:cBhvr>
                                            <p:cTn id="27" dur="1" fill="hold">
                                              <p:stCondLst>
                                                <p:cond delay="499"/>
                                              </p:stCondLst>
                                            </p:cTn>
                                            <p:tgtEl>
                                              <p:spTgt spid="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ppt_x"/>
                                              </p:val>
                                            </p:tav>
                                            <p:tav tm="100000">
                                              <p:val>
                                                <p:strVal val="#ppt_x"/>
                                              </p:val>
                                            </p:tav>
                                          </p:tavLst>
                                        </p:anim>
                                        <p:anim calcmode="lin" valueType="num">
                                          <p:cBhvr additive="base">
                                            <p:cTn id="8"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4"/>
                                            </p:tgtEl>
                                            <p:attrNameLst>
                                              <p:attrName>ppt_x</p:attrName>
                                            </p:attrNameLst>
                                          </p:cBhvr>
                                          <p:tavLst>
                                            <p:tav tm="0">
                                              <p:val>
                                                <p:strVal val="ppt_x"/>
                                              </p:val>
                                            </p:tav>
                                            <p:tav tm="100000">
                                              <p:val>
                                                <p:strVal val="ppt_x"/>
                                              </p:val>
                                            </p:tav>
                                          </p:tavLst>
                                        </p:anim>
                                        <p:anim calcmode="lin" valueType="num">
                                          <p:cBhvr additive="base">
                                            <p:cTn id="26" dur="500"/>
                                            <p:tgtEl>
                                              <p:spTgt spid="4"/>
                                            </p:tgtEl>
                                            <p:attrNameLst>
                                              <p:attrName>ppt_y</p:attrName>
                                            </p:attrNameLst>
                                          </p:cBhvr>
                                          <p:tavLst>
                                            <p:tav tm="0">
                                              <p:val>
                                                <p:strVal val="ppt_y"/>
                                              </p:val>
                                            </p:tav>
                                            <p:tav tm="100000">
                                              <p:val>
                                                <p:strVal val="1+ppt_h/2"/>
                                              </p:val>
                                            </p:tav>
                                          </p:tavLst>
                                        </p:anim>
                                        <p:set>
                                          <p:cBhvr>
                                            <p:cTn id="27" dur="1" fill="hold">
                                              <p:stCondLst>
                                                <p:cond delay="499"/>
                                              </p:stCondLst>
                                            </p:cTn>
                                            <p:tgtEl>
                                              <p:spTgt spid="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F19ADF-5523-4299-88FF-B179C6533E94}"/>
              </a:ext>
            </a:extLst>
          </p:cNvPr>
          <p:cNvPicPr>
            <a:picLocks noChangeAspect="1"/>
          </p:cNvPicPr>
          <p:nvPr/>
        </p:nvPicPr>
        <p:blipFill>
          <a:blip r:embed="rId2"/>
          <a:stretch>
            <a:fillRect/>
          </a:stretch>
        </p:blipFill>
        <p:spPr>
          <a:xfrm>
            <a:off x="615221" y="304529"/>
            <a:ext cx="10961558" cy="6248942"/>
          </a:xfrm>
          <a:prstGeom prst="rect">
            <a:avLst/>
          </a:prstGeom>
        </p:spPr>
      </p:pic>
      <p:sp>
        <p:nvSpPr>
          <p:cNvPr id="3" name="矩形 259">
            <a:extLst>
              <a:ext uri="{FF2B5EF4-FFF2-40B4-BE49-F238E27FC236}">
                <a16:creationId xmlns:a16="http://schemas.microsoft.com/office/drawing/2014/main" id="{17C1D93C-7372-4DFC-ABAD-F595E50ED3E6}"/>
              </a:ext>
            </a:extLst>
          </p:cNvPr>
          <p:cNvSpPr>
            <a:spLocks noChangeArrowheads="1"/>
          </p:cNvSpPr>
          <p:nvPr/>
        </p:nvSpPr>
        <p:spPr bwMode="auto">
          <a:xfrm>
            <a:off x="457211" y="2831895"/>
            <a:ext cx="10778421" cy="1489639"/>
          </a:xfrm>
          <a:prstGeom prst="rect">
            <a:avLst/>
          </a:prstGeom>
          <a:no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170">
              <a:buClr>
                <a:srgbClr val="000000"/>
              </a:buClr>
              <a:buNone/>
            </a:pPr>
            <a:r>
              <a:rPr lang="en-US" altLang="zh-CN" sz="4400" b="1" kern="0">
                <a:ln w="19050">
                  <a:noFill/>
                </a:ln>
                <a:solidFill>
                  <a:srgbClr val="FF5050"/>
                </a:solidFill>
                <a:effectLst>
                  <a:glow rad="127000">
                    <a:srgbClr val="FFFFFF"/>
                  </a:glow>
                </a:effectLst>
                <a:latin typeface="Arial"/>
              </a:rPr>
              <a:t>TÍNH GIÁ TRỊ CỦA BIỂU THỨC </a:t>
            </a:r>
          </a:p>
          <a:p>
            <a:pPr algn="ctr" defTabSz="1219170">
              <a:buClr>
                <a:srgbClr val="000000"/>
              </a:buClr>
              <a:buNone/>
            </a:pPr>
            <a:r>
              <a:rPr lang="en-US" altLang="zh-CN" sz="4400" b="1" kern="0">
                <a:ln w="19050">
                  <a:noFill/>
                </a:ln>
                <a:solidFill>
                  <a:srgbClr val="FF5050"/>
                </a:solidFill>
                <a:effectLst>
                  <a:glow rad="127000">
                    <a:srgbClr val="FFFFFF"/>
                  </a:glow>
                </a:effectLst>
                <a:latin typeface="Arial"/>
              </a:rPr>
              <a:t>(tiếp theo)</a:t>
            </a:r>
            <a:endParaRPr lang="zh-CN" altLang="en-US" sz="4400" b="1" kern="0" cap="all" dirty="0">
              <a:solidFill>
                <a:srgbClr val="FF5050"/>
              </a:solidFill>
              <a:latin typeface="Arial"/>
              <a:ea typeface="站酷快乐体2016修订版" panose="02010600030101010101" pitchFamily="2" charset="-122"/>
              <a:cs typeface="Arial" panose="020B0604020202020204" pitchFamily="34" charset="0"/>
            </a:endParaRPr>
          </a:p>
        </p:txBody>
      </p:sp>
      <p:sp>
        <p:nvSpPr>
          <p:cNvPr id="4" name="矩形 259">
            <a:extLst>
              <a:ext uri="{FF2B5EF4-FFF2-40B4-BE49-F238E27FC236}">
                <a16:creationId xmlns:a16="http://schemas.microsoft.com/office/drawing/2014/main" id="{E4671A3F-15C6-4A0E-8407-066FE723B358}"/>
              </a:ext>
            </a:extLst>
          </p:cNvPr>
          <p:cNvSpPr>
            <a:spLocks noChangeArrowheads="1"/>
          </p:cNvSpPr>
          <p:nvPr/>
        </p:nvSpPr>
        <p:spPr bwMode="auto">
          <a:xfrm>
            <a:off x="1921069" y="2027322"/>
            <a:ext cx="7850703" cy="492443"/>
          </a:xfrm>
          <a:prstGeom prst="rect">
            <a:avLst/>
          </a:prstGeom>
          <a:no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170">
              <a:buClr>
                <a:srgbClr val="000000"/>
              </a:buClr>
              <a:buNone/>
            </a:pPr>
            <a:r>
              <a:rPr lang="en-US" altLang="zh-CN" b="1" kern="0">
                <a:ln w="19050">
                  <a:noFill/>
                </a:ln>
                <a:solidFill>
                  <a:srgbClr val="00B050"/>
                </a:solidFill>
                <a:effectLst>
                  <a:glow rad="127000">
                    <a:srgbClr val="FFFFFF"/>
                  </a:glow>
                </a:effectLst>
                <a:latin typeface="Arial"/>
              </a:rPr>
              <a:t> </a:t>
            </a:r>
            <a:r>
              <a:rPr lang="en-US" altLang="zh-CN" b="1">
                <a:ln w="19050">
                  <a:noFill/>
                </a:ln>
                <a:solidFill>
                  <a:srgbClr val="00B050"/>
                </a:solidFill>
                <a:effectLst>
                  <a:glow rad="127000">
                    <a:srgbClr val="FFFFFF"/>
                  </a:glow>
                </a:effectLst>
                <a:latin typeface="Arial"/>
              </a:rPr>
              <a:t> TOÁN</a:t>
            </a:r>
            <a:endParaRPr lang="zh-CN" altLang="en-US" b="1" kern="0" cap="all" dirty="0">
              <a:solidFill>
                <a:srgbClr val="00B050"/>
              </a:solidFill>
              <a:latin typeface="Arial"/>
              <a:ea typeface="站酷快乐体2016修订版" panose="02010600030101010101" pitchFamily="2" charset="-122"/>
              <a:cs typeface="Arial" panose="020B0604020202020204" pitchFamily="34" charset="0"/>
            </a:endParaRPr>
          </a:p>
        </p:txBody>
      </p:sp>
    </p:spTree>
    <p:extLst>
      <p:ext uri="{BB962C8B-B14F-4D97-AF65-F5344CB8AC3E}">
        <p14:creationId xmlns:p14="http://schemas.microsoft.com/office/powerpoint/2010/main" val="30080416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4000"/>
                            </p:stCondLst>
                            <p:childTnLst>
                              <p:par>
                                <p:cTn id="11" presetID="5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753995"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endParaRPr>
          </a:p>
        </p:txBody>
      </p:sp>
      <p:sp>
        <p:nvSpPr>
          <p:cNvPr id="3" name="TextBox 2">
            <a:extLst>
              <a:ext uri="{FF2B5EF4-FFF2-40B4-BE49-F238E27FC236}">
                <a16:creationId xmlns:a16="http://schemas.microsoft.com/office/drawing/2014/main" id="{B4E97CEF-B10A-48FC-B048-1F9F71FFEF96}"/>
              </a:ext>
            </a:extLst>
          </p:cNvPr>
          <p:cNvSpPr txBox="1"/>
          <p:nvPr/>
        </p:nvSpPr>
        <p:spPr>
          <a:xfrm>
            <a:off x="3505630" y="897340"/>
            <a:ext cx="5180740" cy="1015663"/>
          </a:xfrm>
          <a:prstGeom prst="rect">
            <a:avLst/>
          </a:prstGeom>
          <a:solidFill>
            <a:schemeClr val="accent5">
              <a:lumMod val="20000"/>
              <a:lumOff val="80000"/>
            </a:schemeClr>
          </a:solidFill>
          <a:ln>
            <a:solidFill>
              <a:schemeClr val="bg2">
                <a:lumMod val="75000"/>
              </a:schemeClr>
            </a:solidFill>
          </a:ln>
        </p:spPr>
        <p:txBody>
          <a:bodyPr wrap="square" rtlCol="0">
            <a:spAutoFit/>
          </a:bodyPr>
          <a:lstStyle/>
          <a:p>
            <a:pPr algn="ctr"/>
            <a:r>
              <a:rPr lang="en-US" sz="6000">
                <a:solidFill>
                  <a:srgbClr val="C00000"/>
                </a:solidFill>
                <a:cs typeface="#9Slide05 Pattaya" panose="00000500000000000000" pitchFamily="2" charset="-34"/>
              </a:rPr>
              <a:t>Yêu cầu cần đạt</a:t>
            </a:r>
            <a:endParaRPr lang="en-SG" sz="6000">
              <a:solidFill>
                <a:srgbClr val="C00000"/>
              </a:solidFill>
              <a:cs typeface="#9Slide05 Pattaya" panose="00000500000000000000" pitchFamily="2" charset="-34"/>
            </a:endParaRPr>
          </a:p>
        </p:txBody>
      </p:sp>
      <p:sp>
        <p:nvSpPr>
          <p:cNvPr id="4" name="TextBox 3">
            <a:extLst>
              <a:ext uri="{FF2B5EF4-FFF2-40B4-BE49-F238E27FC236}">
                <a16:creationId xmlns:a16="http://schemas.microsoft.com/office/drawing/2014/main" id="{AAE2458A-1475-405D-9679-F745A923DD12}"/>
              </a:ext>
            </a:extLst>
          </p:cNvPr>
          <p:cNvSpPr txBox="1"/>
          <p:nvPr/>
        </p:nvSpPr>
        <p:spPr>
          <a:xfrm>
            <a:off x="2735082" y="2017193"/>
            <a:ext cx="8163825" cy="1200329"/>
          </a:xfrm>
          <a:prstGeom prst="rect">
            <a:avLst/>
          </a:prstGeom>
          <a:noFill/>
        </p:spPr>
        <p:txBody>
          <a:bodyPr wrap="square" rtlCol="0">
            <a:spAutoFit/>
          </a:bodyPr>
          <a:lstStyle/>
          <a:p>
            <a:pPr algn="just"/>
            <a:r>
              <a:rPr lang="en-US" sz="3600">
                <a:solidFill>
                  <a:schemeClr val="bg1">
                    <a:lumMod val="10000"/>
                  </a:schemeClr>
                </a:solidFill>
                <a:cs typeface="#9Slide05 Pattaya" panose="00000500000000000000" pitchFamily="2" charset="-34"/>
              </a:rPr>
              <a:t>Biết thực hiện tính giá trị của các biểu thức đơn giản có dấu ngoặc.</a:t>
            </a:r>
            <a:endParaRPr lang="en-SG" sz="3600">
              <a:solidFill>
                <a:schemeClr val="bg1">
                  <a:lumMod val="10000"/>
                </a:schemeClr>
              </a:solidFill>
              <a:cs typeface="#9Slide05 Pattaya" panose="00000500000000000000" pitchFamily="2" charset="-34"/>
            </a:endParaRPr>
          </a:p>
        </p:txBody>
      </p:sp>
      <p:sp>
        <p:nvSpPr>
          <p:cNvPr id="5" name="TextBox 4">
            <a:extLst>
              <a:ext uri="{FF2B5EF4-FFF2-40B4-BE49-F238E27FC236}">
                <a16:creationId xmlns:a16="http://schemas.microsoft.com/office/drawing/2014/main" id="{35B25B28-D2A4-4488-8298-64BB86879472}"/>
              </a:ext>
            </a:extLst>
          </p:cNvPr>
          <p:cNvSpPr txBox="1"/>
          <p:nvPr/>
        </p:nvSpPr>
        <p:spPr>
          <a:xfrm>
            <a:off x="3001684" y="3549983"/>
            <a:ext cx="7776643" cy="1200329"/>
          </a:xfrm>
          <a:prstGeom prst="rect">
            <a:avLst/>
          </a:prstGeom>
          <a:noFill/>
        </p:spPr>
        <p:txBody>
          <a:bodyPr wrap="square" rtlCol="0">
            <a:spAutoFit/>
          </a:bodyPr>
          <a:lstStyle/>
          <a:p>
            <a:pPr algn="just"/>
            <a:r>
              <a:rPr lang="en-US" sz="3600">
                <a:solidFill>
                  <a:schemeClr val="bg1">
                    <a:lumMod val="10000"/>
                  </a:schemeClr>
                </a:solidFill>
                <a:cs typeface="#9Slide05 Pattaya" panose="00000500000000000000" pitchFamily="2" charset="-34"/>
              </a:rPr>
              <a:t>Áp dụng để giải các bài toán có liên quan đến tính giá trị của biểu thức.</a:t>
            </a:r>
            <a:endParaRPr lang="en-SG" sz="3600">
              <a:solidFill>
                <a:schemeClr val="bg1">
                  <a:lumMod val="10000"/>
                </a:schemeClr>
              </a:solidFill>
              <a:cs typeface="#9Slide05 Pattaya" panose="00000500000000000000" pitchFamily="2" charset="-34"/>
            </a:endParaRPr>
          </a:p>
        </p:txBody>
      </p:sp>
      <p:pic>
        <p:nvPicPr>
          <p:cNvPr id="6" name="Picture 21">
            <a:extLst>
              <a:ext uri="{FF2B5EF4-FFF2-40B4-BE49-F238E27FC236}">
                <a16:creationId xmlns:a16="http://schemas.microsoft.com/office/drawing/2014/main" id="{C76BF7DA-E5D7-48C5-936E-6AE6EC7560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911245" y="1918735"/>
            <a:ext cx="810275" cy="1266054"/>
          </a:xfrm>
          <a:prstGeom prst="rect">
            <a:avLst/>
          </a:prstGeom>
        </p:spPr>
      </p:pic>
      <p:pic>
        <p:nvPicPr>
          <p:cNvPr id="8" name="Picture 22">
            <a:extLst>
              <a:ext uri="{FF2B5EF4-FFF2-40B4-BE49-F238E27FC236}">
                <a16:creationId xmlns:a16="http://schemas.microsoft.com/office/drawing/2014/main" id="{15349033-63C9-4E14-A7E0-6C2FA9B898F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911245" y="3321712"/>
            <a:ext cx="989104" cy="1266054"/>
          </a:xfrm>
          <a:prstGeom prst="rect">
            <a:avLst/>
          </a:prstGeom>
        </p:spPr>
      </p:pic>
      <p:pic>
        <p:nvPicPr>
          <p:cNvPr id="9" name="Picture 8">
            <a:extLst>
              <a:ext uri="{FF2B5EF4-FFF2-40B4-BE49-F238E27FC236}">
                <a16:creationId xmlns:a16="http://schemas.microsoft.com/office/drawing/2014/main" id="{B392BD0A-41F0-4F24-81E7-4F4E0E9F1C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3785" y="4504528"/>
            <a:ext cx="1945193" cy="1945193"/>
          </a:xfrm>
          <a:prstGeom prst="rect">
            <a:avLst/>
          </a:prstGeom>
        </p:spPr>
      </p:pic>
      <p:sp>
        <p:nvSpPr>
          <p:cNvPr id="10" name="TextBox 9">
            <a:extLst>
              <a:ext uri="{FF2B5EF4-FFF2-40B4-BE49-F238E27FC236}">
                <a16:creationId xmlns:a16="http://schemas.microsoft.com/office/drawing/2014/main" id="{76987E09-4290-4FFC-A657-2D57B2142B33}"/>
              </a:ext>
            </a:extLst>
          </p:cNvPr>
          <p:cNvSpPr txBox="1"/>
          <p:nvPr/>
        </p:nvSpPr>
        <p:spPr>
          <a:xfrm>
            <a:off x="2928672" y="4962634"/>
            <a:ext cx="7776643" cy="1200329"/>
          </a:xfrm>
          <a:prstGeom prst="rect">
            <a:avLst/>
          </a:prstGeom>
          <a:noFill/>
        </p:spPr>
        <p:txBody>
          <a:bodyPr wrap="square" rtlCol="0">
            <a:spAutoFit/>
          </a:bodyPr>
          <a:lstStyle/>
          <a:p>
            <a:pPr algn="just"/>
            <a:r>
              <a:rPr lang="en-SG" sz="3600" dirty="0" err="1">
                <a:solidFill>
                  <a:schemeClr val="bg1">
                    <a:lumMod val="10000"/>
                  </a:schemeClr>
                </a:solidFill>
                <a:cs typeface="#9Slide05 Pattaya" panose="00000500000000000000" pitchFamily="2" charset="-34"/>
              </a:rPr>
              <a:t>Xếp</a:t>
            </a:r>
            <a:r>
              <a:rPr lang="en-SG" sz="3600" dirty="0">
                <a:solidFill>
                  <a:schemeClr val="bg1">
                    <a:lumMod val="10000"/>
                  </a:schemeClr>
                </a:solidFill>
                <a:cs typeface="#9Slide05 Pattaya" panose="00000500000000000000" pitchFamily="2" charset="-34"/>
              </a:rPr>
              <a:t> </a:t>
            </a:r>
            <a:r>
              <a:rPr lang="en-SG" sz="3600" dirty="0" err="1" smtClean="0">
                <a:solidFill>
                  <a:schemeClr val="bg1">
                    <a:lumMod val="10000"/>
                  </a:schemeClr>
                </a:solidFill>
                <a:cs typeface="#9Slide05 Pattaya" panose="00000500000000000000" pitchFamily="2" charset="-34"/>
              </a:rPr>
              <a:t>được</a:t>
            </a:r>
            <a:r>
              <a:rPr lang="en-SG" sz="3600" dirty="0" smtClean="0">
                <a:solidFill>
                  <a:schemeClr val="bg1">
                    <a:lumMod val="10000"/>
                  </a:schemeClr>
                </a:solidFill>
                <a:cs typeface="#9Slide05 Pattaya" panose="00000500000000000000" pitchFamily="2" charset="-34"/>
              </a:rPr>
              <a:t> 8 </a:t>
            </a:r>
            <a:r>
              <a:rPr lang="en-SG" sz="3600" dirty="0" err="1">
                <a:solidFill>
                  <a:schemeClr val="bg1">
                    <a:lumMod val="10000"/>
                  </a:schemeClr>
                </a:solidFill>
                <a:cs typeface="#9Slide05 Pattaya" panose="00000500000000000000" pitchFamily="2" charset="-34"/>
              </a:rPr>
              <a:t>hình</a:t>
            </a:r>
            <a:r>
              <a:rPr lang="en-SG" sz="3600" dirty="0">
                <a:solidFill>
                  <a:schemeClr val="bg1">
                    <a:lumMod val="10000"/>
                  </a:schemeClr>
                </a:solidFill>
                <a:cs typeface="#9Slide05 Pattaya" panose="00000500000000000000" pitchFamily="2" charset="-34"/>
              </a:rPr>
              <a:t> tam </a:t>
            </a:r>
            <a:r>
              <a:rPr lang="en-SG" sz="3600" dirty="0" err="1">
                <a:solidFill>
                  <a:schemeClr val="bg1">
                    <a:lumMod val="10000"/>
                  </a:schemeClr>
                </a:solidFill>
                <a:cs typeface="#9Slide05 Pattaya" panose="00000500000000000000" pitchFamily="2" charset="-34"/>
              </a:rPr>
              <a:t>giác</a:t>
            </a:r>
            <a:r>
              <a:rPr lang="en-SG" sz="3600" dirty="0">
                <a:solidFill>
                  <a:schemeClr val="bg1">
                    <a:lumMod val="10000"/>
                  </a:schemeClr>
                </a:solidFill>
                <a:cs typeface="#9Slide05 Pattaya" panose="00000500000000000000" pitchFamily="2" charset="-34"/>
              </a:rPr>
              <a:t> </a:t>
            </a:r>
            <a:r>
              <a:rPr lang="en-SG" sz="3600" dirty="0" err="1">
                <a:solidFill>
                  <a:schemeClr val="bg1">
                    <a:lumMod val="10000"/>
                  </a:schemeClr>
                </a:solidFill>
                <a:cs typeface="#9Slide05 Pattaya" panose="00000500000000000000" pitchFamily="2" charset="-34"/>
              </a:rPr>
              <a:t>thành</a:t>
            </a:r>
            <a:r>
              <a:rPr lang="en-SG" sz="3600" dirty="0">
                <a:solidFill>
                  <a:schemeClr val="bg1">
                    <a:lumMod val="10000"/>
                  </a:schemeClr>
                </a:solidFill>
                <a:cs typeface="#9Slide05 Pattaya" panose="00000500000000000000" pitchFamily="2" charset="-34"/>
              </a:rPr>
              <a:t> </a:t>
            </a:r>
            <a:r>
              <a:rPr lang="en-SG" sz="3600" dirty="0" err="1">
                <a:solidFill>
                  <a:schemeClr val="bg1">
                    <a:lumMod val="10000"/>
                  </a:schemeClr>
                </a:solidFill>
                <a:cs typeface="#9Slide05 Pattaya" panose="00000500000000000000" pitchFamily="2" charset="-34"/>
              </a:rPr>
              <a:t>hình</a:t>
            </a:r>
            <a:r>
              <a:rPr lang="en-SG" sz="3600" dirty="0">
                <a:solidFill>
                  <a:schemeClr val="bg1">
                    <a:lumMod val="10000"/>
                  </a:schemeClr>
                </a:solidFill>
                <a:cs typeface="#9Slide05 Pattaya" panose="00000500000000000000" pitchFamily="2" charset="-34"/>
              </a:rPr>
              <a:t> </a:t>
            </a:r>
            <a:r>
              <a:rPr lang="en-SG" sz="3600" dirty="0" err="1">
                <a:solidFill>
                  <a:schemeClr val="bg1">
                    <a:lumMod val="10000"/>
                  </a:schemeClr>
                </a:solidFill>
                <a:cs typeface="#9Slide05 Pattaya" panose="00000500000000000000" pitchFamily="2" charset="-34"/>
              </a:rPr>
              <a:t>tứ</a:t>
            </a:r>
            <a:r>
              <a:rPr lang="en-SG" sz="3600" dirty="0">
                <a:solidFill>
                  <a:schemeClr val="bg1">
                    <a:lumMod val="10000"/>
                  </a:schemeClr>
                </a:solidFill>
                <a:cs typeface="#9Slide05 Pattaya" panose="00000500000000000000" pitchFamily="2" charset="-34"/>
              </a:rPr>
              <a:t> </a:t>
            </a:r>
            <a:r>
              <a:rPr lang="en-SG" sz="3600" dirty="0" err="1">
                <a:solidFill>
                  <a:schemeClr val="bg1">
                    <a:lumMod val="10000"/>
                  </a:schemeClr>
                </a:solidFill>
                <a:cs typeface="#9Slide05 Pattaya" panose="00000500000000000000" pitchFamily="2" charset="-34"/>
              </a:rPr>
              <a:t>giác</a:t>
            </a:r>
            <a:r>
              <a:rPr lang="en-SG" sz="3600" dirty="0">
                <a:solidFill>
                  <a:schemeClr val="bg1">
                    <a:lumMod val="10000"/>
                  </a:schemeClr>
                </a:solidFill>
                <a:cs typeface="#9Slide05 Pattaya" panose="00000500000000000000" pitchFamily="2" charset="-34"/>
              </a:rPr>
              <a:t> </a:t>
            </a:r>
            <a:r>
              <a:rPr lang="en-SG" sz="3600" dirty="0" err="1">
                <a:solidFill>
                  <a:schemeClr val="bg1">
                    <a:lumMod val="10000"/>
                  </a:schemeClr>
                </a:solidFill>
                <a:cs typeface="#9Slide05 Pattaya" panose="00000500000000000000" pitchFamily="2" charset="-34"/>
              </a:rPr>
              <a:t>theo</a:t>
            </a:r>
            <a:r>
              <a:rPr lang="en-SG" sz="3600" dirty="0">
                <a:solidFill>
                  <a:schemeClr val="bg1">
                    <a:lumMod val="10000"/>
                  </a:schemeClr>
                </a:solidFill>
                <a:cs typeface="#9Slide05 Pattaya" panose="00000500000000000000" pitchFamily="2" charset="-34"/>
              </a:rPr>
              <a:t> </a:t>
            </a:r>
            <a:r>
              <a:rPr lang="en-SG" sz="3600" dirty="0" err="1">
                <a:solidFill>
                  <a:schemeClr val="bg1">
                    <a:lumMod val="10000"/>
                  </a:schemeClr>
                </a:solidFill>
                <a:cs typeface="#9Slide05 Pattaya" panose="00000500000000000000" pitchFamily="2" charset="-34"/>
              </a:rPr>
              <a:t>mẫu</a:t>
            </a:r>
            <a:r>
              <a:rPr lang="en-SG" sz="3600" dirty="0">
                <a:solidFill>
                  <a:schemeClr val="bg1">
                    <a:lumMod val="10000"/>
                  </a:schemeClr>
                </a:solidFill>
                <a:cs typeface="#9Slide05 Pattaya" panose="00000500000000000000" pitchFamily="2" charset="-34"/>
              </a:rPr>
              <a:t>.</a:t>
            </a:r>
          </a:p>
        </p:txBody>
      </p:sp>
    </p:spTree>
    <p:extLst>
      <p:ext uri="{BB962C8B-B14F-4D97-AF65-F5344CB8AC3E}">
        <p14:creationId xmlns:p14="http://schemas.microsoft.com/office/powerpoint/2010/main" val="40130568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4"/>
                                        </p:tgtEl>
                                        <p:attrNameLst>
                                          <p:attrName>ppt_y</p:attrName>
                                        </p:attrNameLst>
                                      </p:cBhvr>
                                      <p:tavLst>
                                        <p:tav tm="0">
                                          <p:val>
                                            <p:strVal val="#ppt_y"/>
                                          </p:val>
                                        </p:tav>
                                        <p:tav tm="100000">
                                          <p:val>
                                            <p:strVal val="#ppt_y"/>
                                          </p:val>
                                        </p:tav>
                                      </p:tavLst>
                                    </p:anim>
                                    <p:anim calcmode="lin" valueType="num">
                                      <p:cBhvr>
                                        <p:cTn id="17"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calcmode="lin" valueType="num">
                                      <p:cBhvr>
                                        <p:cTn id="2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5"/>
                                        </p:tgtEl>
                                        <p:attrNameLst>
                                          <p:attrName>ppt_y</p:attrName>
                                        </p:attrNameLst>
                                      </p:cBhvr>
                                      <p:tavLst>
                                        <p:tav tm="0">
                                          <p:val>
                                            <p:strVal val="#ppt_y"/>
                                          </p:val>
                                        </p:tav>
                                        <p:tav tm="100000">
                                          <p:val>
                                            <p:strVal val="#ppt_y"/>
                                          </p:val>
                                        </p:tav>
                                      </p:tavLst>
                                    </p:anim>
                                    <p:anim calcmode="lin" valueType="num">
                                      <p:cBhvr>
                                        <p:cTn id="2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5"/>
                                        </p:tgtEl>
                                      </p:cBhvr>
                                    </p:animEffect>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5" dur="250" fill="hold"/>
                                        <p:tgtEl>
                                          <p:spTgt spid="10"/>
                                        </p:tgtEl>
                                        <p:attrNameLst>
                                          <p:attrName>ppt_y</p:attrName>
                                        </p:attrNameLst>
                                      </p:cBhvr>
                                      <p:tavLst>
                                        <p:tav tm="0">
                                          <p:val>
                                            <p:strVal val="#ppt_y"/>
                                          </p:val>
                                        </p:tav>
                                        <p:tav tm="100000">
                                          <p:val>
                                            <p:strVal val="#ppt_y"/>
                                          </p:val>
                                        </p:tav>
                                      </p:tavLst>
                                    </p:anim>
                                    <p:anim calcmode="lin" valueType="num">
                                      <p:cBhvr>
                                        <p:cTn id="36"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7"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5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endParaRPr>
          </a:p>
        </p:txBody>
      </p:sp>
      <p:pic>
        <p:nvPicPr>
          <p:cNvPr id="3" name="图片 2">
            <a:extLst>
              <a:ext uri="{FF2B5EF4-FFF2-40B4-BE49-F238E27FC236}">
                <a16:creationId xmlns:a16="http://schemas.microsoft.com/office/drawing/2014/main" id="{22DC58D7-3C1C-4C23-850D-FF4051D5A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9723" y="1304318"/>
            <a:ext cx="9372554" cy="3727124"/>
          </a:xfrm>
          <a:prstGeom prst="rect">
            <a:avLst/>
          </a:prstGeom>
        </p:spPr>
      </p:pic>
      <p:sp>
        <p:nvSpPr>
          <p:cNvPr id="4" name="文本框 7">
            <a:extLst>
              <a:ext uri="{FF2B5EF4-FFF2-40B4-BE49-F238E27FC236}">
                <a16:creationId xmlns:a16="http://schemas.microsoft.com/office/drawing/2014/main" id="{A05DCF6E-4A7B-48D3-B314-878DAAAB802B}"/>
              </a:ext>
            </a:extLst>
          </p:cNvPr>
          <p:cNvSpPr txBox="1"/>
          <p:nvPr/>
        </p:nvSpPr>
        <p:spPr bwMode="auto">
          <a:xfrm>
            <a:off x="4599587" y="2924208"/>
            <a:ext cx="3276103" cy="1323439"/>
          </a:xfrm>
          <a:prstGeom prst="rect">
            <a:avLst/>
          </a:prstGeom>
          <a:noFill/>
          <a:ln w="38100">
            <a:solidFill>
              <a:schemeClr val="bg1"/>
            </a:solidFill>
          </a:ln>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w="3175">
                  <a:solidFill>
                    <a:srgbClr val="002060"/>
                  </a:solidFill>
                </a:ln>
                <a:solidFill>
                  <a:schemeClr val="bg1"/>
                </a:solidFill>
                <a:effectLst>
                  <a:outerShdw blurRad="38100" dist="38100" dir="2700000" algn="tl">
                    <a:srgbClr val="000000">
                      <a:alpha val="43137"/>
                    </a:srgbClr>
                  </a:outerShdw>
                </a:effectLst>
                <a:uLnTx/>
                <a:uFillTx/>
                <a:latin typeface="Arial"/>
                <a:ea typeface="inpin heiti" charset="-122"/>
                <a:cs typeface="+mn-cs"/>
              </a:rPr>
              <a:t>Hình</a:t>
            </a:r>
            <a:r>
              <a:rPr kumimoji="0" lang="en-US" altLang="zh-CN" sz="4000" b="1" i="0" u="none" strike="noStrike" kern="0" cap="none" spc="0" normalizeH="0" baseline="0" noProof="0" dirty="0">
                <a:ln w="3175">
                  <a:solidFill>
                    <a:srgbClr val="002060"/>
                  </a:solidFill>
                </a:ln>
                <a:solidFill>
                  <a:schemeClr val="bg1"/>
                </a:solidFill>
                <a:effectLst>
                  <a:outerShdw blurRad="38100" dist="38100" dir="2700000" algn="tl">
                    <a:srgbClr val="000000">
                      <a:alpha val="43137"/>
                    </a:srgbClr>
                  </a:outerShdw>
                </a:effectLst>
                <a:uLnTx/>
                <a:uFillTx/>
                <a:latin typeface="Arial"/>
                <a:ea typeface="inpin heiti" charset="-122"/>
                <a:cs typeface="+mn-cs"/>
              </a:rPr>
              <a:t> </a:t>
            </a:r>
            <a:r>
              <a:rPr kumimoji="0" lang="en-US" altLang="zh-CN" sz="4000" b="1" i="0" u="none" strike="noStrike" kern="0" cap="none" spc="0" normalizeH="0" baseline="0" noProof="0" err="1">
                <a:ln w="3175">
                  <a:solidFill>
                    <a:srgbClr val="002060"/>
                  </a:solidFill>
                </a:ln>
                <a:solidFill>
                  <a:schemeClr val="bg1"/>
                </a:solidFill>
                <a:effectLst>
                  <a:outerShdw blurRad="38100" dist="38100" dir="2700000" algn="tl">
                    <a:srgbClr val="000000">
                      <a:alpha val="43137"/>
                    </a:srgbClr>
                  </a:outerShdw>
                </a:effectLst>
                <a:uLnTx/>
                <a:uFillTx/>
                <a:latin typeface="Arial"/>
                <a:ea typeface="inpin heiti" charset="-122"/>
                <a:cs typeface="+mn-cs"/>
              </a:rPr>
              <a:t>thành</a:t>
            </a:r>
            <a:r>
              <a:rPr kumimoji="0" lang="en-US" altLang="zh-CN" sz="4000" b="1" i="0" u="none" strike="noStrike" kern="0" cap="none" spc="0" normalizeH="0" baseline="0" noProof="0">
                <a:ln w="3175">
                  <a:solidFill>
                    <a:srgbClr val="002060"/>
                  </a:solidFill>
                </a:ln>
                <a:solidFill>
                  <a:schemeClr val="bg1"/>
                </a:solidFill>
                <a:effectLst>
                  <a:outerShdw blurRad="38100" dist="38100" dir="2700000" algn="tl">
                    <a:srgbClr val="000000">
                      <a:alpha val="43137"/>
                    </a:srgbClr>
                  </a:outerShdw>
                </a:effectLst>
                <a:uLnTx/>
                <a:uFillTx/>
                <a:latin typeface="Arial"/>
                <a:ea typeface="inpin heiti" charset="-122"/>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a:ln w="3175">
                  <a:solidFill>
                    <a:srgbClr val="002060"/>
                  </a:solidFill>
                </a:ln>
                <a:solidFill>
                  <a:schemeClr val="bg1"/>
                </a:solidFill>
                <a:effectLst>
                  <a:outerShdw blurRad="38100" dist="38100" dir="2700000" algn="tl">
                    <a:srgbClr val="000000">
                      <a:alpha val="43137"/>
                    </a:srgbClr>
                  </a:outerShdw>
                </a:effectLst>
                <a:uLnTx/>
                <a:uFillTx/>
                <a:latin typeface="Arial"/>
                <a:ea typeface="inpin heiti" charset="-122"/>
                <a:cs typeface="+mn-cs"/>
              </a:rPr>
              <a:t>kiến </a:t>
            </a:r>
            <a:r>
              <a:rPr kumimoji="0" lang="en-US" altLang="zh-CN" sz="4000" b="1" i="0" u="none" strike="noStrike" kern="0" cap="none" spc="0" normalizeH="0" baseline="0" noProof="0" dirty="0" err="1">
                <a:ln w="3175">
                  <a:solidFill>
                    <a:srgbClr val="002060"/>
                  </a:solidFill>
                </a:ln>
                <a:solidFill>
                  <a:schemeClr val="bg1"/>
                </a:solidFill>
                <a:effectLst>
                  <a:outerShdw blurRad="38100" dist="38100" dir="2700000" algn="tl">
                    <a:srgbClr val="000000">
                      <a:alpha val="43137"/>
                    </a:srgbClr>
                  </a:outerShdw>
                </a:effectLst>
                <a:uLnTx/>
                <a:uFillTx/>
                <a:latin typeface="Arial"/>
                <a:ea typeface="inpin heiti" charset="-122"/>
                <a:cs typeface="+mn-cs"/>
              </a:rPr>
              <a:t>thức</a:t>
            </a:r>
            <a:endParaRPr kumimoji="0" lang="zh-CN" altLang="en-US" sz="4000" b="1" i="0" u="none" strike="noStrike" kern="0" cap="none" spc="0" normalizeH="0" baseline="0" noProof="0" dirty="0">
              <a:ln w="3175">
                <a:solidFill>
                  <a:srgbClr val="002060"/>
                </a:solidFill>
              </a:ln>
              <a:solidFill>
                <a:schemeClr val="bg1"/>
              </a:solidFill>
              <a:effectLst>
                <a:outerShdw blurRad="38100" dist="38100" dir="2700000" algn="tl">
                  <a:srgbClr val="000000">
                    <a:alpha val="43137"/>
                  </a:srgbClr>
                </a:outerShdw>
              </a:effectLst>
              <a:uLnTx/>
              <a:uFillTx/>
              <a:latin typeface="Arial"/>
              <a:ea typeface="inpin heiti" charset="-122"/>
              <a:cs typeface="+mn-cs"/>
            </a:endParaRPr>
          </a:p>
        </p:txBody>
      </p:sp>
      <p:pic>
        <p:nvPicPr>
          <p:cNvPr id="5" name="Picture 4" descr="Hình ảnh ý Tưởng Cái Nhìn Sâu Sắc đèn Chính Bóng đèn Phẳng Biểu Tượng Màu  Vector, Ba Chiều, Vẽ Ba Chiều, Nền Vector và PNG với nền trong suốt để tải">
            <a:extLst>
              <a:ext uri="{FF2B5EF4-FFF2-40B4-BE49-F238E27FC236}">
                <a16:creationId xmlns:a16="http://schemas.microsoft.com/office/drawing/2014/main" id="{39556882-600A-4770-99B3-9C2D7D80CBE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30281" t="19789" r="29143" b="23959"/>
          <a:stretch/>
        </p:blipFill>
        <p:spPr bwMode="auto">
          <a:xfrm>
            <a:off x="5418341" y="937757"/>
            <a:ext cx="1607610" cy="178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190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725714" y="214604"/>
            <a:ext cx="10950795" cy="6265231"/>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endParaRPr>
          </a:p>
        </p:txBody>
      </p:sp>
      <p:grpSp>
        <p:nvGrpSpPr>
          <p:cNvPr id="2" name="Group 1">
            <a:extLst>
              <a:ext uri="{FF2B5EF4-FFF2-40B4-BE49-F238E27FC236}">
                <a16:creationId xmlns:a16="http://schemas.microsoft.com/office/drawing/2014/main" id="{6E5C7AD6-1EB0-4124-9ABA-649592420E84}"/>
              </a:ext>
            </a:extLst>
          </p:cNvPr>
          <p:cNvGrpSpPr/>
          <p:nvPr/>
        </p:nvGrpSpPr>
        <p:grpSpPr>
          <a:xfrm>
            <a:off x="1279163" y="144899"/>
            <a:ext cx="9633674" cy="810109"/>
            <a:chOff x="1144771" y="2483596"/>
            <a:chExt cx="9633674" cy="1548524"/>
          </a:xfrm>
        </p:grpSpPr>
        <p:pic>
          <p:nvPicPr>
            <p:cNvPr id="4" name="Picture 3">
              <a:extLst>
                <a:ext uri="{FF2B5EF4-FFF2-40B4-BE49-F238E27FC236}">
                  <a16:creationId xmlns:a16="http://schemas.microsoft.com/office/drawing/2014/main" id="{D633DA27-E6FA-4433-909C-8FAA7A8756A3}"/>
                </a:ext>
              </a:extLst>
            </p:cNvPr>
            <p:cNvPicPr>
              <a:picLocks noChangeAspect="1"/>
            </p:cNvPicPr>
            <p:nvPr/>
          </p:nvPicPr>
          <p:blipFill>
            <a:blip r:embed="rId3"/>
            <a:stretch>
              <a:fillRect/>
            </a:stretch>
          </p:blipFill>
          <p:spPr>
            <a:xfrm>
              <a:off x="1268194" y="2483596"/>
              <a:ext cx="9510251" cy="1548524"/>
            </a:xfrm>
            <a:prstGeom prst="rect">
              <a:avLst/>
            </a:prstGeom>
          </p:spPr>
        </p:pic>
        <p:sp>
          <p:nvSpPr>
            <p:cNvPr id="3" name="TextBox 2">
              <a:extLst>
                <a:ext uri="{FF2B5EF4-FFF2-40B4-BE49-F238E27FC236}">
                  <a16:creationId xmlns:a16="http://schemas.microsoft.com/office/drawing/2014/main" id="{E56EC131-AF36-4770-8944-1F6F8FDCDA2C}"/>
                </a:ext>
              </a:extLst>
            </p:cNvPr>
            <p:cNvSpPr txBox="1"/>
            <p:nvPr/>
          </p:nvSpPr>
          <p:spPr>
            <a:xfrm>
              <a:off x="1144771" y="2610373"/>
              <a:ext cx="9633674" cy="624658"/>
            </a:xfrm>
            <a:prstGeom prst="rect">
              <a:avLst/>
            </a:prstGeom>
            <a:noFill/>
          </p:spPr>
          <p:txBody>
            <a:bodyPr wrap="square" lIns="0" tIns="0" rIns="0" bIns="0" rtlCol="0">
              <a:spAutoFit/>
            </a:bodyPr>
            <a:lstStyle/>
            <a:p>
              <a:pPr algn="ctr" defTabSz="914400">
                <a:lnSpc>
                  <a:spcPct val="121000"/>
                </a:lnSpc>
              </a:pPr>
              <a:r>
                <a:rPr lang="en-US" sz="3600" b="1">
                  <a:solidFill>
                    <a:srgbClr val="C00000"/>
                  </a:solidFill>
                </a:rPr>
                <a:t>Tính giá trị của các biểu thức sau:</a:t>
              </a:r>
            </a:p>
          </p:txBody>
        </p:sp>
      </p:grpSp>
      <p:sp>
        <p:nvSpPr>
          <p:cNvPr id="12" name="TextBox 11">
            <a:extLst>
              <a:ext uri="{FF2B5EF4-FFF2-40B4-BE49-F238E27FC236}">
                <a16:creationId xmlns:a16="http://schemas.microsoft.com/office/drawing/2014/main" id="{EA8C35D3-6AB2-4E50-8891-1DCB3AFC1B9E}"/>
              </a:ext>
            </a:extLst>
          </p:cNvPr>
          <p:cNvSpPr txBox="1"/>
          <p:nvPr/>
        </p:nvSpPr>
        <p:spPr>
          <a:xfrm>
            <a:off x="2161656" y="1306451"/>
            <a:ext cx="2778608"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60 + 35 : 5</a:t>
            </a:r>
          </a:p>
        </p:txBody>
      </p:sp>
      <p:sp>
        <p:nvSpPr>
          <p:cNvPr id="13" name="TextBox 12">
            <a:extLst>
              <a:ext uri="{FF2B5EF4-FFF2-40B4-BE49-F238E27FC236}">
                <a16:creationId xmlns:a16="http://schemas.microsoft.com/office/drawing/2014/main" id="{85244A55-BA67-4691-8DE5-8CA22F3F498F}"/>
              </a:ext>
            </a:extLst>
          </p:cNvPr>
          <p:cNvSpPr txBox="1"/>
          <p:nvPr/>
        </p:nvSpPr>
        <p:spPr>
          <a:xfrm>
            <a:off x="6784748" y="1296031"/>
            <a:ext cx="2987997" cy="832857"/>
          </a:xfrm>
          <a:prstGeom prst="rect">
            <a:avLst/>
          </a:prstGeom>
          <a:noFill/>
        </p:spPr>
        <p:txBody>
          <a:bodyPr wrap="none" lIns="0" tIns="0" rIns="0" bIns="0" rtlCol="0">
            <a:spAutoFit/>
          </a:bodyPr>
          <a:lstStyle/>
          <a:p>
            <a:pPr algn="ctr" defTabSz="914400">
              <a:lnSpc>
                <a:spcPct val="121000"/>
              </a:lnSpc>
            </a:pPr>
            <a:r>
              <a:rPr lang="en-US" sz="4800" b="1">
                <a:solidFill>
                  <a:srgbClr val="00B0F0"/>
                </a:solidFill>
              </a:rPr>
              <a:t>  86 – 10 x 4</a:t>
            </a:r>
            <a:endParaRPr lang="en-SG" sz="4800" b="1">
              <a:solidFill>
                <a:srgbClr val="00B0F0"/>
              </a:solidFill>
            </a:endParaRPr>
          </a:p>
        </p:txBody>
      </p:sp>
    </p:spTree>
    <p:extLst>
      <p:ext uri="{BB962C8B-B14F-4D97-AF65-F5344CB8AC3E}">
        <p14:creationId xmlns:p14="http://schemas.microsoft.com/office/powerpoint/2010/main" val="26285242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2"/>
                                        </p:tgtEl>
                                        <p:attrNameLst>
                                          <p:attrName>ppt_y</p:attrName>
                                        </p:attrNameLst>
                                      </p:cBhvr>
                                      <p:tavLst>
                                        <p:tav tm="0">
                                          <p:val>
                                            <p:strVal val="#ppt_y"/>
                                          </p:val>
                                        </p:tav>
                                        <p:tav tm="100000">
                                          <p:val>
                                            <p:strVal val="#ppt_y"/>
                                          </p:val>
                                        </p:tav>
                                      </p:tavLst>
                                    </p:anim>
                                    <p:anim calcmode="lin" valueType="num">
                                      <p:cBhvr>
                                        <p:cTn id="1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3"/>
                                        </p:tgtEl>
                                        <p:attrNameLst>
                                          <p:attrName>ppt_y</p:attrName>
                                        </p:attrNameLst>
                                      </p:cBhvr>
                                      <p:tavLst>
                                        <p:tav tm="0">
                                          <p:val>
                                            <p:strVal val="#ppt_y"/>
                                          </p:val>
                                        </p:tav>
                                        <p:tav tm="100000">
                                          <p:val>
                                            <p:strVal val="#ppt_y"/>
                                          </p:val>
                                        </p:tav>
                                      </p:tavLst>
                                    </p:anim>
                                    <p:anim calcmode="lin" valueType="num">
                                      <p:cBhvr>
                                        <p:cTn id="2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C358A00-6703-41E6-BA64-4E08ABF5BA68}"/>
              </a:ext>
            </a:extLst>
          </p:cNvPr>
          <p:cNvSpPr/>
          <p:nvPr/>
        </p:nvSpPr>
        <p:spPr>
          <a:xfrm>
            <a:off x="725714" y="214604"/>
            <a:ext cx="10950795" cy="6265231"/>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endParaRPr>
          </a:p>
        </p:txBody>
      </p:sp>
      <p:grpSp>
        <p:nvGrpSpPr>
          <p:cNvPr id="2" name="Group 1">
            <a:extLst>
              <a:ext uri="{FF2B5EF4-FFF2-40B4-BE49-F238E27FC236}">
                <a16:creationId xmlns:a16="http://schemas.microsoft.com/office/drawing/2014/main" id="{6E5C7AD6-1EB0-4124-9ABA-649592420E84}"/>
              </a:ext>
            </a:extLst>
          </p:cNvPr>
          <p:cNvGrpSpPr/>
          <p:nvPr/>
        </p:nvGrpSpPr>
        <p:grpSpPr>
          <a:xfrm>
            <a:off x="1279163" y="144899"/>
            <a:ext cx="9633674" cy="810109"/>
            <a:chOff x="1144771" y="2483596"/>
            <a:chExt cx="9633674" cy="1548524"/>
          </a:xfrm>
        </p:grpSpPr>
        <p:pic>
          <p:nvPicPr>
            <p:cNvPr id="4" name="Picture 3">
              <a:extLst>
                <a:ext uri="{FF2B5EF4-FFF2-40B4-BE49-F238E27FC236}">
                  <a16:creationId xmlns:a16="http://schemas.microsoft.com/office/drawing/2014/main" id="{D633DA27-E6FA-4433-909C-8FAA7A8756A3}"/>
                </a:ext>
              </a:extLst>
            </p:cNvPr>
            <p:cNvPicPr>
              <a:picLocks noChangeAspect="1"/>
            </p:cNvPicPr>
            <p:nvPr/>
          </p:nvPicPr>
          <p:blipFill>
            <a:blip r:embed="rId3"/>
            <a:stretch>
              <a:fillRect/>
            </a:stretch>
          </p:blipFill>
          <p:spPr>
            <a:xfrm>
              <a:off x="1268194" y="2483596"/>
              <a:ext cx="9510251" cy="1548524"/>
            </a:xfrm>
            <a:prstGeom prst="rect">
              <a:avLst/>
            </a:prstGeom>
          </p:spPr>
        </p:pic>
        <p:sp>
          <p:nvSpPr>
            <p:cNvPr id="3" name="TextBox 2">
              <a:extLst>
                <a:ext uri="{FF2B5EF4-FFF2-40B4-BE49-F238E27FC236}">
                  <a16:creationId xmlns:a16="http://schemas.microsoft.com/office/drawing/2014/main" id="{E56EC131-AF36-4770-8944-1F6F8FDCDA2C}"/>
                </a:ext>
              </a:extLst>
            </p:cNvPr>
            <p:cNvSpPr txBox="1"/>
            <p:nvPr/>
          </p:nvSpPr>
          <p:spPr>
            <a:xfrm>
              <a:off x="1144771" y="2610373"/>
              <a:ext cx="9633674" cy="624658"/>
            </a:xfrm>
            <a:prstGeom prst="rect">
              <a:avLst/>
            </a:prstGeom>
            <a:noFill/>
          </p:spPr>
          <p:txBody>
            <a:bodyPr wrap="square" lIns="0" tIns="0" rIns="0" bIns="0" rtlCol="0">
              <a:spAutoFit/>
            </a:bodyPr>
            <a:lstStyle/>
            <a:p>
              <a:pPr algn="ctr" defTabSz="914400">
                <a:lnSpc>
                  <a:spcPct val="121000"/>
                </a:lnSpc>
              </a:pPr>
              <a:r>
                <a:rPr lang="en-US" sz="3600" b="1">
                  <a:solidFill>
                    <a:srgbClr val="C00000"/>
                  </a:solidFill>
                </a:rPr>
                <a:t>Tính giá trị của các biểu thức sau:</a:t>
              </a:r>
            </a:p>
          </p:txBody>
        </p:sp>
      </p:grpSp>
      <p:sp>
        <p:nvSpPr>
          <p:cNvPr id="12" name="TextBox 11">
            <a:extLst>
              <a:ext uri="{FF2B5EF4-FFF2-40B4-BE49-F238E27FC236}">
                <a16:creationId xmlns:a16="http://schemas.microsoft.com/office/drawing/2014/main" id="{EA8C35D3-6AB2-4E50-8891-1DCB3AFC1B9E}"/>
              </a:ext>
            </a:extLst>
          </p:cNvPr>
          <p:cNvSpPr txBox="1"/>
          <p:nvPr/>
        </p:nvSpPr>
        <p:spPr>
          <a:xfrm>
            <a:off x="2161656" y="1306451"/>
            <a:ext cx="2778608"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60    35   5</a:t>
            </a:r>
          </a:p>
        </p:txBody>
      </p:sp>
      <p:sp>
        <p:nvSpPr>
          <p:cNvPr id="9" name="Right Brace 8">
            <a:extLst>
              <a:ext uri="{FF2B5EF4-FFF2-40B4-BE49-F238E27FC236}">
                <a16:creationId xmlns:a16="http://schemas.microsoft.com/office/drawing/2014/main" id="{F0305383-9D68-493D-983A-917016659DDD}"/>
              </a:ext>
            </a:extLst>
          </p:cNvPr>
          <p:cNvSpPr/>
          <p:nvPr/>
        </p:nvSpPr>
        <p:spPr>
          <a:xfrm rot="5400000">
            <a:off x="4015370" y="1428679"/>
            <a:ext cx="181332" cy="1379336"/>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sp>
        <p:nvSpPr>
          <p:cNvPr id="13" name="TextBox 12">
            <a:extLst>
              <a:ext uri="{FF2B5EF4-FFF2-40B4-BE49-F238E27FC236}">
                <a16:creationId xmlns:a16="http://schemas.microsoft.com/office/drawing/2014/main" id="{85244A55-BA67-4691-8DE5-8CA22F3F498F}"/>
              </a:ext>
            </a:extLst>
          </p:cNvPr>
          <p:cNvSpPr txBox="1"/>
          <p:nvPr/>
        </p:nvSpPr>
        <p:spPr>
          <a:xfrm>
            <a:off x="6799977" y="1296031"/>
            <a:ext cx="2957541" cy="832857"/>
          </a:xfrm>
          <a:prstGeom prst="rect">
            <a:avLst/>
          </a:prstGeom>
          <a:noFill/>
        </p:spPr>
        <p:txBody>
          <a:bodyPr wrap="none" lIns="0" tIns="0" rIns="0" bIns="0" rtlCol="0">
            <a:spAutoFit/>
          </a:bodyPr>
          <a:lstStyle/>
          <a:p>
            <a:pPr algn="ctr" defTabSz="914400">
              <a:lnSpc>
                <a:spcPct val="121000"/>
              </a:lnSpc>
            </a:pPr>
            <a:r>
              <a:rPr lang="en-US" sz="4800" b="1">
                <a:solidFill>
                  <a:srgbClr val="00B0F0"/>
                </a:solidFill>
              </a:rPr>
              <a:t>  86    10    4</a:t>
            </a:r>
            <a:endParaRPr lang="en-SG" sz="4800" b="1">
              <a:solidFill>
                <a:srgbClr val="00B0F0"/>
              </a:solidFill>
            </a:endParaRPr>
          </a:p>
        </p:txBody>
      </p:sp>
      <p:sp>
        <p:nvSpPr>
          <p:cNvPr id="14" name="TextBox 13">
            <a:extLst>
              <a:ext uri="{FF2B5EF4-FFF2-40B4-BE49-F238E27FC236}">
                <a16:creationId xmlns:a16="http://schemas.microsoft.com/office/drawing/2014/main" id="{37C9E0D5-8B2A-4EEA-B1CF-949E7AA25AF5}"/>
              </a:ext>
            </a:extLst>
          </p:cNvPr>
          <p:cNvSpPr txBox="1"/>
          <p:nvPr/>
        </p:nvSpPr>
        <p:spPr>
          <a:xfrm>
            <a:off x="3071895" y="1306452"/>
            <a:ext cx="306173" cy="832857"/>
          </a:xfrm>
          <a:prstGeom prst="rect">
            <a:avLst/>
          </a:prstGeom>
          <a:noFill/>
        </p:spPr>
        <p:txBody>
          <a:bodyPr wrap="none" lIns="0" tIns="0" rIns="0" bIns="0" rtlCol="0">
            <a:spAutoFit/>
          </a:bodyPr>
          <a:lstStyle/>
          <a:p>
            <a:pPr algn="ctr" defTabSz="914400">
              <a:lnSpc>
                <a:spcPct val="121000"/>
              </a:lnSpc>
            </a:pPr>
            <a:r>
              <a:rPr lang="en-US" sz="4800" b="1">
                <a:solidFill>
                  <a:srgbClr val="00B0F0"/>
                </a:solidFill>
              </a:rPr>
              <a:t>+</a:t>
            </a:r>
          </a:p>
        </p:txBody>
      </p:sp>
      <p:sp>
        <p:nvSpPr>
          <p:cNvPr id="15" name="TextBox 14">
            <a:extLst>
              <a:ext uri="{FF2B5EF4-FFF2-40B4-BE49-F238E27FC236}">
                <a16:creationId xmlns:a16="http://schemas.microsoft.com/office/drawing/2014/main" id="{8513B42C-A502-4ED3-908B-56EA72A5BFD8}"/>
              </a:ext>
            </a:extLst>
          </p:cNvPr>
          <p:cNvSpPr txBox="1"/>
          <p:nvPr/>
        </p:nvSpPr>
        <p:spPr>
          <a:xfrm>
            <a:off x="4266805" y="1290761"/>
            <a:ext cx="306173"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    </a:t>
            </a:r>
          </a:p>
        </p:txBody>
      </p:sp>
      <p:sp>
        <p:nvSpPr>
          <p:cNvPr id="16" name="TextBox 15">
            <a:extLst>
              <a:ext uri="{FF2B5EF4-FFF2-40B4-BE49-F238E27FC236}">
                <a16:creationId xmlns:a16="http://schemas.microsoft.com/office/drawing/2014/main" id="{9EA79074-3557-4EFE-94F2-2C0BC930EDC7}"/>
              </a:ext>
            </a:extLst>
          </p:cNvPr>
          <p:cNvSpPr txBox="1"/>
          <p:nvPr/>
        </p:nvSpPr>
        <p:spPr>
          <a:xfrm>
            <a:off x="7857567" y="1296030"/>
            <a:ext cx="306173" cy="832857"/>
          </a:xfrm>
          <a:prstGeom prst="rect">
            <a:avLst/>
          </a:prstGeom>
          <a:noFill/>
        </p:spPr>
        <p:txBody>
          <a:bodyPr wrap="none" lIns="0" tIns="0" rIns="0" bIns="0" rtlCol="0">
            <a:spAutoFit/>
          </a:bodyPr>
          <a:lstStyle/>
          <a:p>
            <a:pPr algn="ctr" defTabSz="914400">
              <a:lnSpc>
                <a:spcPct val="121000"/>
              </a:lnSpc>
            </a:pPr>
            <a:r>
              <a:rPr lang="en-US" sz="4800" b="1">
                <a:solidFill>
                  <a:srgbClr val="00B0F0"/>
                </a:solidFill>
              </a:rPr>
              <a:t>–</a:t>
            </a:r>
          </a:p>
        </p:txBody>
      </p:sp>
      <p:sp>
        <p:nvSpPr>
          <p:cNvPr id="17" name="TextBox 16">
            <a:extLst>
              <a:ext uri="{FF2B5EF4-FFF2-40B4-BE49-F238E27FC236}">
                <a16:creationId xmlns:a16="http://schemas.microsoft.com/office/drawing/2014/main" id="{3C7DEDB4-8BF6-4385-A91A-F1BCA85BEF71}"/>
              </a:ext>
            </a:extLst>
          </p:cNvPr>
          <p:cNvSpPr txBox="1"/>
          <p:nvPr/>
        </p:nvSpPr>
        <p:spPr>
          <a:xfrm>
            <a:off x="8983522" y="1296932"/>
            <a:ext cx="282129" cy="832857"/>
          </a:xfrm>
          <a:prstGeom prst="rect">
            <a:avLst/>
          </a:prstGeom>
          <a:noFill/>
        </p:spPr>
        <p:txBody>
          <a:bodyPr wrap="none" lIns="0" tIns="0" rIns="0" bIns="0" rtlCol="0">
            <a:spAutoFit/>
          </a:bodyPr>
          <a:lstStyle/>
          <a:p>
            <a:pPr algn="ctr" defTabSz="914400">
              <a:lnSpc>
                <a:spcPct val="121000"/>
              </a:lnSpc>
            </a:pPr>
            <a:r>
              <a:rPr lang="en-US" sz="4800" b="1">
                <a:solidFill>
                  <a:srgbClr val="00B0F0"/>
                </a:solidFill>
              </a:rPr>
              <a:t>x</a:t>
            </a:r>
          </a:p>
        </p:txBody>
      </p:sp>
      <p:sp>
        <p:nvSpPr>
          <p:cNvPr id="18" name="Right Brace 17">
            <a:extLst>
              <a:ext uri="{FF2B5EF4-FFF2-40B4-BE49-F238E27FC236}">
                <a16:creationId xmlns:a16="http://schemas.microsoft.com/office/drawing/2014/main" id="{B4AB76A8-ED9E-47BD-ACA3-AC6105BE7051}"/>
              </a:ext>
            </a:extLst>
          </p:cNvPr>
          <p:cNvSpPr/>
          <p:nvPr/>
        </p:nvSpPr>
        <p:spPr>
          <a:xfrm rot="5400000">
            <a:off x="8935797" y="1389504"/>
            <a:ext cx="181332" cy="1379336"/>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sp>
        <p:nvSpPr>
          <p:cNvPr id="19" name="Rectangle: Rounded Corners 18">
            <a:extLst>
              <a:ext uri="{FF2B5EF4-FFF2-40B4-BE49-F238E27FC236}">
                <a16:creationId xmlns:a16="http://schemas.microsoft.com/office/drawing/2014/main" id="{ED755A89-09D7-4925-AEFB-22E4EEE3E9F9}"/>
              </a:ext>
            </a:extLst>
          </p:cNvPr>
          <p:cNvSpPr/>
          <p:nvPr/>
        </p:nvSpPr>
        <p:spPr>
          <a:xfrm>
            <a:off x="339012" y="4559450"/>
            <a:ext cx="11513976" cy="1984195"/>
          </a:xfrm>
          <a:prstGeom prst="roundRect">
            <a:avLst/>
          </a:prstGeom>
          <a:solidFill>
            <a:srgbClr val="E6CEEA"/>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500" b="1" i="1" dirty="0" err="1">
                <a:solidFill>
                  <a:srgbClr val="0070C0"/>
                </a:solidFill>
              </a:rPr>
              <a:t>Nếu</a:t>
            </a:r>
            <a:r>
              <a:rPr lang="en-US" sz="3500" b="1" i="1" dirty="0">
                <a:solidFill>
                  <a:srgbClr val="0070C0"/>
                </a:solidFill>
              </a:rPr>
              <a:t> </a:t>
            </a:r>
            <a:r>
              <a:rPr lang="en-US" sz="3500" b="1" i="1" dirty="0" err="1">
                <a:solidFill>
                  <a:srgbClr val="0070C0"/>
                </a:solidFill>
              </a:rPr>
              <a:t>trong</a:t>
            </a:r>
            <a:r>
              <a:rPr lang="en-US" sz="3500" b="1" i="1" dirty="0">
                <a:solidFill>
                  <a:srgbClr val="0070C0"/>
                </a:solidFill>
              </a:rPr>
              <a:t> </a:t>
            </a:r>
            <a:r>
              <a:rPr lang="en-US" sz="3500" b="1" i="1" dirty="0" err="1">
                <a:solidFill>
                  <a:srgbClr val="0070C0"/>
                </a:solidFill>
              </a:rPr>
              <a:t>biểu</a:t>
            </a:r>
            <a:r>
              <a:rPr lang="en-US" sz="3500" b="1" i="1" dirty="0">
                <a:solidFill>
                  <a:srgbClr val="0070C0"/>
                </a:solidFill>
              </a:rPr>
              <a:t> </a:t>
            </a:r>
            <a:r>
              <a:rPr lang="en-US" sz="3500" b="1" i="1" dirty="0" err="1">
                <a:solidFill>
                  <a:srgbClr val="0070C0"/>
                </a:solidFill>
              </a:rPr>
              <a:t>thức</a:t>
            </a:r>
            <a:r>
              <a:rPr lang="en-US" sz="3500" b="1" i="1" dirty="0">
                <a:solidFill>
                  <a:srgbClr val="0070C0"/>
                </a:solidFill>
              </a:rPr>
              <a:t> </a:t>
            </a:r>
            <a:r>
              <a:rPr lang="en-US" sz="3500" b="1" i="1" dirty="0" err="1">
                <a:solidFill>
                  <a:srgbClr val="C00000"/>
                </a:solidFill>
              </a:rPr>
              <a:t>có</a:t>
            </a:r>
            <a:r>
              <a:rPr lang="en-US" sz="3500" b="1" i="1" dirty="0">
                <a:solidFill>
                  <a:srgbClr val="C00000"/>
                </a:solidFill>
              </a:rPr>
              <a:t> </a:t>
            </a:r>
            <a:r>
              <a:rPr lang="en-US" sz="3500" b="1" i="1" dirty="0" err="1">
                <a:solidFill>
                  <a:srgbClr val="C00000"/>
                </a:solidFill>
              </a:rPr>
              <a:t>các</a:t>
            </a:r>
            <a:r>
              <a:rPr lang="en-US" sz="3500" b="1" i="1" dirty="0">
                <a:solidFill>
                  <a:srgbClr val="C00000"/>
                </a:solidFill>
              </a:rPr>
              <a:t> </a:t>
            </a:r>
            <a:r>
              <a:rPr lang="en-US" sz="3500" b="1" i="1" dirty="0" err="1">
                <a:solidFill>
                  <a:srgbClr val="C00000"/>
                </a:solidFill>
              </a:rPr>
              <a:t>phép</a:t>
            </a:r>
            <a:r>
              <a:rPr lang="en-US" sz="3500" b="1" i="1" dirty="0">
                <a:solidFill>
                  <a:srgbClr val="C00000"/>
                </a:solidFill>
              </a:rPr>
              <a:t> </a:t>
            </a:r>
            <a:r>
              <a:rPr lang="en-US" sz="3500" b="1" i="1" dirty="0" err="1">
                <a:solidFill>
                  <a:srgbClr val="C00000"/>
                </a:solidFill>
              </a:rPr>
              <a:t>tính</a:t>
            </a:r>
            <a:r>
              <a:rPr lang="en-US" sz="3500" b="1" i="1" dirty="0">
                <a:solidFill>
                  <a:srgbClr val="C00000"/>
                </a:solidFill>
              </a:rPr>
              <a:t> </a:t>
            </a:r>
            <a:r>
              <a:rPr lang="en-US" sz="3500" b="1" i="1" dirty="0" err="1">
                <a:solidFill>
                  <a:srgbClr val="C00000"/>
                </a:solidFill>
              </a:rPr>
              <a:t>cộng</a:t>
            </a:r>
            <a:r>
              <a:rPr lang="en-US" sz="3500" b="1" i="1" dirty="0">
                <a:solidFill>
                  <a:srgbClr val="C00000"/>
                </a:solidFill>
              </a:rPr>
              <a:t>, </a:t>
            </a:r>
            <a:r>
              <a:rPr lang="en-US" sz="3500" b="1" i="1" dirty="0" err="1">
                <a:solidFill>
                  <a:srgbClr val="C00000"/>
                </a:solidFill>
              </a:rPr>
              <a:t>trừ</a:t>
            </a:r>
            <a:r>
              <a:rPr lang="en-US" sz="3500" b="1" i="1" dirty="0">
                <a:solidFill>
                  <a:srgbClr val="C00000"/>
                </a:solidFill>
              </a:rPr>
              <a:t>, </a:t>
            </a:r>
            <a:r>
              <a:rPr lang="en-US" sz="3500" b="1" i="1" dirty="0" err="1">
                <a:solidFill>
                  <a:srgbClr val="C00000"/>
                </a:solidFill>
              </a:rPr>
              <a:t>nhân</a:t>
            </a:r>
            <a:r>
              <a:rPr lang="en-US" sz="3500" b="1" i="1" dirty="0">
                <a:solidFill>
                  <a:srgbClr val="C00000"/>
                </a:solidFill>
              </a:rPr>
              <a:t>, chia </a:t>
            </a:r>
            <a:r>
              <a:rPr lang="en-US" sz="3500" b="1" i="1" dirty="0" err="1">
                <a:solidFill>
                  <a:srgbClr val="0070C0"/>
                </a:solidFill>
              </a:rPr>
              <a:t>thì</a:t>
            </a:r>
            <a:r>
              <a:rPr lang="en-US" sz="3500" b="1" i="1" dirty="0">
                <a:solidFill>
                  <a:srgbClr val="0070C0"/>
                </a:solidFill>
              </a:rPr>
              <a:t> ta </a:t>
            </a:r>
            <a:r>
              <a:rPr lang="en-US" sz="3500" b="1" i="1" dirty="0" err="1">
                <a:solidFill>
                  <a:srgbClr val="0070C0"/>
                </a:solidFill>
              </a:rPr>
              <a:t>thực</a:t>
            </a:r>
            <a:r>
              <a:rPr lang="en-US" sz="3500" b="1" i="1" dirty="0">
                <a:solidFill>
                  <a:srgbClr val="0070C0"/>
                </a:solidFill>
              </a:rPr>
              <a:t> </a:t>
            </a:r>
            <a:r>
              <a:rPr lang="en-US" sz="3500" b="1" i="1" dirty="0" err="1">
                <a:solidFill>
                  <a:srgbClr val="0070C0"/>
                </a:solidFill>
              </a:rPr>
              <a:t>hiện</a:t>
            </a:r>
            <a:r>
              <a:rPr lang="en-US" sz="3500" b="1" i="1" dirty="0">
                <a:solidFill>
                  <a:srgbClr val="0070C0"/>
                </a:solidFill>
              </a:rPr>
              <a:t> </a:t>
            </a:r>
            <a:r>
              <a:rPr lang="en-US" sz="3500" b="1" i="1" dirty="0" err="1">
                <a:solidFill>
                  <a:srgbClr val="0070C0"/>
                </a:solidFill>
              </a:rPr>
              <a:t>các</a:t>
            </a:r>
            <a:r>
              <a:rPr lang="en-US" sz="3500" b="1" i="1" dirty="0">
                <a:solidFill>
                  <a:srgbClr val="0070C0"/>
                </a:solidFill>
              </a:rPr>
              <a:t> </a:t>
            </a:r>
            <a:r>
              <a:rPr lang="en-US" sz="3500" b="1" i="1" dirty="0" err="1">
                <a:solidFill>
                  <a:srgbClr val="0070C0"/>
                </a:solidFill>
              </a:rPr>
              <a:t>phép</a:t>
            </a:r>
            <a:r>
              <a:rPr lang="en-US" sz="3500" b="1" i="1" dirty="0">
                <a:solidFill>
                  <a:srgbClr val="0070C0"/>
                </a:solidFill>
              </a:rPr>
              <a:t> </a:t>
            </a:r>
            <a:r>
              <a:rPr lang="en-US" sz="3500" b="1" i="1" dirty="0" err="1">
                <a:solidFill>
                  <a:srgbClr val="0070C0"/>
                </a:solidFill>
              </a:rPr>
              <a:t>tính</a:t>
            </a:r>
            <a:r>
              <a:rPr lang="en-US" sz="3500" b="1" i="1" dirty="0">
                <a:solidFill>
                  <a:srgbClr val="0070C0"/>
                </a:solidFill>
              </a:rPr>
              <a:t> </a:t>
            </a:r>
            <a:r>
              <a:rPr lang="en-US" sz="3500" b="1" i="1" dirty="0" err="1">
                <a:solidFill>
                  <a:srgbClr val="C00000"/>
                </a:solidFill>
              </a:rPr>
              <a:t>nhân</a:t>
            </a:r>
            <a:r>
              <a:rPr lang="en-US" sz="3500" b="1" i="1" dirty="0">
                <a:solidFill>
                  <a:srgbClr val="C00000"/>
                </a:solidFill>
              </a:rPr>
              <a:t>, chia </a:t>
            </a:r>
            <a:r>
              <a:rPr lang="en-US" sz="3500" b="1" i="1" dirty="0" err="1">
                <a:solidFill>
                  <a:srgbClr val="C00000"/>
                </a:solidFill>
              </a:rPr>
              <a:t>trước</a:t>
            </a:r>
            <a:r>
              <a:rPr lang="en-US" sz="3500" b="1" i="1" dirty="0">
                <a:solidFill>
                  <a:srgbClr val="0070C0"/>
                </a:solidFill>
              </a:rPr>
              <a:t>; </a:t>
            </a:r>
            <a:r>
              <a:rPr lang="en-US" sz="3500" b="1" i="1" dirty="0" err="1">
                <a:solidFill>
                  <a:srgbClr val="0070C0"/>
                </a:solidFill>
              </a:rPr>
              <a:t>rồi</a:t>
            </a:r>
            <a:r>
              <a:rPr lang="en-US" sz="3500" b="1" i="1" dirty="0">
                <a:solidFill>
                  <a:srgbClr val="0070C0"/>
                </a:solidFill>
              </a:rPr>
              <a:t> </a:t>
            </a:r>
            <a:r>
              <a:rPr lang="en-US" sz="3500" b="1" i="1" dirty="0" err="1">
                <a:solidFill>
                  <a:srgbClr val="0070C0"/>
                </a:solidFill>
              </a:rPr>
              <a:t>thực</a:t>
            </a:r>
            <a:r>
              <a:rPr lang="en-US" sz="3500" b="1" i="1" dirty="0">
                <a:solidFill>
                  <a:srgbClr val="0070C0"/>
                </a:solidFill>
              </a:rPr>
              <a:t> </a:t>
            </a:r>
            <a:r>
              <a:rPr lang="en-US" sz="3500" b="1" i="1" dirty="0" err="1">
                <a:solidFill>
                  <a:srgbClr val="0070C0"/>
                </a:solidFill>
              </a:rPr>
              <a:t>hiện</a:t>
            </a:r>
            <a:r>
              <a:rPr lang="en-US" sz="3500" b="1" i="1" dirty="0">
                <a:solidFill>
                  <a:srgbClr val="0070C0"/>
                </a:solidFill>
              </a:rPr>
              <a:t> </a:t>
            </a:r>
            <a:r>
              <a:rPr lang="en-US" sz="3500" b="1" i="1" dirty="0" err="1">
                <a:solidFill>
                  <a:srgbClr val="0070C0"/>
                </a:solidFill>
              </a:rPr>
              <a:t>các</a:t>
            </a:r>
            <a:r>
              <a:rPr lang="en-US" sz="3500" b="1" i="1" dirty="0">
                <a:solidFill>
                  <a:srgbClr val="0070C0"/>
                </a:solidFill>
              </a:rPr>
              <a:t> </a:t>
            </a:r>
            <a:r>
              <a:rPr lang="en-US" sz="3500" b="1" i="1" dirty="0" err="1">
                <a:solidFill>
                  <a:srgbClr val="0070C0"/>
                </a:solidFill>
              </a:rPr>
              <a:t>phép</a:t>
            </a:r>
            <a:r>
              <a:rPr lang="en-US" sz="3500" b="1" i="1" dirty="0">
                <a:solidFill>
                  <a:srgbClr val="0070C0"/>
                </a:solidFill>
              </a:rPr>
              <a:t> </a:t>
            </a:r>
            <a:r>
              <a:rPr lang="en-US" sz="3500" b="1" i="1" dirty="0" err="1">
                <a:solidFill>
                  <a:srgbClr val="0070C0"/>
                </a:solidFill>
              </a:rPr>
              <a:t>tính</a:t>
            </a:r>
            <a:r>
              <a:rPr lang="en-US" sz="3500" b="1" i="1" dirty="0">
                <a:solidFill>
                  <a:srgbClr val="0070C0"/>
                </a:solidFill>
              </a:rPr>
              <a:t> </a:t>
            </a:r>
            <a:r>
              <a:rPr lang="en-US" sz="3500" b="1" i="1" dirty="0" err="1">
                <a:solidFill>
                  <a:srgbClr val="C00000"/>
                </a:solidFill>
              </a:rPr>
              <a:t>cộng</a:t>
            </a:r>
            <a:r>
              <a:rPr lang="en-US" sz="3500" b="1" i="1" dirty="0">
                <a:solidFill>
                  <a:srgbClr val="C00000"/>
                </a:solidFill>
              </a:rPr>
              <a:t>, </a:t>
            </a:r>
            <a:r>
              <a:rPr lang="en-US" sz="3500" b="1" i="1" dirty="0" err="1">
                <a:solidFill>
                  <a:srgbClr val="C00000"/>
                </a:solidFill>
              </a:rPr>
              <a:t>trừ</a:t>
            </a:r>
            <a:r>
              <a:rPr lang="en-US" sz="3500" b="1" i="1" dirty="0">
                <a:solidFill>
                  <a:srgbClr val="C00000"/>
                </a:solidFill>
              </a:rPr>
              <a:t> </a:t>
            </a:r>
            <a:r>
              <a:rPr lang="en-US" sz="3500" b="1" i="1" dirty="0" err="1">
                <a:solidFill>
                  <a:srgbClr val="C00000"/>
                </a:solidFill>
              </a:rPr>
              <a:t>sau</a:t>
            </a:r>
            <a:r>
              <a:rPr lang="en-US" sz="3500" b="1" i="1" dirty="0">
                <a:solidFill>
                  <a:srgbClr val="0070C0"/>
                </a:solidFill>
              </a:rPr>
              <a:t>.</a:t>
            </a:r>
            <a:endParaRPr lang="en-SG" sz="3500" b="1" i="1" dirty="0">
              <a:solidFill>
                <a:srgbClr val="0070C0"/>
              </a:solidFill>
            </a:endParaRPr>
          </a:p>
        </p:txBody>
      </p:sp>
      <p:sp>
        <p:nvSpPr>
          <p:cNvPr id="20" name="TextBox 19">
            <a:extLst>
              <a:ext uri="{FF2B5EF4-FFF2-40B4-BE49-F238E27FC236}">
                <a16:creationId xmlns:a16="http://schemas.microsoft.com/office/drawing/2014/main" id="{357D32BF-84EE-4C2B-8A80-ECB14EEF8FA2}"/>
              </a:ext>
            </a:extLst>
          </p:cNvPr>
          <p:cNvSpPr txBox="1"/>
          <p:nvPr/>
        </p:nvSpPr>
        <p:spPr>
          <a:xfrm>
            <a:off x="1642793" y="2073958"/>
            <a:ext cx="600205"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a:t>
            </a:r>
          </a:p>
        </p:txBody>
      </p:sp>
      <p:sp>
        <p:nvSpPr>
          <p:cNvPr id="21" name="TextBox 20">
            <a:extLst>
              <a:ext uri="{FF2B5EF4-FFF2-40B4-BE49-F238E27FC236}">
                <a16:creationId xmlns:a16="http://schemas.microsoft.com/office/drawing/2014/main" id="{623400EF-6DFE-40CD-9592-9BA788E26F83}"/>
              </a:ext>
            </a:extLst>
          </p:cNvPr>
          <p:cNvSpPr txBox="1"/>
          <p:nvPr/>
        </p:nvSpPr>
        <p:spPr>
          <a:xfrm>
            <a:off x="2225097" y="1296030"/>
            <a:ext cx="742978"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60</a:t>
            </a:r>
          </a:p>
        </p:txBody>
      </p:sp>
      <p:sp>
        <p:nvSpPr>
          <p:cNvPr id="22" name="TextBox 21">
            <a:extLst>
              <a:ext uri="{FF2B5EF4-FFF2-40B4-BE49-F238E27FC236}">
                <a16:creationId xmlns:a16="http://schemas.microsoft.com/office/drawing/2014/main" id="{29F4436A-5E75-4B48-A1A8-D91EEC00C7A2}"/>
              </a:ext>
            </a:extLst>
          </p:cNvPr>
          <p:cNvSpPr txBox="1"/>
          <p:nvPr/>
        </p:nvSpPr>
        <p:spPr>
          <a:xfrm>
            <a:off x="2833433" y="1297369"/>
            <a:ext cx="742978"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a:t>
            </a:r>
          </a:p>
        </p:txBody>
      </p:sp>
      <p:sp>
        <p:nvSpPr>
          <p:cNvPr id="23" name="TextBox 22">
            <a:extLst>
              <a:ext uri="{FF2B5EF4-FFF2-40B4-BE49-F238E27FC236}">
                <a16:creationId xmlns:a16="http://schemas.microsoft.com/office/drawing/2014/main" id="{3381E1C1-5281-4049-9BEA-A34C6F33CE91}"/>
              </a:ext>
            </a:extLst>
          </p:cNvPr>
          <p:cNvSpPr txBox="1"/>
          <p:nvPr/>
        </p:nvSpPr>
        <p:spPr>
          <a:xfrm>
            <a:off x="3658193" y="1301182"/>
            <a:ext cx="742978"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7</a:t>
            </a:r>
          </a:p>
        </p:txBody>
      </p:sp>
      <p:sp>
        <p:nvSpPr>
          <p:cNvPr id="24" name="TextBox 23">
            <a:extLst>
              <a:ext uri="{FF2B5EF4-FFF2-40B4-BE49-F238E27FC236}">
                <a16:creationId xmlns:a16="http://schemas.microsoft.com/office/drawing/2014/main" id="{96252F94-FBE8-4D5E-8F9B-46491F35DCD3}"/>
              </a:ext>
            </a:extLst>
          </p:cNvPr>
          <p:cNvSpPr txBox="1"/>
          <p:nvPr/>
        </p:nvSpPr>
        <p:spPr>
          <a:xfrm>
            <a:off x="1637908" y="2896725"/>
            <a:ext cx="600205"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a:t>
            </a:r>
          </a:p>
        </p:txBody>
      </p:sp>
      <p:sp>
        <p:nvSpPr>
          <p:cNvPr id="25" name="TextBox 24">
            <a:extLst>
              <a:ext uri="{FF2B5EF4-FFF2-40B4-BE49-F238E27FC236}">
                <a16:creationId xmlns:a16="http://schemas.microsoft.com/office/drawing/2014/main" id="{A02649FE-5A60-4C28-AE98-B2C978443954}"/>
              </a:ext>
            </a:extLst>
          </p:cNvPr>
          <p:cNvSpPr txBox="1"/>
          <p:nvPr/>
        </p:nvSpPr>
        <p:spPr>
          <a:xfrm>
            <a:off x="2886734" y="2068704"/>
            <a:ext cx="742978"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67</a:t>
            </a:r>
          </a:p>
        </p:txBody>
      </p:sp>
      <p:sp>
        <p:nvSpPr>
          <p:cNvPr id="26" name="TextBox 25">
            <a:extLst>
              <a:ext uri="{FF2B5EF4-FFF2-40B4-BE49-F238E27FC236}">
                <a16:creationId xmlns:a16="http://schemas.microsoft.com/office/drawing/2014/main" id="{99F8B686-6D27-4280-8C18-48AE96DC9947}"/>
              </a:ext>
            </a:extLst>
          </p:cNvPr>
          <p:cNvSpPr txBox="1"/>
          <p:nvPr/>
        </p:nvSpPr>
        <p:spPr>
          <a:xfrm>
            <a:off x="6415351" y="2070743"/>
            <a:ext cx="600205"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a:t>
            </a:r>
          </a:p>
        </p:txBody>
      </p:sp>
      <p:sp>
        <p:nvSpPr>
          <p:cNvPr id="27" name="TextBox 26">
            <a:extLst>
              <a:ext uri="{FF2B5EF4-FFF2-40B4-BE49-F238E27FC236}">
                <a16:creationId xmlns:a16="http://schemas.microsoft.com/office/drawing/2014/main" id="{9EFAB038-522C-4131-AC93-C786B49D5CB4}"/>
              </a:ext>
            </a:extLst>
          </p:cNvPr>
          <p:cNvSpPr txBox="1"/>
          <p:nvPr/>
        </p:nvSpPr>
        <p:spPr>
          <a:xfrm>
            <a:off x="7033069" y="1297368"/>
            <a:ext cx="742978"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86</a:t>
            </a:r>
          </a:p>
        </p:txBody>
      </p:sp>
      <p:sp>
        <p:nvSpPr>
          <p:cNvPr id="29" name="TextBox 28">
            <a:extLst>
              <a:ext uri="{FF2B5EF4-FFF2-40B4-BE49-F238E27FC236}">
                <a16:creationId xmlns:a16="http://schemas.microsoft.com/office/drawing/2014/main" id="{B02B7C27-966D-4959-97BA-3928C3343A3A}"/>
              </a:ext>
            </a:extLst>
          </p:cNvPr>
          <p:cNvSpPr txBox="1"/>
          <p:nvPr/>
        </p:nvSpPr>
        <p:spPr>
          <a:xfrm>
            <a:off x="7705872" y="1299536"/>
            <a:ext cx="600205"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a:t>
            </a:r>
          </a:p>
        </p:txBody>
      </p:sp>
      <p:sp>
        <p:nvSpPr>
          <p:cNvPr id="30" name="TextBox 29">
            <a:extLst>
              <a:ext uri="{FF2B5EF4-FFF2-40B4-BE49-F238E27FC236}">
                <a16:creationId xmlns:a16="http://schemas.microsoft.com/office/drawing/2014/main" id="{49CFF4F0-D4D5-40C8-95F2-B046939EDED7}"/>
              </a:ext>
            </a:extLst>
          </p:cNvPr>
          <p:cNvSpPr txBox="1"/>
          <p:nvPr/>
        </p:nvSpPr>
        <p:spPr>
          <a:xfrm>
            <a:off x="8658410" y="1286327"/>
            <a:ext cx="742978"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40</a:t>
            </a:r>
          </a:p>
        </p:txBody>
      </p:sp>
      <p:sp>
        <p:nvSpPr>
          <p:cNvPr id="31" name="TextBox 30">
            <a:extLst>
              <a:ext uri="{FF2B5EF4-FFF2-40B4-BE49-F238E27FC236}">
                <a16:creationId xmlns:a16="http://schemas.microsoft.com/office/drawing/2014/main" id="{B5AE79B9-5EF9-4C7A-9DB4-EE1449B8C24C}"/>
              </a:ext>
            </a:extLst>
          </p:cNvPr>
          <p:cNvSpPr txBox="1"/>
          <p:nvPr/>
        </p:nvSpPr>
        <p:spPr>
          <a:xfrm>
            <a:off x="6432864" y="2751778"/>
            <a:ext cx="600205"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a:t>
            </a:r>
          </a:p>
        </p:txBody>
      </p:sp>
      <p:sp>
        <p:nvSpPr>
          <p:cNvPr id="32" name="TextBox 31">
            <a:extLst>
              <a:ext uri="{FF2B5EF4-FFF2-40B4-BE49-F238E27FC236}">
                <a16:creationId xmlns:a16="http://schemas.microsoft.com/office/drawing/2014/main" id="{849BFB2A-7B28-48B7-AD57-29FFF8109C38}"/>
              </a:ext>
            </a:extLst>
          </p:cNvPr>
          <p:cNvSpPr txBox="1"/>
          <p:nvPr/>
        </p:nvSpPr>
        <p:spPr>
          <a:xfrm>
            <a:off x="7915432" y="1950280"/>
            <a:ext cx="742978" cy="832857"/>
          </a:xfrm>
          <a:prstGeom prst="rect">
            <a:avLst/>
          </a:prstGeom>
          <a:noFill/>
        </p:spPr>
        <p:txBody>
          <a:bodyPr wrap="square" lIns="0" tIns="0" rIns="0" bIns="0" rtlCol="0">
            <a:spAutoFit/>
          </a:bodyPr>
          <a:lstStyle/>
          <a:p>
            <a:pPr algn="ctr" defTabSz="914400">
              <a:lnSpc>
                <a:spcPct val="121000"/>
              </a:lnSpc>
            </a:pPr>
            <a:r>
              <a:rPr lang="en-US" sz="4800" b="1">
                <a:solidFill>
                  <a:srgbClr val="00B0F0"/>
                </a:solidFill>
              </a:rPr>
              <a:t>46</a:t>
            </a:r>
          </a:p>
        </p:txBody>
      </p:sp>
    </p:spTree>
    <p:extLst>
      <p:ext uri="{BB962C8B-B14F-4D97-AF65-F5344CB8AC3E}">
        <p14:creationId xmlns:p14="http://schemas.microsoft.com/office/powerpoint/2010/main" val="29991544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6" presetClass="emph" presetSubtype="0" fill="hold" grpId="2" nodeType="withEffect">
                                  <p:stCondLst>
                                    <p:cond delay="0"/>
                                  </p:stCondLst>
                                  <p:childTnLst>
                                    <p:animScale>
                                      <p:cBhvr>
                                        <p:cTn id="8" dur="2000" fill="hold"/>
                                        <p:tgtEl>
                                          <p:spTgt spid="14"/>
                                        </p:tgtEl>
                                      </p:cBhvr>
                                      <p:by x="150000" y="150000"/>
                                    </p:animScale>
                                  </p:childTnLst>
                                </p:cTn>
                              </p:par>
                              <p:par>
                                <p:cTn id="9" presetID="3" presetClass="emph" presetSubtype="2" fill="hold" grpId="1" nodeType="withEffect">
                                  <p:stCondLst>
                                    <p:cond delay="0"/>
                                  </p:stCondLst>
                                  <p:childTnLst>
                                    <p:animClr clrSpc="rgb" dir="cw">
                                      <p:cBhvr override="childStyle">
                                        <p:cTn id="10" dur="2000" fill="hold"/>
                                        <p:tgtEl>
                                          <p:spTgt spid="14"/>
                                        </p:tgtEl>
                                        <p:attrNameLst>
                                          <p:attrName>style.color</p:attrName>
                                        </p:attrNameLst>
                                      </p:cBhvr>
                                      <p:to>
                                        <a:schemeClr val="accent2"/>
                                      </p:to>
                                    </p:animClr>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6" presetClass="emph" presetSubtype="0" fill="hold" grpId="1" nodeType="withEffect">
                                  <p:stCondLst>
                                    <p:cond delay="0"/>
                                  </p:stCondLst>
                                  <p:childTnLst>
                                    <p:animScale>
                                      <p:cBhvr>
                                        <p:cTn id="14" dur="2000" fill="hold"/>
                                        <p:tgtEl>
                                          <p:spTgt spid="15"/>
                                        </p:tgtEl>
                                      </p:cBhvr>
                                      <p:by x="150000" y="150000"/>
                                    </p:animScale>
                                  </p:childTnLst>
                                </p:cTn>
                              </p:par>
                              <p:par>
                                <p:cTn id="15" presetID="3" presetClass="emph" presetSubtype="2" fill="hold" grpId="2" nodeType="withEffect">
                                  <p:stCondLst>
                                    <p:cond delay="0"/>
                                  </p:stCondLst>
                                  <p:childTnLst>
                                    <p:animClr clrSpc="rgb" dir="cw">
                                      <p:cBhvr override="childStyle">
                                        <p:cTn id="16" dur="2000" fill="hold"/>
                                        <p:tgtEl>
                                          <p:spTgt spid="15"/>
                                        </p:tgtEl>
                                        <p:attrNameLst>
                                          <p:attrName>style.color</p:attrName>
                                        </p:attrNameLst>
                                      </p:cBhvr>
                                      <p:to>
                                        <a:schemeClr val="accent2"/>
                                      </p:to>
                                    </p:animClr>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6" presetClass="emph" presetSubtype="0" fill="hold" grpId="2" nodeType="withEffect">
                                  <p:stCondLst>
                                    <p:cond delay="0"/>
                                  </p:stCondLst>
                                  <p:childTnLst>
                                    <p:animScale>
                                      <p:cBhvr>
                                        <p:cTn id="20" dur="2000" fill="hold"/>
                                        <p:tgtEl>
                                          <p:spTgt spid="16"/>
                                        </p:tgtEl>
                                      </p:cBhvr>
                                      <p:by x="150000" y="150000"/>
                                    </p:animScale>
                                  </p:childTnLst>
                                </p:cTn>
                              </p:par>
                              <p:par>
                                <p:cTn id="21" presetID="3" presetClass="emph" presetSubtype="2" fill="hold" grpId="1" nodeType="withEffect">
                                  <p:stCondLst>
                                    <p:cond delay="0"/>
                                  </p:stCondLst>
                                  <p:childTnLst>
                                    <p:animClr clrSpc="rgb" dir="cw">
                                      <p:cBhvr override="childStyle">
                                        <p:cTn id="22" dur="2000" fill="hold"/>
                                        <p:tgtEl>
                                          <p:spTgt spid="16"/>
                                        </p:tgtEl>
                                        <p:attrNameLst>
                                          <p:attrName>style.color</p:attrName>
                                        </p:attrNameLst>
                                      </p:cBhvr>
                                      <p:to>
                                        <a:schemeClr val="accent2"/>
                                      </p:to>
                                    </p:animClr>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6" presetClass="emph" presetSubtype="0" fill="hold" grpId="2" nodeType="withEffect">
                                  <p:stCondLst>
                                    <p:cond delay="0"/>
                                  </p:stCondLst>
                                  <p:childTnLst>
                                    <p:animScale>
                                      <p:cBhvr>
                                        <p:cTn id="26" dur="2000" fill="hold"/>
                                        <p:tgtEl>
                                          <p:spTgt spid="17"/>
                                        </p:tgtEl>
                                      </p:cBhvr>
                                      <p:by x="150000" y="150000"/>
                                    </p:animScale>
                                  </p:childTnLst>
                                </p:cTn>
                              </p:par>
                              <p:par>
                                <p:cTn id="27" presetID="3" presetClass="emph" presetSubtype="2" fill="hold" grpId="1" nodeType="withEffect">
                                  <p:stCondLst>
                                    <p:cond delay="0"/>
                                  </p:stCondLst>
                                  <p:childTnLst>
                                    <p:animClr clrSpc="rgb" dir="cw">
                                      <p:cBhvr override="childStyle">
                                        <p:cTn id="28" dur="2000" fill="hold"/>
                                        <p:tgtEl>
                                          <p:spTgt spid="17"/>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2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42" presetClass="path" presetSubtype="0" accel="50000" decel="50000" fill="hold" grpId="1" nodeType="withEffect">
                                  <p:stCondLst>
                                    <p:cond delay="0"/>
                                  </p:stCondLst>
                                  <p:childTnLst>
                                    <p:animMotion origin="layout" path="M -8.33333E-7 2.96296E-6 L -8.33333E-7 0.11365 " pathEditMode="relative" rAng="0" ptsTypes="AA">
                                      <p:cBhvr>
                                        <p:cTn id="50" dur="2000" fill="hold"/>
                                        <p:tgtEl>
                                          <p:spTgt spid="21"/>
                                        </p:tgtEl>
                                        <p:attrNameLst>
                                          <p:attrName>ppt_x</p:attrName>
                                          <p:attrName>ppt_y</p:attrName>
                                        </p:attrNameLst>
                                      </p:cBhvr>
                                      <p:rCtr x="0" y="5671"/>
                                    </p:animMotion>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par>
                                <p:cTn id="56" presetID="42" presetClass="path" presetSubtype="0" accel="50000" decel="50000" fill="hold" grpId="1" nodeType="withEffect">
                                  <p:stCondLst>
                                    <p:cond delay="0"/>
                                  </p:stCondLst>
                                  <p:childTnLst>
                                    <p:animMotion origin="layout" path="M -6.25E-7 1.48148E-6 L -6.25E-7 0.11366 " pathEditMode="relative" rAng="0" ptsTypes="AA">
                                      <p:cBhvr>
                                        <p:cTn id="57" dur="2000" fill="hold"/>
                                        <p:tgtEl>
                                          <p:spTgt spid="22"/>
                                        </p:tgtEl>
                                        <p:attrNameLst>
                                          <p:attrName>ppt_x</p:attrName>
                                          <p:attrName>ppt_y</p:attrName>
                                        </p:attrNameLst>
                                      </p:cBhvr>
                                      <p:rCtr x="0" y="5671"/>
                                    </p:animMotion>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par>
                                <p:cTn id="63" presetID="42" presetClass="path" presetSubtype="0" accel="50000" decel="50000" fill="hold" grpId="1" nodeType="withEffect">
                                  <p:stCondLst>
                                    <p:cond delay="0"/>
                                  </p:stCondLst>
                                  <p:childTnLst>
                                    <p:animMotion origin="layout" path="M 1.25E-6 -2.96296E-6 L 1.25E-6 0.11366 " pathEditMode="relative" rAng="0" ptsTypes="AA">
                                      <p:cBhvr>
                                        <p:cTn id="64" dur="2000" fill="hold"/>
                                        <p:tgtEl>
                                          <p:spTgt spid="23"/>
                                        </p:tgtEl>
                                        <p:attrNameLst>
                                          <p:attrName>ppt_x</p:attrName>
                                          <p:attrName>ppt_y</p:attrName>
                                        </p:attrNameLst>
                                      </p:cBhvr>
                                      <p:rCtr x="0" y="5671"/>
                                    </p:animMotion>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arn(inVertical)">
                                      <p:cBhvr>
                                        <p:cTn id="78" dur="500"/>
                                        <p:tgtEl>
                                          <p:spTgt spid="25"/>
                                        </p:tgtEl>
                                      </p:cBhvr>
                                    </p:animEffect>
                                  </p:childTnLst>
                                </p:cTn>
                              </p:par>
                              <p:par>
                                <p:cTn id="79" presetID="42" presetClass="path" presetSubtype="0" accel="50000" decel="50000" fill="hold" grpId="1" nodeType="withEffect">
                                  <p:stCondLst>
                                    <p:cond delay="0"/>
                                  </p:stCondLst>
                                  <p:childTnLst>
                                    <p:animMotion origin="layout" path="M 2.5E-6 1.48148E-6 L 2.5E-6 0.11366 " pathEditMode="relative" rAng="0" ptsTypes="AA">
                                      <p:cBhvr>
                                        <p:cTn id="80" dur="2000" fill="hold"/>
                                        <p:tgtEl>
                                          <p:spTgt spid="25"/>
                                        </p:tgtEl>
                                        <p:attrNameLst>
                                          <p:attrName>ppt_x</p:attrName>
                                          <p:attrName>ppt_y</p:attrName>
                                        </p:attrNameLst>
                                      </p:cBhvr>
                                      <p:rCtr x="0" y="5671"/>
                                    </p:animMotion>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arn(inVertical)">
                                      <p:cBhvr>
                                        <p:cTn id="85" dur="5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barn(inVertical)">
                                      <p:cBhvr>
                                        <p:cTn id="90" dur="500"/>
                                        <p:tgtEl>
                                          <p:spTgt spid="27"/>
                                        </p:tgtEl>
                                      </p:cBhvr>
                                    </p:animEffect>
                                  </p:childTnLst>
                                </p:cTn>
                              </p:par>
                              <p:par>
                                <p:cTn id="91" presetID="42" presetClass="path" presetSubtype="0" accel="50000" decel="50000" fill="hold" grpId="1" nodeType="withEffect">
                                  <p:stCondLst>
                                    <p:cond delay="0"/>
                                  </p:stCondLst>
                                  <p:childTnLst>
                                    <p:animMotion origin="layout" path="M -1.66667E-6 1.48148E-6 L -1.66667E-6 0.11366 " pathEditMode="relative" rAng="0" ptsTypes="AA">
                                      <p:cBhvr>
                                        <p:cTn id="92" dur="2000" fill="hold"/>
                                        <p:tgtEl>
                                          <p:spTgt spid="27"/>
                                        </p:tgtEl>
                                        <p:attrNameLst>
                                          <p:attrName>ppt_x</p:attrName>
                                          <p:attrName>ppt_y</p:attrName>
                                        </p:attrNameLst>
                                      </p:cBhvr>
                                      <p:rCtr x="0" y="5671"/>
                                    </p:animMotion>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arn(inVertical)">
                                      <p:cBhvr>
                                        <p:cTn id="97" dur="500"/>
                                        <p:tgtEl>
                                          <p:spTgt spid="29"/>
                                        </p:tgtEl>
                                      </p:cBhvr>
                                    </p:animEffect>
                                  </p:childTnLst>
                                </p:cTn>
                              </p:par>
                              <p:par>
                                <p:cTn id="98" presetID="42" presetClass="path" presetSubtype="0" accel="50000" decel="50000" fill="hold" grpId="1" nodeType="withEffect">
                                  <p:stCondLst>
                                    <p:cond delay="0"/>
                                  </p:stCondLst>
                                  <p:childTnLst>
                                    <p:animMotion origin="layout" path="M -6.25E-7 -1.48148E-6 L -6.25E-7 0.11366 " pathEditMode="relative" rAng="0" ptsTypes="AA">
                                      <p:cBhvr>
                                        <p:cTn id="99" dur="2000" fill="hold"/>
                                        <p:tgtEl>
                                          <p:spTgt spid="29"/>
                                        </p:tgtEl>
                                        <p:attrNameLst>
                                          <p:attrName>ppt_x</p:attrName>
                                          <p:attrName>ppt_y</p:attrName>
                                        </p:attrNameLst>
                                      </p:cBhvr>
                                      <p:rCtr x="0" y="5671"/>
                                    </p:animMotion>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barn(inVertical)">
                                      <p:cBhvr>
                                        <p:cTn id="104" dur="500"/>
                                        <p:tgtEl>
                                          <p:spTgt spid="30"/>
                                        </p:tgtEl>
                                      </p:cBhvr>
                                    </p:animEffect>
                                  </p:childTnLst>
                                </p:cTn>
                              </p:par>
                              <p:par>
                                <p:cTn id="105" presetID="42" presetClass="path" presetSubtype="0" accel="50000" decel="50000" fill="hold" grpId="1" nodeType="withEffect">
                                  <p:stCondLst>
                                    <p:cond delay="0"/>
                                  </p:stCondLst>
                                  <p:childTnLst>
                                    <p:animMotion origin="layout" path="M 5E-6 1.85185E-6 L 5E-6 0.11366 " pathEditMode="relative" rAng="0" ptsTypes="AA">
                                      <p:cBhvr>
                                        <p:cTn id="106" dur="2000" fill="hold"/>
                                        <p:tgtEl>
                                          <p:spTgt spid="30"/>
                                        </p:tgtEl>
                                        <p:attrNameLst>
                                          <p:attrName>ppt_x</p:attrName>
                                          <p:attrName>ppt_y</p:attrName>
                                        </p:attrNameLst>
                                      </p:cBhvr>
                                      <p:rCtr x="0" y="5671"/>
                                    </p:animMotion>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8"/>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barn(inVertical)">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barn(inVertical)">
                                      <p:cBhvr>
                                        <p:cTn id="120" dur="500"/>
                                        <p:tgtEl>
                                          <p:spTgt spid="32"/>
                                        </p:tgtEl>
                                      </p:cBhvr>
                                    </p:animEffect>
                                  </p:childTnLst>
                                </p:cTn>
                              </p:par>
                              <p:par>
                                <p:cTn id="121" presetID="42" presetClass="path" presetSubtype="0" accel="50000" decel="50000" fill="hold" grpId="1" nodeType="withEffect">
                                  <p:stCondLst>
                                    <p:cond delay="0"/>
                                  </p:stCondLst>
                                  <p:childTnLst>
                                    <p:animMotion origin="layout" path="M 2.5E-6 1.11111E-6 L 2.5E-6 0.11366 " pathEditMode="relative" rAng="0" ptsTypes="AA">
                                      <p:cBhvr>
                                        <p:cTn id="122" dur="2000" fill="hold"/>
                                        <p:tgtEl>
                                          <p:spTgt spid="32"/>
                                        </p:tgtEl>
                                        <p:attrNameLst>
                                          <p:attrName>ppt_x</p:attrName>
                                          <p:attrName>ppt_y</p:attrName>
                                        </p:attrNameLst>
                                      </p:cBhvr>
                                      <p:rCtr x="0" y="5671"/>
                                    </p:animMotion>
                                  </p:childTnLst>
                                </p:cTn>
                              </p:par>
                            </p:childTnLst>
                          </p:cTn>
                        </p:par>
                      </p:childTnLst>
                    </p:cTn>
                  </p:par>
                  <p:par>
                    <p:cTn id="123" fill="hold">
                      <p:stCondLst>
                        <p:cond delay="indefinite"/>
                      </p:stCondLst>
                      <p:childTnLst>
                        <p:par>
                          <p:cTn id="124" fill="hold">
                            <p:stCondLst>
                              <p:cond delay="0"/>
                            </p:stCondLst>
                            <p:childTnLst>
                              <p:par>
                                <p:cTn id="125" presetID="41" presetClass="entr" presetSubtype="0" fill="hold" grpId="1" nodeType="clickEffect">
                                  <p:stCondLst>
                                    <p:cond delay="0"/>
                                  </p:stCondLst>
                                  <p:iterate type="lt">
                                    <p:tmPct val="10000"/>
                                  </p:iterate>
                                  <p:childTnLst>
                                    <p:set>
                                      <p:cBhvr>
                                        <p:cTn id="126" dur="1" fill="hold">
                                          <p:stCondLst>
                                            <p:cond delay="0"/>
                                          </p:stCondLst>
                                        </p:cTn>
                                        <p:tgtEl>
                                          <p:spTgt spid="19"/>
                                        </p:tgtEl>
                                        <p:attrNameLst>
                                          <p:attrName>style.visibility</p:attrName>
                                        </p:attrNameLst>
                                      </p:cBhvr>
                                      <p:to>
                                        <p:strVal val="visible"/>
                                      </p:to>
                                    </p:set>
                                    <p:anim calcmode="lin" valueType="num">
                                      <p:cBhvr>
                                        <p:cTn id="12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8" dur="500" fill="hold"/>
                                        <p:tgtEl>
                                          <p:spTgt spid="19"/>
                                        </p:tgtEl>
                                        <p:attrNameLst>
                                          <p:attrName>ppt_y</p:attrName>
                                        </p:attrNameLst>
                                      </p:cBhvr>
                                      <p:tavLst>
                                        <p:tav tm="0">
                                          <p:val>
                                            <p:strVal val="#ppt_y"/>
                                          </p:val>
                                        </p:tav>
                                        <p:tav tm="100000">
                                          <p:val>
                                            <p:strVal val="#ppt_y"/>
                                          </p:val>
                                        </p:tav>
                                      </p:tavLst>
                                    </p:anim>
                                    <p:anim calcmode="lin" valueType="num">
                                      <p:cBhvr>
                                        <p:cTn id="12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3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p:bldP spid="14" grpId="1"/>
      <p:bldP spid="14" grpId="2"/>
      <p:bldP spid="15" grpId="0"/>
      <p:bldP spid="15" grpId="1"/>
      <p:bldP spid="15" grpId="2"/>
      <p:bldP spid="16" grpId="0"/>
      <p:bldP spid="16" grpId="1"/>
      <p:bldP spid="16" grpId="2"/>
      <p:bldP spid="17" grpId="0"/>
      <p:bldP spid="17" grpId="1"/>
      <p:bldP spid="17" grpId="2"/>
      <p:bldP spid="18" grpId="0" animBg="1"/>
      <p:bldP spid="18" grpId="1" animBg="1"/>
      <p:bldP spid="19" grpId="1" animBg="1"/>
      <p:bldP spid="20" grpId="0"/>
      <p:bldP spid="21" grpId="0"/>
      <p:bldP spid="21" grpId="1"/>
      <p:bldP spid="22" grpId="0"/>
      <p:bldP spid="22" grpId="1"/>
      <p:bldP spid="23" grpId="0"/>
      <p:bldP spid="23" grpId="1"/>
      <p:bldP spid="24" grpId="0"/>
      <p:bldP spid="25" grpId="0"/>
      <p:bldP spid="25" grpId="1"/>
      <p:bldP spid="26" grpId="0"/>
      <p:bldP spid="27" grpId="0"/>
      <p:bldP spid="27" grpId="1"/>
      <p:bldP spid="29" grpId="0"/>
      <p:bldP spid="29" grpId="1"/>
      <p:bldP spid="30" grpId="0"/>
      <p:bldP spid="30" grpId="1"/>
      <p:bldP spid="31" grpId="0"/>
      <p:bldP spid="32" grpId="0"/>
      <p:bldP spid="32"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7D6C2B43-4BFD-42FE-84DF-0D32D7E8BC6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33"/>
  <p:tag name="INKNOELEADERBOARD" val="-255711185"/>
</p:tagLst>
</file>

<file path=ppt/theme/theme1.xml><?xml version="1.0" encoding="utf-8"?>
<a:theme xmlns:a="http://schemas.openxmlformats.org/drawingml/2006/main" name="Office Theme">
  <a:themeElements>
    <a:clrScheme name="自定义 2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841</TotalTime>
  <Words>1864</Words>
  <Application>Microsoft Office PowerPoint</Application>
  <PresentationFormat>Widescreen</PresentationFormat>
  <Paragraphs>259</Paragraphs>
  <Slides>26</Slides>
  <Notes>24</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微软雅黑</vt:lpstr>
      <vt:lpstr>#9Slide02 Noi dung dai</vt:lpstr>
      <vt:lpstr>#9Slide05 Pattaya</vt:lpstr>
      <vt:lpstr>Arial</vt:lpstr>
      <vt:lpstr>Calibri</vt:lpstr>
      <vt:lpstr>inpin heiti</vt:lpstr>
      <vt:lpstr>Tahoma</vt:lpstr>
      <vt:lpstr>Times New Roman</vt:lpstr>
      <vt:lpstr>字魂59号-创粗黑</vt:lpstr>
      <vt:lpstr>站酷快乐体2016修订版</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dc:title>
  <dc:creator>WIN7</dc:creator>
  <cp:lastModifiedBy>Admin</cp:lastModifiedBy>
  <cp:revision>147</cp:revision>
  <dcterms:created xsi:type="dcterms:W3CDTF">2017-08-18T03:02:00Z</dcterms:created>
  <dcterms:modified xsi:type="dcterms:W3CDTF">2021-12-23T03:32:29Z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