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9" r:id="rId7"/>
  </p:sldMasterIdLst>
  <p:notesMasterIdLst>
    <p:notesMasterId r:id="rId22"/>
  </p:notesMasterIdLst>
  <p:handoutMasterIdLst>
    <p:handoutMasterId r:id="rId23"/>
  </p:handoutMasterIdLst>
  <p:sldIdLst>
    <p:sldId id="344" r:id="rId8"/>
    <p:sldId id="350" r:id="rId9"/>
    <p:sldId id="351" r:id="rId10"/>
    <p:sldId id="312" r:id="rId11"/>
    <p:sldId id="337" r:id="rId12"/>
    <p:sldId id="314" r:id="rId13"/>
    <p:sldId id="319" r:id="rId14"/>
    <p:sldId id="316" r:id="rId15"/>
    <p:sldId id="348" r:id="rId16"/>
    <p:sldId id="353" r:id="rId17"/>
    <p:sldId id="355" r:id="rId18"/>
    <p:sldId id="352" r:id="rId19"/>
    <p:sldId id="331" r:id="rId20"/>
    <p:sldId id="334" r:id="rId21"/>
  </p:sldIdLst>
  <p:sldSz cx="18288000" cy="10287000"/>
  <p:notesSz cx="6858000" cy="9144000"/>
  <p:embeddedFontLst>
    <p:embeddedFont>
      <p:font typeface="等线 Light" panose="020B0604020202020204" charset="-12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Algerian" panose="04020705040A02060702" pitchFamily="82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等线" panose="020B0604020202020204" charset="-122"/>
      <p:regular r:id="rId34"/>
    </p:embeddedFont>
    <p:embeddedFont>
      <p:font typeface="HP001 4 hàng" panose="020B0603050302020204" pitchFamily="34" charset="0"/>
      <p:regular r:id="rId35"/>
      <p:bold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Tú Anh" initials="NTT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871"/>
    <a:srgbClr val="61BF97"/>
    <a:srgbClr val="D3D1D5"/>
    <a:srgbClr val="9DDFEC"/>
    <a:srgbClr val="95CFF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3648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094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2B4A5-EA26-4296-BF92-F86036350E9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7ECF4C-5D0D-4791-AEA4-B0341F8115CE}">
      <dgm:prSet custT="1"/>
      <dgm:spPr/>
      <dgm:t>
        <a:bodyPr/>
        <a:lstStyle/>
        <a:p>
          <a:pPr algn="ctr" rtl="0"/>
          <a:r>
            <a:rPr lang="en-US" sz="4000" b="1" smtClean="0"/>
            <a:t>Thực hành viết đoạn văn</a:t>
          </a:r>
          <a:endParaRPr lang="en-US" sz="4000"/>
        </a:p>
      </dgm:t>
    </dgm:pt>
    <dgm:pt modelId="{3D3A7343-85DA-4200-9F95-4B446B7CCBF5}" type="parTrans" cxnId="{0949EC63-44C1-4615-80A5-24A1F373EEE0}">
      <dgm:prSet/>
      <dgm:spPr/>
      <dgm:t>
        <a:bodyPr/>
        <a:lstStyle/>
        <a:p>
          <a:endParaRPr lang="en-US"/>
        </a:p>
      </dgm:t>
    </dgm:pt>
    <dgm:pt modelId="{C1D0E2BE-8A48-4825-B7FC-DEFDEE3C65DB}" type="sibTrans" cxnId="{0949EC63-44C1-4615-80A5-24A1F373EEE0}">
      <dgm:prSet/>
      <dgm:spPr/>
      <dgm:t>
        <a:bodyPr/>
        <a:lstStyle/>
        <a:p>
          <a:endParaRPr lang="en-US"/>
        </a:p>
      </dgm:t>
    </dgm:pt>
    <dgm:pt modelId="{B1D0E0B7-3C4E-416D-B2C0-DC58B8C5F2A1}" type="pres">
      <dgm:prSet presAssocID="{93D2B4A5-EA26-4296-BF92-F86036350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387B0-ECD1-4D03-9D58-9A1B0CC1A40A}" type="pres">
      <dgm:prSet presAssocID="{9E7ECF4C-5D0D-4791-AEA4-B0341F8115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292EB-F156-4BF5-8ED8-8738B4EB23A1}" type="presOf" srcId="{93D2B4A5-EA26-4296-BF92-F86036350E93}" destId="{B1D0E0B7-3C4E-416D-B2C0-DC58B8C5F2A1}" srcOrd="0" destOrd="0" presId="urn:microsoft.com/office/officeart/2005/8/layout/vList2"/>
    <dgm:cxn modelId="{0949EC63-44C1-4615-80A5-24A1F373EEE0}" srcId="{93D2B4A5-EA26-4296-BF92-F86036350E93}" destId="{9E7ECF4C-5D0D-4791-AEA4-B0341F8115CE}" srcOrd="0" destOrd="0" parTransId="{3D3A7343-85DA-4200-9F95-4B446B7CCBF5}" sibTransId="{C1D0E2BE-8A48-4825-B7FC-DEFDEE3C65DB}"/>
    <dgm:cxn modelId="{0E08F881-70A4-494E-84BE-260AEFDECDBF}" type="presOf" srcId="{9E7ECF4C-5D0D-4791-AEA4-B0341F8115CE}" destId="{547387B0-ECD1-4D03-9D58-9A1B0CC1A40A}" srcOrd="0" destOrd="0" presId="urn:microsoft.com/office/officeart/2005/8/layout/vList2"/>
    <dgm:cxn modelId="{50C74142-AFEE-4D12-90DD-C6576A30F567}" type="presParOf" srcId="{B1D0E0B7-3C4E-416D-B2C0-DC58B8C5F2A1}" destId="{547387B0-ECD1-4D03-9D58-9A1B0CC1A4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ACF68-0D78-40E6-8B3D-A46E03DE93D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8CA19-A137-4F7F-B8A6-D8515010A452}">
      <dgm:prSet custT="1"/>
      <dgm:spPr/>
      <dgm:t>
        <a:bodyPr/>
        <a:lstStyle/>
        <a:p>
          <a:pPr algn="ctr" rtl="0"/>
          <a:r>
            <a:rPr lang="en-US" sz="4000" dirty="0" err="1" smtClean="0"/>
            <a:t>Tiêu</a:t>
          </a:r>
          <a:r>
            <a:rPr lang="en-US" sz="4000" dirty="0" smtClean="0"/>
            <a:t> </a:t>
          </a:r>
          <a:r>
            <a:rPr lang="en-US" sz="4000" dirty="0" err="1" smtClean="0"/>
            <a:t>chí</a:t>
          </a:r>
          <a:r>
            <a:rPr lang="en-US" sz="4000" dirty="0" smtClean="0"/>
            <a:t> </a:t>
          </a:r>
          <a:r>
            <a:rPr lang="en-US" sz="4000" dirty="0" err="1" smtClean="0"/>
            <a:t>đánh</a:t>
          </a:r>
          <a:r>
            <a:rPr lang="en-US" sz="4000" dirty="0" smtClean="0"/>
            <a:t> </a:t>
          </a:r>
          <a:r>
            <a:rPr lang="en-US" sz="4000" dirty="0" err="1" smtClean="0"/>
            <a:t>giá</a:t>
          </a:r>
          <a:endParaRPr lang="en-US" sz="4000" dirty="0"/>
        </a:p>
      </dgm:t>
    </dgm:pt>
    <dgm:pt modelId="{0DD5CE61-CBF7-4975-82B9-4136D2AAE0AA}" type="par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25B07C62-8122-4AD4-B063-F5E9551B2872}" type="sib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EDF072A1-5FAD-448D-8877-6BA1F841125A}" type="pres">
      <dgm:prSet presAssocID="{0C6ACF68-0D78-40E6-8B3D-A46E03DE93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6AF750-6ACE-42B7-B4B4-2A05B536D269}" type="pres">
      <dgm:prSet presAssocID="{C628CA19-A137-4F7F-B8A6-D8515010A452}" presName="parentLin" presStyleCnt="0"/>
      <dgm:spPr/>
    </dgm:pt>
    <dgm:pt modelId="{8945A566-B85E-43FE-B962-6EB778309476}" type="pres">
      <dgm:prSet presAssocID="{C628CA19-A137-4F7F-B8A6-D8515010A4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DD65294-AEFA-4EBE-BE8D-D2F63D19C81C}" type="pres">
      <dgm:prSet presAssocID="{C628CA19-A137-4F7F-B8A6-D8515010A452}" presName="parentText" presStyleLbl="node1" presStyleIdx="0" presStyleCnt="1" custScaleX="131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83FDC-3263-40F4-A9D6-1D22D2FFF8F4}" type="pres">
      <dgm:prSet presAssocID="{C628CA19-A137-4F7F-B8A6-D8515010A452}" presName="negativeSpace" presStyleCnt="0"/>
      <dgm:spPr/>
    </dgm:pt>
    <dgm:pt modelId="{7915C96E-5E26-4CEC-BAFF-2C32B2B3E948}" type="pres">
      <dgm:prSet presAssocID="{C628CA19-A137-4F7F-B8A6-D8515010A4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E7DCEA-88DD-40CF-97E9-B6BA27933F61}" type="presOf" srcId="{C628CA19-A137-4F7F-B8A6-D8515010A452}" destId="{EDD65294-AEFA-4EBE-BE8D-D2F63D19C81C}" srcOrd="1" destOrd="0" presId="urn:microsoft.com/office/officeart/2005/8/layout/list1"/>
    <dgm:cxn modelId="{EE123B81-8305-4F2A-868F-B21FE2904EFB}" type="presOf" srcId="{C628CA19-A137-4F7F-B8A6-D8515010A452}" destId="{8945A566-B85E-43FE-B962-6EB778309476}" srcOrd="0" destOrd="0" presId="urn:microsoft.com/office/officeart/2005/8/layout/list1"/>
    <dgm:cxn modelId="{95911825-D5A5-4E34-AE42-C920811B9FDF}" srcId="{0C6ACF68-0D78-40E6-8B3D-A46E03DE93D0}" destId="{C628CA19-A137-4F7F-B8A6-D8515010A452}" srcOrd="0" destOrd="0" parTransId="{0DD5CE61-CBF7-4975-82B9-4136D2AAE0AA}" sibTransId="{25B07C62-8122-4AD4-B063-F5E9551B2872}"/>
    <dgm:cxn modelId="{42530434-161B-4D6F-B095-6D83A00274C5}" type="presOf" srcId="{0C6ACF68-0D78-40E6-8B3D-A46E03DE93D0}" destId="{EDF072A1-5FAD-448D-8877-6BA1F841125A}" srcOrd="0" destOrd="0" presId="urn:microsoft.com/office/officeart/2005/8/layout/list1"/>
    <dgm:cxn modelId="{D5298052-3123-4137-9F66-95DFD7D391D5}" type="presParOf" srcId="{EDF072A1-5FAD-448D-8877-6BA1F841125A}" destId="{716AF750-6ACE-42B7-B4B4-2A05B536D269}" srcOrd="0" destOrd="0" presId="urn:microsoft.com/office/officeart/2005/8/layout/list1"/>
    <dgm:cxn modelId="{A4F1C3A4-D201-4C9D-AB4E-03EF259D3B3D}" type="presParOf" srcId="{716AF750-6ACE-42B7-B4B4-2A05B536D269}" destId="{8945A566-B85E-43FE-B962-6EB778309476}" srcOrd="0" destOrd="0" presId="urn:microsoft.com/office/officeart/2005/8/layout/list1"/>
    <dgm:cxn modelId="{64520B4C-B551-4FFA-8191-4565A05491FB}" type="presParOf" srcId="{716AF750-6ACE-42B7-B4B4-2A05B536D269}" destId="{EDD65294-AEFA-4EBE-BE8D-D2F63D19C81C}" srcOrd="1" destOrd="0" presId="urn:microsoft.com/office/officeart/2005/8/layout/list1"/>
    <dgm:cxn modelId="{0724BD3C-AB1E-4ECD-98D8-CCAB5D37F189}" type="presParOf" srcId="{EDF072A1-5FAD-448D-8877-6BA1F841125A}" destId="{98E83FDC-3263-40F4-A9D6-1D22D2FFF8F4}" srcOrd="1" destOrd="0" presId="urn:microsoft.com/office/officeart/2005/8/layout/list1"/>
    <dgm:cxn modelId="{DDCD7E9C-24DE-4E91-9007-665EEEFB6C8E}" type="presParOf" srcId="{EDF072A1-5FAD-448D-8877-6BA1F841125A}" destId="{7915C96E-5E26-4CEC-BAFF-2C32B2B3E9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387B0-ECD1-4D03-9D58-9A1B0CC1A40A}">
      <dsp:nvSpPr>
        <dsp:cNvPr id="0" name=""/>
        <dsp:cNvSpPr/>
      </dsp:nvSpPr>
      <dsp:spPr>
        <a:xfrm>
          <a:off x="0" y="457"/>
          <a:ext cx="6578186" cy="68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Thực hành viết đoạn văn</a:t>
          </a:r>
          <a:endParaRPr lang="en-US" sz="4000" kern="1200"/>
        </a:p>
      </dsp:txBody>
      <dsp:txXfrm>
        <a:off x="33433" y="33890"/>
        <a:ext cx="6511320" cy="618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C96E-5E26-4CEC-BAFF-2C32B2B3E948}">
      <dsp:nvSpPr>
        <dsp:cNvPr id="0" name=""/>
        <dsp:cNvSpPr/>
      </dsp:nvSpPr>
      <dsp:spPr>
        <a:xfrm>
          <a:off x="0" y="399119"/>
          <a:ext cx="777686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5294-AEFA-4EBE-BE8D-D2F63D19C81C}">
      <dsp:nvSpPr>
        <dsp:cNvPr id="0" name=""/>
        <dsp:cNvSpPr/>
      </dsp:nvSpPr>
      <dsp:spPr>
        <a:xfrm>
          <a:off x="388463" y="599"/>
          <a:ext cx="716499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Tiêu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chí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đánh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giá</a:t>
          </a:r>
          <a:endParaRPr lang="en-US" sz="4000" kern="1200" dirty="0"/>
        </a:p>
      </dsp:txBody>
      <dsp:txXfrm>
        <a:off x="427371" y="39507"/>
        <a:ext cx="7087175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F09DD-DB69-4DB3-BA39-A763A4966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8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1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Mời</a:t>
            </a:r>
            <a:r>
              <a:rPr lang="en-US" baseline="0" dirty="0" smtClean="0"/>
              <a:t> 1 Hs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3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3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2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20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" y="3363"/>
            <a:ext cx="18282698" cy="10282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599352" y="8422815"/>
            <a:ext cx="4745864" cy="2052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5770502" y="8577206"/>
            <a:ext cx="2494348" cy="192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6528650" y="3"/>
            <a:ext cx="1759352" cy="2328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255130" y="-183110"/>
            <a:ext cx="3582364" cy="2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" y="3363"/>
            <a:ext cx="18282698" cy="10282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599352" y="8422815"/>
            <a:ext cx="4745864" cy="2052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5770502" y="8577206"/>
            <a:ext cx="2494348" cy="192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6528650" y="3"/>
            <a:ext cx="1759352" cy="2328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255130" y="-183110"/>
            <a:ext cx="3582364" cy="2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" y="3363"/>
            <a:ext cx="18282698" cy="10282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599352" y="8422815"/>
            <a:ext cx="4745864" cy="2052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5770502" y="8577206"/>
            <a:ext cx="2494348" cy="192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6528650" y="3"/>
            <a:ext cx="1759352" cy="2328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255130" y="-183110"/>
            <a:ext cx="3582364" cy="2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" y="3363"/>
            <a:ext cx="18282698" cy="10282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599352" y="8422815"/>
            <a:ext cx="4745864" cy="2052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5770502" y="8577206"/>
            <a:ext cx="2494348" cy="192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6528650" y="3"/>
            <a:ext cx="1759352" cy="2328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255130" y="-183110"/>
            <a:ext cx="3582364" cy="2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51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00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36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02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3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2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5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0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5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7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01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2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98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86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05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00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8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88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80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1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7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3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4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79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6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7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3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6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1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87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9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40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6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3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4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9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19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7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6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691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3101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2350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95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630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470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3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752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73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546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953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6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448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899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650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96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216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204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159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93840" y="329280"/>
            <a:ext cx="17419852" cy="936019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98540" y="1323265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300603" y="1360240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336127" y="1484135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87349" y="142128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302391" y="1376918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96754" y="2244083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98817" y="2281058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334341" y="240495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785563" y="234210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300603" y="2297736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94968" y="3164903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97031" y="3201878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332553" y="332577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783777" y="3262921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98817" y="3218556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93182" y="4085721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95243" y="4122696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330767" y="4246591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781989" y="4183739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97031" y="4139374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91394" y="5006539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93457" y="5043514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328981" y="5167409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780203" y="5104557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95245" y="5060192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89608" y="5927357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91671" y="5964332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327195" y="6088227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778417" y="6025377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93457" y="5981010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87822" y="6848177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89885" y="6885152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325407" y="7009047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776631" y="6946195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91671" y="6901830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86036" y="7768995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88099" y="7805970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323621" y="7929865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774843" y="786701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89885" y="7822648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84248" y="8689813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86311" y="8726788"/>
            <a:ext cx="674062" cy="1665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321835" y="8850683"/>
            <a:ext cx="68578" cy="6857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773057" y="8787831"/>
            <a:ext cx="68578" cy="6857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88099" y="8743466"/>
            <a:ext cx="671590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30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7948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371600" y="3195647"/>
            <a:ext cx="15544800" cy="2205038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A8EBEFC-FF81-42A4-804B-BF73745791B5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54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371600" y="3195647"/>
            <a:ext cx="15544800" cy="2205038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741E30BF-E8EE-49FB-9C8F-AB524169B83C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5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371600" y="3195647"/>
            <a:ext cx="15544800" cy="2205038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E707C4AE-535F-4504-BAB8-72E3554DF1E0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29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6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A5C23782-E0B9-4D66-AA39-CA738CD64D5C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48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ADDF383D-F981-4B5D-9537-16AE8404642D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61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7C89D2F2-16CD-401B-9E95-7F89CA27B51A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1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0BCE3756-E397-4BAC-90D8-5A0DE4DCFA9B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720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7CC2DD25-8606-4D8F-B03A-7937E80D6F9C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609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444626" y="6610354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E24DCDE4-9EA0-47A8-96E3-7D6F3CD38FD2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8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914400" y="2400304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9296400" y="2400304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613C0A43-D92D-48A4-B792-C448B0B3F946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735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14401" y="2302672"/>
            <a:ext cx="8080376" cy="95964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9290068" y="2302672"/>
            <a:ext cx="8083550" cy="95964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9290068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8A3F35B3-3BA2-42B4-BCA0-E9D33BE32AA1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80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0CABA525-6904-49A4-8EE4-4C485D38F544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2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C6276C70-2481-4569-A34F-24694D6CD6F8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89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17" y="409576"/>
            <a:ext cx="6016626" cy="174307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7150100" y="409586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914417" y="2152656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9031E4C9-6F52-4F55-93CF-2DE61C2CCB41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15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584576" y="7200904"/>
            <a:ext cx="10972800" cy="85010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3584576" y="8051015"/>
            <a:ext cx="10972800" cy="12072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EF5E98CF-6276-4C2B-B94D-B64B90B4CB8E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321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A448056B-F7C6-401D-9381-9EEF437969A6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24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3258800" y="411962"/>
            <a:ext cx="4114800" cy="87772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914400" y="411962"/>
            <a:ext cx="12039600" cy="87772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2B32E5D0-8446-47A6-9847-6F198183BDE8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7.jp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0811"/>
            <a:ext cx="5558498" cy="5558498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6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5" r:id="rId2"/>
    <p:sldLayoutId id="2147483753" r:id="rId3"/>
    <p:sldLayoutId id="2147483662" r:id="rId4"/>
    <p:sldLayoutId id="2147483757" r:id="rId5"/>
    <p:sldLayoutId id="214748375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63" r:id="rId12"/>
    <p:sldLayoutId id="2147483756" r:id="rId13"/>
    <p:sldLayoutId id="2147483754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61" r:id="rId3"/>
    <p:sldLayoutId id="2147483758" r:id="rId4"/>
    <p:sldLayoutId id="2147483752" r:id="rId5"/>
    <p:sldLayoutId id="2147483748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60" r:id="rId3"/>
    <p:sldLayoutId id="2147483750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59" r:id="rId3"/>
    <p:sldLayoutId id="214748374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64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ransition/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17/12/2021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  <a:cs typeface="Arial"/>
                <a:sym typeface="Arial"/>
              </a:rPr>
              <a:pPr defTabSz="1371600"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5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FF440C84-D9E6-465D-B540-06605440F266}" type="slidenum">
              <a:rPr lang="fr-BE" altLang="en-US" smtClean="0"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4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62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openxmlformats.org/officeDocument/2006/relationships/image" Target="../media/image16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16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" y="4191"/>
            <a:ext cx="18282698" cy="1028281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5305" y="-136106"/>
            <a:ext cx="18288000" cy="10319660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3924300" y="4743451"/>
            <a:ext cx="1524000" cy="140970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5378987" y="-39302"/>
            <a:ext cx="3162300" cy="445709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15354273" y="-782623"/>
            <a:ext cx="3162300" cy="266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4004" y="3691918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/>
                <a:sym typeface="Arial"/>
              </a:rPr>
              <a:t>PHÂN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/>
                <a:sym typeface="Arial"/>
              </a:rPr>
              <a:t> MÔN: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/>
                <a:sym typeface="Arial"/>
              </a:rPr>
              <a:t>TẬP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/>
                <a:sym typeface="Arial"/>
              </a:rPr>
              <a:t>LÀM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/>
                <a:sym typeface="Arial"/>
              </a:rPr>
              <a:t>VĂN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lgerian" panose="04020705040A02060702" pitchFamily="82" charset="0"/>
                <a:cs typeface="Arial"/>
                <a:sym typeface="Arial"/>
              </a:rPr>
              <a:t>LỚP 3 – TUẦN 15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562CD-32AA-44CD-92F7-C9B114FE0347}"/>
              </a:ext>
            </a:extLst>
          </p:cNvPr>
          <p:cNvSpPr txBox="1"/>
          <p:nvPr/>
        </p:nvSpPr>
        <p:spPr>
          <a:xfrm>
            <a:off x="6057541" y="1022466"/>
            <a:ext cx="10059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MỪNG CÁC EM ĐẾN VỚI TIẾT HỌC TRỰC TUYẾN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33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439">
        <p15:prstTrans prst="wind"/>
      </p:transition>
    </mc:Choice>
    <mc:Fallback xmlns="">
      <p:transition spd="slow" advTm="23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3338821" y="8344307"/>
            <a:ext cx="8678099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reflection endPos="0" dir="5400000" sy="-100000" algn="bl" rotWithShape="0"/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87" y="2090086"/>
            <a:ext cx="3301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26" y="8168448"/>
            <a:ext cx="31470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999" y="2906950"/>
            <a:ext cx="6863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24300"/>
            <a:ext cx="404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7793" y="4763650"/>
            <a:ext cx="1679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5018" y="5626727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7793" y="6515261"/>
            <a:ext cx="1626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7414" y="9042266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4142" y="7429784"/>
            <a:ext cx="1594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1914" y="1268489"/>
            <a:ext cx="13679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vi-VN" sz="44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4EC7D7-DBD2-442C-A88E-4FEF9574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582" y="7620"/>
            <a:ext cx="3496418" cy="253374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06038"/>
              </p:ext>
            </p:extLst>
          </p:nvPr>
        </p:nvGraphicFramePr>
        <p:xfrm>
          <a:off x="5457269" y="463331"/>
          <a:ext cx="6578186" cy="68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937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7" grpId="0"/>
      <p:bldP spid="30" grpId="0"/>
      <p:bldP spid="31" grpId="0"/>
      <p:bldP spid="33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200" y="3955258"/>
            <a:ext cx="13789821" cy="5455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738563"/>
            <a:ext cx="35052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08910" y="5476603"/>
            <a:ext cx="12344400" cy="1714500"/>
          </a:xfrm>
        </p:spPr>
        <p:txBody>
          <a:bodyPr/>
          <a:lstStyle/>
          <a:p>
            <a:pPr algn="l" eaLnBrk="1" hangingPunct="1"/>
            <a:r>
              <a:rPr lang="en-US" altLang="en-US" sz="5400" b="1" dirty="0">
                <a:solidFill>
                  <a:srgbClr val="FFFF00"/>
                </a:solidFill>
              </a:rPr>
              <a:t/>
            </a:r>
            <a:br>
              <a:rPr lang="en-US" altLang="en-US" sz="5400" b="1" dirty="0">
                <a:solidFill>
                  <a:srgbClr val="FFFF00"/>
                </a:solidFill>
              </a:rPr>
            </a:br>
            <a:r>
              <a:rPr lang="en-US" altLang="en-US" sz="5400" b="1" dirty="0">
                <a:solidFill>
                  <a:srgbClr val="FFFF00"/>
                </a:solidFill>
              </a:rPr>
              <a:t>1. </a:t>
            </a:r>
            <a:r>
              <a:rPr lang="en-US" altLang="en-US" sz="5400" b="1" dirty="0" err="1">
                <a:solidFill>
                  <a:srgbClr val="FFFF00"/>
                </a:solidFill>
              </a:rPr>
              <a:t>Giới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thiệu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</a:rPr>
              <a:t>đúng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</a:rPr>
              <a:t>trọng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</a:rPr>
              <a:t>tâm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đủ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các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phần</a:t>
            </a:r>
            <a:r>
              <a:rPr lang="en-US" altLang="en-US" sz="5400" b="1" dirty="0">
                <a:solidFill>
                  <a:srgbClr val="FFFF00"/>
                </a:solidFill>
              </a:rPr>
              <a:t>.</a:t>
            </a:r>
            <a:br>
              <a:rPr lang="en-US" altLang="en-US" sz="5400" b="1" dirty="0">
                <a:solidFill>
                  <a:srgbClr val="FFFF00"/>
                </a:solidFill>
              </a:rPr>
            </a:br>
            <a:r>
              <a:rPr lang="en-US" altLang="en-US" sz="5400" b="1" dirty="0">
                <a:solidFill>
                  <a:srgbClr val="FFFF00"/>
                </a:solidFill>
              </a:rPr>
              <a:t>2. </a:t>
            </a:r>
            <a:r>
              <a:rPr lang="en-US" altLang="en-US" sz="5400" b="1" dirty="0" err="1">
                <a:solidFill>
                  <a:srgbClr val="FFFF00"/>
                </a:solidFill>
              </a:rPr>
              <a:t>Diễn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đạt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rõ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ràng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dùng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từ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đặt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câu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đúng</a:t>
            </a:r>
            <a:r>
              <a:rPr lang="en-US" altLang="en-US" sz="5400" b="1" dirty="0">
                <a:solidFill>
                  <a:srgbClr val="FFFF00"/>
                </a:solidFill>
              </a:rPr>
              <a:t>. </a:t>
            </a:r>
            <a:br>
              <a:rPr lang="en-US" altLang="en-US" sz="5400" b="1" dirty="0">
                <a:solidFill>
                  <a:srgbClr val="FFFF00"/>
                </a:solidFill>
              </a:rPr>
            </a:br>
            <a:r>
              <a:rPr lang="en-US" altLang="en-US" sz="5400" b="1" dirty="0">
                <a:solidFill>
                  <a:srgbClr val="FFFF00"/>
                </a:solidFill>
              </a:rPr>
              <a:t>3. </a:t>
            </a:r>
            <a:r>
              <a:rPr lang="en-US" altLang="en-US" sz="5400" b="1" dirty="0" err="1">
                <a:solidFill>
                  <a:srgbClr val="FFFF00"/>
                </a:solidFill>
              </a:rPr>
              <a:t>Liên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kết</a:t>
            </a:r>
            <a:r>
              <a:rPr lang="en-US" altLang="en-US" sz="5400" b="1" dirty="0">
                <a:solidFill>
                  <a:srgbClr val="FFFF00"/>
                </a:solidFill>
              </a:rPr>
              <a:t> ý </a:t>
            </a:r>
            <a:r>
              <a:rPr lang="en-US" altLang="en-US" sz="5400" b="1" dirty="0" err="1">
                <a:solidFill>
                  <a:srgbClr val="FFFF00"/>
                </a:solidFill>
              </a:rPr>
              <a:t>chặt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chẽ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câu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văn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có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hình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ảnh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sáng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tạo</a:t>
            </a:r>
            <a:r>
              <a:rPr lang="en-US" altLang="en-US" sz="5400" b="1" dirty="0">
                <a:solidFill>
                  <a:srgbClr val="FFFF00"/>
                </a:solidFill>
              </a:rPr>
              <a:t>. 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/>
            </a:r>
            <a:br>
              <a:rPr lang="en-US" altLang="en-US" sz="5400" b="1" dirty="0" smtClean="0">
                <a:solidFill>
                  <a:srgbClr val="FFFF00"/>
                </a:solidFill>
              </a:rPr>
            </a:br>
            <a:r>
              <a:rPr lang="en-US" altLang="en-US" sz="5400" b="1" dirty="0" smtClean="0">
                <a:solidFill>
                  <a:srgbClr val="FFFF00"/>
                </a:solidFill>
              </a:rPr>
              <a:t>4. </a:t>
            </a:r>
            <a:r>
              <a:rPr lang="en-US" altLang="en-US" sz="54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5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đẹp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đúng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chính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tả</a:t>
            </a:r>
            <a:r>
              <a:rPr lang="en-US" altLang="en-US" sz="5400" b="1" dirty="0">
                <a:solidFill>
                  <a:srgbClr val="FFFF00"/>
                </a:solidFill>
              </a:rPr>
              <a:t>, </a:t>
            </a:r>
            <a:r>
              <a:rPr lang="en-US" altLang="en-US" sz="5400" b="1" dirty="0" err="1">
                <a:solidFill>
                  <a:srgbClr val="FFFF00"/>
                </a:solidFill>
              </a:rPr>
              <a:t>trình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bày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sạch</a:t>
            </a:r>
            <a:r>
              <a:rPr lang="en-US" altLang="en-US" sz="5400" b="1" dirty="0">
                <a:solidFill>
                  <a:srgbClr val="FFFF00"/>
                </a:solidFill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</a:rPr>
              <a:t>sẽ</a:t>
            </a:r>
            <a:r>
              <a:rPr lang="en-US" altLang="en-US" sz="5400" b="1" dirty="0">
                <a:solidFill>
                  <a:srgbClr val="FFFF00"/>
                </a:solidFill>
              </a:rPr>
              <a:t>.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983760" y="1215362"/>
          <a:ext cx="777686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826295" y="907258"/>
            <a:ext cx="4643438" cy="10787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4"/>
          <p:cNvSpPr txBox="1"/>
          <p:nvPr/>
        </p:nvSpPr>
        <p:spPr bwMode="auto">
          <a:xfrm>
            <a:off x="878683" y="959645"/>
            <a:ext cx="4538663" cy="973931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spcCol="1270" anchor="ctr"/>
          <a:lstStyle/>
          <a:p>
            <a:pPr algn="ctr" defTabSz="2133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800" dirty="0" err="1">
                <a:solidFill>
                  <a:prstClr val="white"/>
                </a:solidFill>
                <a:latin typeface="Calibri"/>
              </a:rPr>
              <a:t>Thi</a:t>
            </a:r>
            <a:r>
              <a:rPr lang="en-US" sz="4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libri"/>
              </a:rPr>
              <a:t>giới</a:t>
            </a:r>
            <a:r>
              <a:rPr lang="en-US" sz="4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libri"/>
              </a:rPr>
              <a:t>thiệu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9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9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Rectangle 134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937263" y="47764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937263" y="46621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91000" y="0"/>
            <a:ext cx="9067800" cy="3318073"/>
            <a:chOff x="5334000" y="115631"/>
            <a:chExt cx="7162800" cy="3021509"/>
          </a:xfrm>
        </p:grpSpPr>
        <p:pic>
          <p:nvPicPr>
            <p:cNvPr id="16" name="Hình ảnh 6">
              <a:extLst>
                <a:ext uri="{FF2B5EF4-FFF2-40B4-BE49-F238E27FC236}">
                  <a16:creationId xmlns:a16="http://schemas.microsoft.com/office/drawing/2014/main" id="{98B96396-B43E-4200-9649-D74CF5B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5631"/>
              <a:ext cx="7162800" cy="302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70C352-49BE-470D-921F-8C0E287F095F}"/>
                </a:ext>
              </a:extLst>
            </p:cNvPr>
            <p:cNvSpPr txBox="1"/>
            <p:nvPr/>
          </p:nvSpPr>
          <p:spPr>
            <a:xfrm>
              <a:off x="6816640" y="1933120"/>
              <a:ext cx="4197520" cy="84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</a:t>
              </a:r>
              <a:r>
                <a:rPr kumimoji="0" lang="en-US" sz="54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54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54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đạt</a:t>
              </a:r>
              <a:endParaRPr kumimoji="0" lang="vi-VN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045508"/>
            <a:ext cx="17475773" cy="2707592"/>
            <a:chOff x="95164" y="2137681"/>
            <a:chExt cx="17360763" cy="2707592"/>
          </a:xfrm>
        </p:grpSpPr>
        <p:sp>
          <p:nvSpPr>
            <p:cNvPr id="2" name="Rounded Rectangle 1"/>
            <p:cNvSpPr/>
            <p:nvPr/>
          </p:nvSpPr>
          <p:spPr>
            <a:xfrm>
              <a:off x="2171469" y="2540994"/>
              <a:ext cx="15284458" cy="17723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thiệu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5164" y="2137681"/>
              <a:ext cx="2649448" cy="2707592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0" y="5981700"/>
            <a:ext cx="17772008" cy="2559531"/>
            <a:chOff x="3724" y="1959971"/>
            <a:chExt cx="17772008" cy="2559531"/>
          </a:xfrm>
        </p:grpSpPr>
        <p:sp>
          <p:nvSpPr>
            <p:cNvPr id="14" name="Rounded Rectangle 13"/>
            <p:cNvSpPr/>
            <p:nvPr/>
          </p:nvSpPr>
          <p:spPr>
            <a:xfrm>
              <a:off x="1797550" y="2061018"/>
              <a:ext cx="15978182" cy="20987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rõ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ràng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mạch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724" y="1959971"/>
              <a:ext cx="2667000" cy="2559531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600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2725F-A7BE-41A1-9DE3-8A0CBE1B5966}"/>
              </a:ext>
            </a:extLst>
          </p:cNvPr>
          <p:cNvSpPr/>
          <p:nvPr/>
        </p:nvSpPr>
        <p:spPr>
          <a:xfrm>
            <a:off x="3429000" y="1028700"/>
            <a:ext cx="119634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Hoạt</a:t>
            </a:r>
            <a:r>
              <a:rPr lang="en-US" sz="9600" b="1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 </a:t>
            </a:r>
            <a:r>
              <a:rPr lang="en-US" sz="9600" b="1" noProof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động</a:t>
            </a:r>
            <a:r>
              <a:rPr lang="en-US" sz="9600" b="1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 </a:t>
            </a:r>
            <a:r>
              <a:rPr lang="en-US" sz="9600" b="1" noProof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tiếp</a:t>
            </a:r>
            <a:r>
              <a:rPr lang="en-US" sz="9600" b="1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 </a:t>
            </a:r>
            <a:r>
              <a:rPr lang="en-US" sz="9600" b="1" noProof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nối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50592"/>
            <a:ext cx="17341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07" y="6286500"/>
            <a:ext cx="174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89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A008F-DEBD-4297-9F57-9E2A1A286228}"/>
              </a:ext>
            </a:extLst>
          </p:cNvPr>
          <p:cNvSpPr/>
          <p:nvPr/>
        </p:nvSpPr>
        <p:spPr>
          <a:xfrm>
            <a:off x="859076" y="3390900"/>
            <a:ext cx="15424351" cy="3185487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371600"/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Chúc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các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em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nhiều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sức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khoẻ</a:t>
            </a:r>
            <a:r>
              <a:rPr lang="en-US" sz="99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,</a:t>
            </a:r>
            <a:endParaRPr lang="en-US" sz="99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alibri"/>
            </a:endParaRPr>
          </a:p>
          <a:p>
            <a:pPr algn="ctr" defTabSz="1371600"/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học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tập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tốt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!</a:t>
            </a:r>
          </a:p>
        </p:txBody>
      </p:sp>
      <p:pic>
        <p:nvPicPr>
          <p:cNvPr id="3" name="Santa-Claus-Is-Coming-To-Town-Nhac-Khong-Loi">
            <a:hlinkClick r:id="" action="ppaction://media"/>
            <a:extLst>
              <a:ext uri="{FF2B5EF4-FFF2-40B4-BE49-F238E27FC236}">
                <a16:creationId xmlns:a16="http://schemas.microsoft.com/office/drawing/2014/main" id="{D4566527-BF57-4304-996A-CFA4C529C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731" y="10444058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28641" y="27803"/>
            <a:ext cx="9067800" cy="3318073"/>
            <a:chOff x="7741664" y="1399334"/>
            <a:chExt cx="7162800" cy="3021509"/>
          </a:xfrm>
        </p:grpSpPr>
        <p:pic>
          <p:nvPicPr>
            <p:cNvPr id="4" name="Hình ảnh 6">
              <a:extLst>
                <a:ext uri="{FF2B5EF4-FFF2-40B4-BE49-F238E27FC236}">
                  <a16:creationId xmlns:a16="http://schemas.microsoft.com/office/drawing/2014/main" id="{98B96396-B43E-4200-9649-D74CF5B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664" y="1399334"/>
              <a:ext cx="7162800" cy="302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70C352-49BE-470D-921F-8C0E287F095F}"/>
                </a:ext>
              </a:extLst>
            </p:cNvPr>
            <p:cNvSpPr txBox="1"/>
            <p:nvPr/>
          </p:nvSpPr>
          <p:spPr>
            <a:xfrm>
              <a:off x="9224304" y="3143445"/>
              <a:ext cx="4197520" cy="84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vi-V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70C352-49BE-470D-921F-8C0E287F095F}"/>
              </a:ext>
            </a:extLst>
          </p:cNvPr>
          <p:cNvSpPr txBox="1"/>
          <p:nvPr/>
        </p:nvSpPr>
        <p:spPr>
          <a:xfrm>
            <a:off x="1447800" y="3968511"/>
            <a:ext cx="158496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1B268-33F5-4717-8990-8906263F9A88}"/>
              </a:ext>
            </a:extLst>
          </p:cNvPr>
          <p:cNvSpPr txBox="1"/>
          <p:nvPr/>
        </p:nvSpPr>
        <p:spPr>
          <a:xfrm>
            <a:off x="1371600" y="1181100"/>
            <a:ext cx="12944476" cy="431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43000"/>
              </a:lnSpc>
              <a:defRPr/>
            </a:pPr>
            <a:r>
              <a:rPr lang="en-GB" sz="48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48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GB" sz="4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48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17 </a:t>
            </a:r>
            <a:r>
              <a:rPr lang="en-GB" sz="48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48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lang="en-GB" sz="48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48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2021</a:t>
            </a:r>
          </a:p>
          <a:p>
            <a:pPr defTabSz="1371600">
              <a:lnSpc>
                <a:spcPct val="143000"/>
              </a:lnSpc>
              <a:defRPr/>
            </a:pPr>
            <a:r>
              <a:rPr lang="en-GB" sz="48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</a:t>
            </a:r>
            <a:r>
              <a:rPr lang="en-GB" sz="4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GB" sz="4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làm</a:t>
            </a:r>
            <a:r>
              <a:rPr lang="en-GB" sz="4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văn</a:t>
            </a:r>
            <a:endParaRPr lang="en-GB" sz="48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1600">
              <a:lnSpc>
                <a:spcPct val="143000"/>
              </a:lnSpc>
              <a:defRPr/>
            </a:pPr>
            <a:r>
              <a:rPr lang="en-GB" sz="48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r>
              <a:rPr lang="en-GB" sz="4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r>
              <a:rPr lang="en-GB" sz="4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Giới</a:t>
            </a:r>
            <a:r>
              <a:rPr lang="en-GB" sz="4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thiệu</a:t>
            </a:r>
            <a:r>
              <a:rPr lang="en-GB" sz="4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về</a:t>
            </a:r>
            <a:r>
              <a:rPr lang="en-GB" sz="4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tổ</a:t>
            </a:r>
            <a:r>
              <a:rPr lang="en-GB" sz="4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4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endParaRPr lang="en-GB" sz="48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1600">
              <a:lnSpc>
                <a:spcPct val="143000"/>
              </a:lnSpc>
              <a:defRPr/>
            </a:pPr>
            <a:r>
              <a:rPr lang="en-GB" sz="48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48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07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9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Rectangle 134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937263" y="47764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937263" y="46621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91000" y="0"/>
            <a:ext cx="9067800" cy="3318073"/>
            <a:chOff x="5334000" y="115631"/>
            <a:chExt cx="7162800" cy="3021509"/>
          </a:xfrm>
        </p:grpSpPr>
        <p:pic>
          <p:nvPicPr>
            <p:cNvPr id="16" name="Hình ảnh 6">
              <a:extLst>
                <a:ext uri="{FF2B5EF4-FFF2-40B4-BE49-F238E27FC236}">
                  <a16:creationId xmlns:a16="http://schemas.microsoft.com/office/drawing/2014/main" id="{98B96396-B43E-4200-9649-D74CF5B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5631"/>
              <a:ext cx="7162800" cy="302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70C352-49BE-470D-921F-8C0E287F095F}"/>
                </a:ext>
              </a:extLst>
            </p:cNvPr>
            <p:cNvSpPr txBox="1"/>
            <p:nvPr/>
          </p:nvSpPr>
          <p:spPr>
            <a:xfrm>
              <a:off x="6816640" y="1933120"/>
              <a:ext cx="4197520" cy="84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endParaRPr lang="vi-V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045508"/>
            <a:ext cx="17475773" cy="2707592"/>
            <a:chOff x="95164" y="2137681"/>
            <a:chExt cx="17360763" cy="2707592"/>
          </a:xfrm>
        </p:grpSpPr>
        <p:sp>
          <p:nvSpPr>
            <p:cNvPr id="2" name="Rounded Rectangle 1"/>
            <p:cNvSpPr/>
            <p:nvPr/>
          </p:nvSpPr>
          <p:spPr>
            <a:xfrm>
              <a:off x="2171469" y="2540994"/>
              <a:ext cx="15284458" cy="17723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5164" y="2137681"/>
              <a:ext cx="2649448" cy="2707592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0" y="5981700"/>
            <a:ext cx="17772008" cy="2559531"/>
            <a:chOff x="3724" y="1959971"/>
            <a:chExt cx="17772008" cy="2559531"/>
          </a:xfrm>
        </p:grpSpPr>
        <p:sp>
          <p:nvSpPr>
            <p:cNvPr id="14" name="Rounded Rectangle 13"/>
            <p:cNvSpPr/>
            <p:nvPr/>
          </p:nvSpPr>
          <p:spPr>
            <a:xfrm>
              <a:off x="1797550" y="2061018"/>
              <a:ext cx="15978182" cy="20987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724" y="1959971"/>
              <a:ext cx="2667000" cy="2559531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734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171212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623888" y="-2692"/>
            <a:ext cx="3519596" cy="2747271"/>
          </a:xfrm>
          <a:prstGeom prst="rect">
            <a:avLst/>
          </a:prstGeom>
        </p:spPr>
      </p:pic>
      <p:pic>
        <p:nvPicPr>
          <p:cNvPr id="8" name="Picture 7" descr="D:\传网\PPT\同学录PPT\12\花朵.png">
            <a:extLst>
              <a:ext uri="{FF2B5EF4-FFF2-40B4-BE49-F238E27FC236}">
                <a16:creationId xmlns:a16="http://schemas.microsoft.com/office/drawing/2014/main" id="{82638951-0D9E-43CE-A104-DEB036CEB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/>
        </p:blipFill>
        <p:spPr bwMode="auto">
          <a:xfrm>
            <a:off x="-172604" y="8848587"/>
            <a:ext cx="19451203" cy="17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óng bay 1">
            <a:extLst>
              <a:ext uri="{FF2B5EF4-FFF2-40B4-BE49-F238E27FC236}">
                <a16:creationId xmlns:a16="http://schemas.microsoft.com/office/drawing/2014/main" id="{25C3FCBD-E38E-4BC9-8171-FB0065981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736" y="4796759"/>
            <a:ext cx="728265" cy="1334929"/>
          </a:xfrm>
          <a:prstGeom prst="rect">
            <a:avLst/>
          </a:prstGeom>
        </p:spPr>
      </p:pic>
      <p:pic>
        <p:nvPicPr>
          <p:cNvPr id="10" name="bóng bay 2">
            <a:extLst>
              <a:ext uri="{FF2B5EF4-FFF2-40B4-BE49-F238E27FC236}">
                <a16:creationId xmlns:a16="http://schemas.microsoft.com/office/drawing/2014/main" id="{B814E8B6-29D4-4201-B30F-CB869B627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9727" y="897625"/>
            <a:ext cx="772777" cy="1522227"/>
          </a:xfrm>
          <a:prstGeom prst="rect">
            <a:avLst/>
          </a:prstGeom>
        </p:spPr>
      </p:pic>
      <p:pic>
        <p:nvPicPr>
          <p:cNvPr id="11" name="bóng bay 3">
            <a:extLst>
              <a:ext uri="{FF2B5EF4-FFF2-40B4-BE49-F238E27FC236}">
                <a16:creationId xmlns:a16="http://schemas.microsoft.com/office/drawing/2014/main" id="{4339F0D9-B31F-419D-A25B-96A184D7F9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32" y="2360244"/>
            <a:ext cx="830072" cy="1296264"/>
          </a:xfrm>
          <a:prstGeom prst="rect">
            <a:avLst/>
          </a:prstGeom>
        </p:spPr>
      </p:pic>
      <p:pic>
        <p:nvPicPr>
          <p:cNvPr id="12" name="Picture 6" descr="图片6">
            <a:extLst>
              <a:ext uri="{FF2B5EF4-FFF2-40B4-BE49-F238E27FC236}">
                <a16:creationId xmlns:a16="http://schemas.microsoft.com/office/drawing/2014/main" id="{6C2B1414-E060-43E7-B8D4-6B70F3FF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78200" y="6742390"/>
            <a:ext cx="1968943" cy="21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32907" y="1987880"/>
            <a:ext cx="580960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thiệu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endParaRPr kumimoji="0" lang="en-US" altLang="zh-CN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叶根友微刚细赞" panose="03000509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007703"/>
            <a:ext cx="17663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Đề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</a:rPr>
              <a:t>: </a:t>
            </a:r>
            <a:r>
              <a:rPr lang="en-US" sz="4800" b="1" dirty="0" err="1">
                <a:latin typeface="HP001 4 hàng" panose="020B0603050302020204" pitchFamily="34" charset="0"/>
              </a:rPr>
              <a:t>Dựa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vào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tập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làm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miệng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tuần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trư</a:t>
            </a:r>
            <a:r>
              <a:rPr lang="el-GR" sz="4800" b="1" dirty="0">
                <a:latin typeface="HP001 4 hàng" panose="020B0603050302020204" pitchFamily="34" charset="0"/>
              </a:rPr>
              <a:t>ϐ</a:t>
            </a:r>
            <a:r>
              <a:rPr lang="en-US" sz="4800" b="1" dirty="0"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</a:rPr>
              <a:t>hãy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mŎ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1206" y="5448300"/>
            <a:ext cx="7408794" cy="76200"/>
            <a:chOff x="211206" y="5600700"/>
            <a:chExt cx="7408794" cy="76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1206" y="5600700"/>
              <a:ext cx="74087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1206" y="5676900"/>
              <a:ext cx="74087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22872" y="4912066"/>
            <a:ext cx="1818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đĲn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giƞ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thiệu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tổ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</a:rPr>
              <a:t>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4610100"/>
            <a:ext cx="6286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5697200" y="4575608"/>
            <a:ext cx="762000" cy="76200"/>
            <a:chOff x="15163800" y="6286500"/>
            <a:chExt cx="762000" cy="76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63800" y="62865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163800" y="63627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2573406" y="4610100"/>
            <a:ext cx="1034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74058" y="902179"/>
            <a:ext cx="37273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làm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25B9D2-76BC-4657-885D-210CFAF24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957" y="5509716"/>
            <a:ext cx="3350780" cy="4576356"/>
          </a:xfrm>
          <a:prstGeom prst="rect">
            <a:avLst/>
          </a:prstGeom>
        </p:spPr>
      </p:pic>
      <p:pic>
        <p:nvPicPr>
          <p:cNvPr id="26" name="bóng bay 1">
            <a:extLst>
              <a:ext uri="{FF2B5EF4-FFF2-40B4-BE49-F238E27FC236}">
                <a16:creationId xmlns:a16="http://schemas.microsoft.com/office/drawing/2014/main" id="{25C3FCBD-E38E-4BC9-8171-FB0065981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71" y="182253"/>
            <a:ext cx="728265" cy="13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9.87654E-7 L -0.05191 0.0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" y="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405033" y="8271296"/>
            <a:ext cx="16498137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50000"/>
              </a:lnSpc>
              <a:spcBef>
                <a:spcPts val="900"/>
              </a:spcBef>
              <a:buNone/>
              <a:defRPr/>
            </a:pPr>
            <a:endParaRPr lang="en-US" sz="4200" b="1">
              <a:solidFill>
                <a:prstClr val="black"/>
              </a:solidFill>
              <a:effectLst>
                <a:reflection endPos="0" dir="5400000" sy="-100000" algn="bl" rotWithShape="0"/>
              </a:effectLst>
              <a:latin typeface="HP001 4 hàng" panose="020B0603050302020204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1295400" y="231981"/>
            <a:ext cx="12877800" cy="3735581"/>
          </a:xfrm>
          <a:prstGeom prst="cloudCallout">
            <a:avLst>
              <a:gd name="adj1" fmla="val -33670"/>
              <a:gd name="adj2" fmla="val 138223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Đoạn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văn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gồm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mấy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?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Đó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là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những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b="1" kern="0" noProof="0" dirty="0" err="1">
                <a:solidFill>
                  <a:srgbClr val="C00000"/>
                </a:solidFill>
                <a:latin typeface="Calibri"/>
              </a:rPr>
              <a:t>nào</a:t>
            </a:r>
            <a:r>
              <a:rPr lang="en-US" sz="4800" b="1" kern="0" noProof="0" dirty="0">
                <a:solidFill>
                  <a:srgbClr val="C00000"/>
                </a:solidFill>
                <a:latin typeface="Calibri"/>
              </a:rPr>
              <a:t>?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29B5B1-9DCC-4403-B4EB-31A5AE61AE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>
            <a:off x="0" y="5306837"/>
            <a:ext cx="3107488" cy="4899900"/>
          </a:xfrm>
          <a:prstGeom prst="rect">
            <a:avLst/>
          </a:prstGeom>
        </p:spPr>
      </p:pic>
      <p:sp>
        <p:nvSpPr>
          <p:cNvPr id="13" name="Hình tự do: Hình 6">
            <a:extLst>
              <a:ext uri="{FF2B5EF4-FFF2-40B4-BE49-F238E27FC236}">
                <a16:creationId xmlns:a16="http://schemas.microsoft.com/office/drawing/2014/main" id="{0460276B-87E3-4678-8C7A-44E335DB5F2E}"/>
              </a:ext>
            </a:extLst>
          </p:cNvPr>
          <p:cNvSpPr/>
          <p:nvPr/>
        </p:nvSpPr>
        <p:spPr>
          <a:xfrm rot="21178603">
            <a:off x="7362092" y="5120474"/>
            <a:ext cx="3654921" cy="1706464"/>
          </a:xfrm>
          <a:custGeom>
            <a:avLst/>
            <a:gdLst>
              <a:gd name="connsiteX0" fmla="*/ 84166 w 3359577"/>
              <a:gd name="connsiteY0" fmla="*/ 1508433 h 1747671"/>
              <a:gd name="connsiteX1" fmla="*/ 1802434 w 3359577"/>
              <a:gd name="connsiteY1" fmla="*/ 202147 h 1747671"/>
              <a:gd name="connsiteX2" fmla="*/ 3349881 w 3359577"/>
              <a:gd name="connsiteY2" fmla="*/ 1180 h 1747671"/>
              <a:gd name="connsiteX3" fmla="*/ 2415384 w 3359577"/>
              <a:gd name="connsiteY3" fmla="*/ 161954 h 1747671"/>
              <a:gd name="connsiteX4" fmla="*/ 1521081 w 3359577"/>
              <a:gd name="connsiteY4" fmla="*/ 563888 h 1747671"/>
              <a:gd name="connsiteX5" fmla="*/ 395665 w 3359577"/>
              <a:gd name="connsiteY5" fmla="*/ 1659158 h 1747671"/>
              <a:gd name="connsiteX6" fmla="*/ 84166 w 3359577"/>
              <a:gd name="connsiteY6" fmla="*/ 1508433 h 174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577" h="1747671">
                <a:moveTo>
                  <a:pt x="84166" y="1508433"/>
                </a:moveTo>
                <a:cubicBezTo>
                  <a:pt x="318627" y="1265598"/>
                  <a:pt x="1258148" y="453356"/>
                  <a:pt x="1802434" y="202147"/>
                </a:cubicBezTo>
                <a:cubicBezTo>
                  <a:pt x="2346720" y="-49062"/>
                  <a:pt x="3247723" y="7879"/>
                  <a:pt x="3349881" y="1180"/>
                </a:cubicBezTo>
                <a:cubicBezTo>
                  <a:pt x="3452039" y="-5519"/>
                  <a:pt x="2720184" y="68169"/>
                  <a:pt x="2415384" y="161954"/>
                </a:cubicBezTo>
                <a:cubicBezTo>
                  <a:pt x="2110584" y="255739"/>
                  <a:pt x="1857701" y="314354"/>
                  <a:pt x="1521081" y="563888"/>
                </a:cubicBezTo>
                <a:cubicBezTo>
                  <a:pt x="1184461" y="813422"/>
                  <a:pt x="636825" y="1495035"/>
                  <a:pt x="395665" y="1659158"/>
                </a:cubicBezTo>
                <a:cubicBezTo>
                  <a:pt x="154505" y="1823281"/>
                  <a:pt x="-150295" y="1751268"/>
                  <a:pt x="84166" y="1508433"/>
                </a:cubicBezTo>
                <a:close/>
              </a:path>
            </a:pathLst>
          </a:cu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ình tự do: Hình 7">
            <a:extLst>
              <a:ext uri="{FF2B5EF4-FFF2-40B4-BE49-F238E27FC236}">
                <a16:creationId xmlns:a16="http://schemas.microsoft.com/office/drawing/2014/main" id="{4A7E670B-9EE2-4776-B970-9AD382A515C3}"/>
              </a:ext>
            </a:extLst>
          </p:cNvPr>
          <p:cNvSpPr/>
          <p:nvPr/>
        </p:nvSpPr>
        <p:spPr>
          <a:xfrm rot="21231118">
            <a:off x="8159002" y="7041917"/>
            <a:ext cx="3227687" cy="448989"/>
          </a:xfrm>
          <a:custGeom>
            <a:avLst/>
            <a:gdLst>
              <a:gd name="connsiteX0" fmla="*/ 38401 w 2537472"/>
              <a:gd name="connsiteY0" fmla="*/ 140696 h 373927"/>
              <a:gd name="connsiteX1" fmla="*/ 88642 w 2537472"/>
              <a:gd name="connsiteY1" fmla="*/ 130647 h 373927"/>
              <a:gd name="connsiteX2" fmla="*/ 1425073 w 2537472"/>
              <a:gd name="connsiteY2" fmla="*/ 19 h 373927"/>
              <a:gd name="connsiteX3" fmla="*/ 2530392 w 2537472"/>
              <a:gd name="connsiteY3" fmla="*/ 140696 h 373927"/>
              <a:gd name="connsiteX4" fmla="*/ 1927491 w 2537472"/>
              <a:gd name="connsiteY4" fmla="*/ 190937 h 373927"/>
              <a:gd name="connsiteX5" fmla="*/ 731737 w 2537472"/>
              <a:gd name="connsiteY5" fmla="*/ 271324 h 373927"/>
              <a:gd name="connsiteX6" fmla="*/ 58497 w 2537472"/>
              <a:gd name="connsiteY6" fmla="*/ 371808 h 373927"/>
              <a:gd name="connsiteX7" fmla="*/ 38401 w 2537472"/>
              <a:gd name="connsiteY7" fmla="*/ 140696 h 37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472" h="373927">
                <a:moveTo>
                  <a:pt x="38401" y="140696"/>
                </a:moveTo>
                <a:cubicBezTo>
                  <a:pt x="43425" y="100503"/>
                  <a:pt x="88642" y="130647"/>
                  <a:pt x="88642" y="130647"/>
                </a:cubicBezTo>
                <a:cubicBezTo>
                  <a:pt x="319754" y="107201"/>
                  <a:pt x="1018115" y="-1656"/>
                  <a:pt x="1425073" y="19"/>
                </a:cubicBezTo>
                <a:cubicBezTo>
                  <a:pt x="1832031" y="1694"/>
                  <a:pt x="2446656" y="108876"/>
                  <a:pt x="2530392" y="140696"/>
                </a:cubicBezTo>
                <a:cubicBezTo>
                  <a:pt x="2614128" y="172516"/>
                  <a:pt x="1927491" y="190937"/>
                  <a:pt x="1927491" y="190937"/>
                </a:cubicBezTo>
                <a:cubicBezTo>
                  <a:pt x="1627715" y="212708"/>
                  <a:pt x="1043236" y="241179"/>
                  <a:pt x="731737" y="271324"/>
                </a:cubicBezTo>
                <a:cubicBezTo>
                  <a:pt x="420238" y="301469"/>
                  <a:pt x="174053" y="388555"/>
                  <a:pt x="58497" y="371808"/>
                </a:cubicBezTo>
                <a:cubicBezTo>
                  <a:pt x="-57059" y="355061"/>
                  <a:pt x="33377" y="180889"/>
                  <a:pt x="38401" y="140696"/>
                </a:cubicBezTo>
                <a:close/>
              </a:path>
            </a:pathLst>
          </a:cu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ình tự do: Hình 8">
            <a:extLst>
              <a:ext uri="{FF2B5EF4-FFF2-40B4-BE49-F238E27FC236}">
                <a16:creationId xmlns:a16="http://schemas.microsoft.com/office/drawing/2014/main" id="{60826B5D-BFE5-4B1A-9FD0-CF9ADDC9443C}"/>
              </a:ext>
            </a:extLst>
          </p:cNvPr>
          <p:cNvSpPr/>
          <p:nvPr/>
        </p:nvSpPr>
        <p:spPr>
          <a:xfrm rot="1150714">
            <a:off x="5838608" y="8329753"/>
            <a:ext cx="4672639" cy="731571"/>
          </a:xfrm>
          <a:custGeom>
            <a:avLst/>
            <a:gdLst>
              <a:gd name="connsiteX0" fmla="*/ 365091 w 3575969"/>
              <a:gd name="connsiteY0" fmla="*/ 19972 h 731571"/>
              <a:gd name="connsiteX1" fmla="*/ 2183842 w 3575969"/>
              <a:gd name="connsiteY1" fmla="*/ 532438 h 731571"/>
              <a:gd name="connsiteX2" fmla="*/ 3570515 w 3575969"/>
              <a:gd name="connsiteY2" fmla="*/ 431954 h 731571"/>
              <a:gd name="connsiteX3" fmla="*/ 2625970 w 3575969"/>
              <a:gd name="connsiteY3" fmla="*/ 693212 h 731571"/>
              <a:gd name="connsiteX4" fmla="*/ 1611086 w 3575969"/>
              <a:gd name="connsiteY4" fmla="*/ 673115 h 731571"/>
              <a:gd name="connsiteX5" fmla="*/ 103833 w 3575969"/>
              <a:gd name="connsiteY5" fmla="*/ 160649 h 731571"/>
              <a:gd name="connsiteX6" fmla="*/ 365091 w 3575969"/>
              <a:gd name="connsiteY6" fmla="*/ 19972 h 7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969" h="731571">
                <a:moveTo>
                  <a:pt x="365091" y="19972"/>
                </a:moveTo>
                <a:cubicBezTo>
                  <a:pt x="711759" y="81937"/>
                  <a:pt x="1649605" y="463774"/>
                  <a:pt x="2183842" y="532438"/>
                </a:cubicBezTo>
                <a:cubicBezTo>
                  <a:pt x="2718079" y="601102"/>
                  <a:pt x="3496827" y="405158"/>
                  <a:pt x="3570515" y="431954"/>
                </a:cubicBezTo>
                <a:cubicBezTo>
                  <a:pt x="3644203" y="458750"/>
                  <a:pt x="2952542" y="653018"/>
                  <a:pt x="2625970" y="693212"/>
                </a:cubicBezTo>
                <a:cubicBezTo>
                  <a:pt x="2299398" y="733406"/>
                  <a:pt x="2031442" y="761875"/>
                  <a:pt x="1611086" y="673115"/>
                </a:cubicBezTo>
                <a:cubicBezTo>
                  <a:pt x="1190730" y="584355"/>
                  <a:pt x="316523" y="271181"/>
                  <a:pt x="103833" y="160649"/>
                </a:cubicBezTo>
                <a:cubicBezTo>
                  <a:pt x="-108857" y="50117"/>
                  <a:pt x="18423" y="-41993"/>
                  <a:pt x="365091" y="19972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Hình Bầu dục 4">
            <a:extLst>
              <a:ext uri="{FF2B5EF4-FFF2-40B4-BE49-F238E27FC236}">
                <a16:creationId xmlns:a16="http://schemas.microsoft.com/office/drawing/2014/main" id="{E4796649-EDF1-4BFD-B3A8-44C79EEF4820}"/>
              </a:ext>
            </a:extLst>
          </p:cNvPr>
          <p:cNvSpPr/>
          <p:nvPr/>
        </p:nvSpPr>
        <p:spPr>
          <a:xfrm>
            <a:off x="2858781" y="6202289"/>
            <a:ext cx="5639605" cy="2226930"/>
          </a:xfrm>
          <a:prstGeom prst="ellipse">
            <a:avLst/>
          </a:prstGeom>
          <a:gradFill rotWithShape="1">
            <a:gsLst>
              <a:gs pos="0">
                <a:srgbClr val="70AD47">
                  <a:lumMod val="20000"/>
                  <a:lumOff val="80000"/>
                </a:srgbClr>
              </a:gs>
              <a:gs pos="47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noProof="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5400" kern="0" noProof="0" dirty="0" err="1">
                <a:solidFill>
                  <a:prstClr val="white"/>
                </a:solidFill>
                <a:latin typeface="Calibri" panose="020F0502020204030204"/>
              </a:rPr>
              <a:t>Đ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oạn</a:t>
            </a:r>
            <a:r>
              <a:rPr lang="en-US" sz="54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văn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chữ nhật: Góc Tròn 9">
            <a:extLst>
              <a:ext uri="{FF2B5EF4-FFF2-40B4-BE49-F238E27FC236}">
                <a16:creationId xmlns:a16="http://schemas.microsoft.com/office/drawing/2014/main" id="{DE8F9CE3-54EA-451C-A3FA-E30C29F00EBA}"/>
              </a:ext>
            </a:extLst>
          </p:cNvPr>
          <p:cNvSpPr/>
          <p:nvPr/>
        </p:nvSpPr>
        <p:spPr>
          <a:xfrm>
            <a:off x="10518913" y="4178926"/>
            <a:ext cx="6620232" cy="1408073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Hình chữ nhật: Góc Tròn 10">
            <a:extLst>
              <a:ext uri="{FF2B5EF4-FFF2-40B4-BE49-F238E27FC236}">
                <a16:creationId xmlns:a16="http://schemas.microsoft.com/office/drawing/2014/main" id="{E8F2ADC4-F057-4AA2-B0C2-26874CCF46B2}"/>
              </a:ext>
            </a:extLst>
          </p:cNvPr>
          <p:cNvSpPr/>
          <p:nvPr/>
        </p:nvSpPr>
        <p:spPr>
          <a:xfrm>
            <a:off x="11013038" y="6301490"/>
            <a:ext cx="6711809" cy="148499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Hình chữ nhật: Góc Tròn 13">
            <a:extLst>
              <a:ext uri="{FF2B5EF4-FFF2-40B4-BE49-F238E27FC236}">
                <a16:creationId xmlns:a16="http://schemas.microsoft.com/office/drawing/2014/main" id="{75B934A1-B7A7-47F9-8708-E7548B24133C}"/>
              </a:ext>
            </a:extLst>
          </p:cNvPr>
          <p:cNvSpPr/>
          <p:nvPr/>
        </p:nvSpPr>
        <p:spPr>
          <a:xfrm>
            <a:off x="9189552" y="8628035"/>
            <a:ext cx="6945003" cy="138667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Hình ảnh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231981"/>
            <a:ext cx="2841254" cy="29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3338821" y="8344307"/>
            <a:ext cx="8678099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50000"/>
              </a:lnSpc>
              <a:spcBef>
                <a:spcPts val="900"/>
              </a:spcBef>
              <a:buNone/>
              <a:defRPr/>
            </a:pPr>
            <a:endParaRPr lang="en-US" sz="4200" b="1">
              <a:solidFill>
                <a:prstClr val="black"/>
              </a:solidFill>
              <a:effectLst>
                <a:reflection endPos="0" dir="5400000" sy="-100000" algn="bl" rotWithShape="0"/>
              </a:effectLst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87" y="2090086"/>
            <a:ext cx="3301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26" y="8168448"/>
            <a:ext cx="31470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999" y="2906950"/>
            <a:ext cx="6863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24300"/>
            <a:ext cx="404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7793" y="4763650"/>
            <a:ext cx="1679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5018" y="5626727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7793" y="6515261"/>
            <a:ext cx="1626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7414" y="9042266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4142" y="7429784"/>
            <a:ext cx="1594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1008146"/>
            <a:ext cx="13679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vi-VN" sz="4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4EC7D7-DBD2-442C-A88E-4FEF9574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582" y="7620"/>
            <a:ext cx="3496418" cy="25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7" grpId="0"/>
      <p:bldP spid="30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405033" y="8271296"/>
            <a:ext cx="16498137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50000"/>
              </a:lnSpc>
              <a:spcBef>
                <a:spcPts val="900"/>
              </a:spcBef>
              <a:buNone/>
              <a:defRPr/>
            </a:pPr>
            <a:endParaRPr lang="en-US" sz="4200" b="1">
              <a:solidFill>
                <a:prstClr val="black"/>
              </a:solidFill>
              <a:effectLst>
                <a:reflection endPos="0" dir="5400000" sy="-100000" algn="bl" rotWithShape="0"/>
              </a:effectLst>
              <a:latin typeface="HP001 4 hàng" panose="020B06030503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3400" y="-495300"/>
            <a:ext cx="17240250" cy="110871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2008062" y="2163604"/>
            <a:ext cx="15134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đề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Không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cần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theo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cách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giới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thiệu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khách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tham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quan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mà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chỉ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cần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những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nội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dung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giới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thiệu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trong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tổ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hoạt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của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cục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õ 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àng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trình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tự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lí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240" y="5635116"/>
            <a:ext cx="1561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đủ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bộ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phận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ý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sáng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tạo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 </a:t>
            </a:r>
          </a:p>
          <a:p>
            <a:endParaRPr lang="en-US" sz="4000" b="1" dirty="0">
              <a:solidFill>
                <a:schemeClr val="accent5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0121" y="4787843"/>
            <a:ext cx="1561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Dùng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phù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hợp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giữa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ý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sự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liên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kết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nhau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7191" y="6471189"/>
            <a:ext cx="1561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Dùng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chỗ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0121" y="1171038"/>
            <a:ext cx="13677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ưu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ý: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6512" y="7353428"/>
            <a:ext cx="15123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hoa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chữ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cuĒ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ghi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chấm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lùi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vào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1 ô.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Ĳn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5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3A0B509F-12F1-4B9E-B2D7-48A25C14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00300"/>
            <a:ext cx="1706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    Tổ em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m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ười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bạn. Đó là các bạn: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Hải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, Linh,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Nga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,… Tổ trưởng là bạn Lan. Các bạn đều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inh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. Mỗi bạn trong tổ đều có những điểm đáng quý.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Hải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lớp. </a:t>
            </a:r>
            <a:r>
              <a:rPr lang="en-US" sz="4000" b="1" dirty="0" err="1"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latin typeface="HP001 4 hàng" panose="020B0603050302020204" pitchFamily="34" charset="0"/>
              </a:rPr>
              <a:t>ạn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Nga</a:t>
            </a:r>
            <a:r>
              <a:rPr lang="en-US" sz="4000" b="1" dirty="0">
                <a:latin typeface="HP001 4 hàng" panose="020B0603050302020204" pitchFamily="34" charset="0"/>
              </a:rPr>
              <a:t> kể chuyện rất hay.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Hòa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mẫn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ong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hay 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giúp đỡ bạn bè...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Dù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dịch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bệnh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gặp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tổ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cố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gắng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trực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tuyến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đoàn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gắn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bó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mà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tổ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luôn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phong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trào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thi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đua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hào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quý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tổ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lắm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. Hi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vọng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tổ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4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87695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5|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2607</TotalTime>
  <Words>752</Words>
  <Application>Microsoft Office PowerPoint</Application>
  <PresentationFormat>Custom</PresentationFormat>
  <Paragraphs>74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等线 Light</vt:lpstr>
      <vt:lpstr>A3.OpenSansBold-San</vt:lpstr>
      <vt:lpstr>Calibri Light</vt:lpstr>
      <vt:lpstr>Algerian</vt:lpstr>
      <vt:lpstr>Times New Roman</vt:lpstr>
      <vt:lpstr>Wingdings</vt:lpstr>
      <vt:lpstr>Tahoma</vt:lpstr>
      <vt:lpstr>Calibri</vt:lpstr>
      <vt:lpstr>叶根友微刚细赞</vt:lpstr>
      <vt:lpstr>A3.OpenSans-San</vt:lpstr>
      <vt:lpstr>等线</vt:lpstr>
      <vt:lpstr>Arial</vt:lpstr>
      <vt:lpstr>HP001 4 hàng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Giới thiệu đúng trọng tâm, đủ các phần. 2. Diễn đạt rõ ràng, dùng từ, đặt câu đúng.  3. Liên kết ý chặt chẽ, câu văn có hình ảnh,  sáng tạo.  4. Viết đẹp, đúng chính tả, trình bày sạch sẽ. 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Luyện tập tả cảnh 5 (Tuần 3-Tiết 1)</dc:title>
  <dc:subject>9Slide.vn</dc:subject>
  <dc:creator>HP</dc:creator>
  <dc:description>9Slide.vn</dc:description>
  <cp:lastModifiedBy>Admin</cp:lastModifiedBy>
  <cp:revision>219</cp:revision>
  <dcterms:created xsi:type="dcterms:W3CDTF">2006-08-16T00:00:00Z</dcterms:created>
  <dcterms:modified xsi:type="dcterms:W3CDTF">2021-12-17T04:42:51Z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7687CB7F799C49DCB2F3135E9C336DEC</vt:lpwstr>
  </property>
  <property fmtid="{D5CDD505-2E9C-101B-9397-08002B2CF9AE}" pid="3" name="KSOProductBuildVer">
    <vt:lpwstr>2057-11.2.0.10296</vt:lpwstr>
  </property>
</Properties>
</file>