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01" r:id="rId2"/>
    <p:sldId id="336" r:id="rId3"/>
    <p:sldId id="334" r:id="rId4"/>
    <p:sldId id="282" r:id="rId5"/>
    <p:sldId id="302" r:id="rId6"/>
    <p:sldId id="337" r:id="rId7"/>
    <p:sldId id="338" r:id="rId8"/>
    <p:sldId id="339" r:id="rId9"/>
    <p:sldId id="303" r:id="rId10"/>
    <p:sldId id="342" r:id="rId11"/>
    <p:sldId id="340" r:id="rId12"/>
    <p:sldId id="304" r:id="rId13"/>
    <p:sldId id="317" r:id="rId14"/>
    <p:sldId id="332" r:id="rId15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38C"/>
    <a:srgbClr val="FF3300"/>
    <a:srgbClr val="07443C"/>
    <a:srgbClr val="E5FFE5"/>
    <a:srgbClr val="D9FFD9"/>
    <a:srgbClr val="FF6600"/>
    <a:srgbClr val="CA520A"/>
    <a:srgbClr val="3086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838AB-85A9-440F-BF0F-A3A1EC1DA239}" type="datetimeFigureOut">
              <a:rPr lang="zh-CN" altLang="en-US" smtClean="0"/>
              <a:t>2021/12/23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E78E2-18C1-4EEB-BA27-78770F185C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75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Với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KĐ </a:t>
            </a:r>
            <a:r>
              <a:rPr lang="en-US" baseline="0" dirty="0" err="1" smtClean="0"/>
              <a:t>này</a:t>
            </a:r>
            <a:r>
              <a:rPr lang="en-US" baseline="0" dirty="0" smtClean="0"/>
              <a:t> </a:t>
            </a:r>
            <a:r>
              <a:rPr lang="en-US" dirty="0" smtClean="0"/>
              <a:t>GV </a:t>
            </a:r>
            <a:r>
              <a:rPr lang="en-US" dirty="0" err="1" smtClean="0"/>
              <a:t>có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thể</a:t>
            </a:r>
            <a:r>
              <a:rPr lang="en-US" baseline="0" dirty="0" smtClean="0"/>
              <a:t> </a:t>
            </a:r>
            <a:r>
              <a:rPr lang="en-US" dirty="0" err="1" smtClean="0"/>
              <a:t>tạo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bài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tập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trên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phần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mềm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Quizziz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dưới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dạng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câu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trả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lời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ngắn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3856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629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93590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35014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CFA826-E658-4CB5-A9AD-3C9DEA137DE0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4327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E78E2-18C1-4EEB-BA27-78770F185C3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9085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7458" y="265370"/>
            <a:ext cx="10515600" cy="632402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2021/12/23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721-00F0-49A5-8986-DFDB39C600B4}" type="datetimeFigureOut">
              <a:rPr lang="zh-CN" altLang="en-US" smtClean="0"/>
              <a:t>2021/12/23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8E5C5-05D3-4171-9F3F-37013136371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36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278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2021/12/23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7" r:id="rId3"/>
    <p:sldLayoutId id="2147483658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xmlns="" id="{C4B323E5-48D9-4AF0-A1F0-830C0CF0BFB9}"/>
              </a:ext>
            </a:extLst>
          </p:cNvPr>
          <p:cNvGrpSpPr/>
          <p:nvPr/>
        </p:nvGrpSpPr>
        <p:grpSpPr>
          <a:xfrm>
            <a:off x="2382777" y="2137445"/>
            <a:ext cx="7585945" cy="1023870"/>
            <a:chOff x="2538591" y="1678450"/>
            <a:chExt cx="3945223" cy="1023870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xmlns="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xmlns="" id="{BF3B8795-B81B-4FBE-95AC-1E8BAA69ED62}"/>
                </a:ext>
              </a:extLst>
            </p:cNvPr>
            <p:cNvSpPr txBox="1"/>
            <p:nvPr/>
          </p:nvSpPr>
          <p:spPr>
            <a:xfrm>
              <a:off x="2538591" y="1686657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 dirty="0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KHỞI ĐỘNG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0665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79108" y="0"/>
            <a:ext cx="10592937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rgbClr val="02438C"/>
                </a:solidFill>
                <a:latin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2438C"/>
                </a:solidFill>
                <a:latin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bảng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cuối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ghi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nữ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trường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dùng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để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quả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cột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" name="Group 5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4105"/>
              </p:ext>
            </p:extLst>
          </p:nvPr>
        </p:nvGraphicFramePr>
        <p:xfrm>
          <a:off x="600503" y="1758357"/>
          <a:ext cx="10890912" cy="4560476"/>
        </p:xfrm>
        <a:graphic>
          <a:graphicData uri="http://schemas.openxmlformats.org/drawingml/2006/table">
            <a:tbl>
              <a:tblPr/>
              <a:tblGrid>
                <a:gridCol w="2722728"/>
                <a:gridCol w="2722728"/>
                <a:gridCol w="2722728"/>
                <a:gridCol w="2722728"/>
              </a:tblGrid>
              <a:tr h="148159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Trường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học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sinh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Tỉ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%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của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nữ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và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tổng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Hải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326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Dương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714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356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7022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 </a:t>
                      </a: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Sơn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47"/>
          <p:cNvSpPr txBox="1">
            <a:spLocks noChangeArrowheads="1"/>
          </p:cNvSpPr>
          <p:nvPr/>
        </p:nvSpPr>
        <p:spPr bwMode="auto">
          <a:xfrm>
            <a:off x="9293084" y="3467393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50,81%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Text Box 48"/>
          <p:cNvSpPr txBox="1">
            <a:spLocks noChangeArrowheads="1"/>
          </p:cNvSpPr>
          <p:nvPr/>
        </p:nvSpPr>
        <p:spPr bwMode="auto">
          <a:xfrm>
            <a:off x="9293084" y="4188776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50,86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4" name="Text Box 49"/>
          <p:cNvSpPr txBox="1">
            <a:spLocks noChangeArrowheads="1"/>
          </p:cNvSpPr>
          <p:nvPr/>
        </p:nvSpPr>
        <p:spPr bwMode="auto">
          <a:xfrm>
            <a:off x="9293083" y="4876379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49,85%</a:t>
            </a: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9293082" y="5563982"/>
            <a:ext cx="237896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49,56%</a:t>
            </a:r>
          </a:p>
        </p:txBody>
      </p:sp>
    </p:spTree>
    <p:extLst>
      <p:ext uri="{BB962C8B-B14F-4D97-AF65-F5344CB8AC3E}">
        <p14:creationId xmlns:p14="http://schemas.microsoft.com/office/powerpoint/2010/main" val="155523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676400" y="230872"/>
            <a:ext cx="89154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latin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69kg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69%.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:</a:t>
            </a:r>
          </a:p>
        </p:txBody>
      </p:sp>
      <p:graphicFrame>
        <p:nvGraphicFramePr>
          <p:cNvPr id="16453" name="Group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716857"/>
              </p:ext>
            </p:extLst>
          </p:nvPr>
        </p:nvGraphicFramePr>
        <p:xfrm>
          <a:off x="2770496" y="2443102"/>
          <a:ext cx="6373504" cy="4267200"/>
        </p:xfrm>
        <a:graphic>
          <a:graphicData uri="http://schemas.openxmlformats.org/drawingml/2006/table">
            <a:tbl>
              <a:tblPr/>
              <a:tblGrid>
                <a:gridCol w="3186752"/>
                <a:gridCol w="3186752"/>
              </a:tblGrid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Thóc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(kg)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Gạo (kg)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44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110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2669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6454" name="Text Box 70"/>
          <p:cNvSpPr txBox="1">
            <a:spLocks noChangeArrowheads="1"/>
          </p:cNvSpPr>
          <p:nvPr/>
        </p:nvSpPr>
        <p:spPr bwMode="auto">
          <a:xfrm>
            <a:off x="6134100" y="3890928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103,5</a:t>
            </a:r>
          </a:p>
        </p:txBody>
      </p:sp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6134100" y="4598536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86,25</a:t>
            </a: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6045389" y="5300211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75,9</a:t>
            </a:r>
          </a:p>
        </p:txBody>
      </p:sp>
      <p:sp>
        <p:nvSpPr>
          <p:cNvPr id="16457" name="Text Box 73"/>
          <p:cNvSpPr txBox="1">
            <a:spLocks noChangeArrowheads="1"/>
          </p:cNvSpPr>
          <p:nvPr/>
        </p:nvSpPr>
        <p:spPr bwMode="auto">
          <a:xfrm>
            <a:off x="6134100" y="6013752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60,72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99679" y="3124453"/>
            <a:ext cx="14603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69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76899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454" grpId="0"/>
      <p:bldP spid="16455" grpId="0"/>
      <p:bldP spid="16456" grpId="0"/>
      <p:bldP spid="16457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xmlns="" id="{C4B323E5-48D9-4AF0-A1F0-830C0CF0BFB9}"/>
              </a:ext>
            </a:extLst>
          </p:cNvPr>
          <p:cNvGrpSpPr/>
          <p:nvPr/>
        </p:nvGrpSpPr>
        <p:grpSpPr>
          <a:xfrm>
            <a:off x="2382775" y="2137445"/>
            <a:ext cx="7588636" cy="1015999"/>
            <a:chOff x="2538591" y="1678450"/>
            <a:chExt cx="3946621" cy="1015999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xmlns="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xmlns="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8786"/>
              <a:ext cx="39452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VẬN DỤNG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672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18698" y="1364776"/>
            <a:ext cx="111092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 smtClean="0">
                <a:solidFill>
                  <a:srgbClr val="02438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rgbClr val="02438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4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42">
            <a:extLst>
              <a:ext uri="{FF2B5EF4-FFF2-40B4-BE49-F238E27FC236}">
                <a16:creationId xmlns:a16="http://schemas.microsoft.com/office/drawing/2014/main" xmlns="" id="{BF3B8795-B81B-4FBE-95AC-1E8BAA69ED62}"/>
              </a:ext>
            </a:extLst>
          </p:cNvPr>
          <p:cNvSpPr txBox="1"/>
          <p:nvPr/>
        </p:nvSpPr>
        <p:spPr>
          <a:xfrm>
            <a:off x="2314535" y="1741659"/>
            <a:ext cx="75859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Chuẩn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bị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bài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Sau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: </a:t>
            </a:r>
          </a:p>
          <a:p>
            <a:pPr algn="ctr"/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Hình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tam 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giác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(</a:t>
            </a:r>
            <a:r>
              <a:rPr lang="en-US" altLang="zh-CN" sz="4000" b="1" dirty="0" err="1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trang</a:t>
            </a:r>
            <a:r>
              <a:rPr lang="en-US" altLang="zh-CN" sz="4000" b="1" dirty="0" smtClean="0">
                <a:solidFill>
                  <a:srgbClr val="07443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 85).</a:t>
            </a:r>
            <a:endParaRPr lang="en-US" altLang="zh-CN" sz="4000" b="1" dirty="0">
              <a:solidFill>
                <a:srgbClr val="07443C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680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74638"/>
            <a:ext cx="8610600" cy="1690640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2438C"/>
                </a:solidFill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469598" y="1977978"/>
            <a:ext cx="50927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a)  126,45 + 796,892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714698" y="19779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56898" y="2932065"/>
            <a:ext cx="5181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02438C"/>
                </a:solidFill>
                <a:cs typeface="Arial" panose="020B0604020202020204" pitchFamily="34" charset="0"/>
              </a:rPr>
              <a:t>b)  352,19 – 189,471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476698" y="2862215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162, 719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629098" y="1965278"/>
            <a:ext cx="2209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923,342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56898" y="3852815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c)   75,54  x   39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476698" y="3832178"/>
            <a:ext cx="2362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</a:t>
            </a: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2 946,06</a:t>
            </a:r>
            <a:r>
              <a:rPr lang="en-US" sz="3600" b="1">
                <a:solidFill>
                  <a:srgbClr val="02438C"/>
                </a:solidFill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1533098" y="4810078"/>
            <a:ext cx="396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d)  308,85 : 14,5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8403798" y="4735465"/>
            <a:ext cx="1358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 21,3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714698" y="286221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6714698" y="3870278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6714698" y="4798965"/>
            <a:ext cx="53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2438C"/>
                </a:solidFill>
                <a:cs typeface="Arial" panose="020B0604020202020204" pitchFamily="34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89515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  <p:bldP spid="10247" grpId="0"/>
      <p:bldP spid="10248" grpId="0"/>
      <p:bldP spid="10249" grpId="0"/>
      <p:bldP spid="10250" grpId="0"/>
      <p:bldP spid="10251" grpId="0"/>
      <p:bldP spid="10252" grpId="0"/>
      <p:bldP spid="10253" grpId="0"/>
      <p:bldP spid="102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36"/>
          <p:cNvSpPr txBox="1">
            <a:spLocks noChangeArrowheads="1"/>
          </p:cNvSpPr>
          <p:nvPr/>
        </p:nvSpPr>
        <p:spPr bwMode="auto">
          <a:xfrm>
            <a:off x="4424221" y="4369899"/>
            <a:ext cx="352355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Sách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giáo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khoa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zh-CN" sz="2800" dirty="0" err="1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trang</a:t>
            </a:r>
            <a:r>
              <a:rPr lang="en-US" altLang="zh-CN" sz="2800" dirty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 smtClean="0">
                <a:solidFill>
                  <a:schemeClr val="tx2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82</a:t>
            </a:r>
            <a:endParaRPr lang="zh-CN" altLang="en-US" sz="2800" dirty="0">
              <a:solidFill>
                <a:schemeClr val="tx2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42">
            <a:extLst>
              <a:ext uri="{FF2B5EF4-FFF2-40B4-BE49-F238E27FC236}">
                <a16:creationId xmlns:a16="http://schemas.microsoft.com/office/drawing/2014/main" xmlns="" id="{657E0F61-00ED-45F4-A544-C50BB3F7A855}"/>
              </a:ext>
            </a:extLst>
          </p:cNvPr>
          <p:cNvSpPr txBox="1"/>
          <p:nvPr/>
        </p:nvSpPr>
        <p:spPr>
          <a:xfrm>
            <a:off x="2491962" y="1894059"/>
            <a:ext cx="75859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SỬ DỤNG MÁY TÍNH BỎ TÚI ĐỂ GIẢI TOÁN VỀ TỈ </a:t>
            </a:r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+mn-lt"/>
              </a:rPr>
              <a:t>SỐ PHẦN TRĂM</a:t>
            </a:r>
          </a:p>
        </p:txBody>
      </p:sp>
      <p:sp>
        <p:nvSpPr>
          <p:cNvPr id="3" name="Rectangle 2"/>
          <p:cNvSpPr/>
          <p:nvPr/>
        </p:nvSpPr>
        <p:spPr>
          <a:xfrm>
            <a:off x="5040503" y="849379"/>
            <a:ext cx="30578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en-US" sz="4000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4000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028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03732" y="534326"/>
            <a:ext cx="3683924" cy="632402"/>
          </a:xfrm>
          <a:solidFill>
            <a:srgbClr val="D9FFD9"/>
          </a:solidFill>
        </p:spPr>
        <p:txBody>
          <a:bodyPr>
            <a:noAutofit/>
          </a:bodyPr>
          <a:lstStyle/>
          <a:p>
            <a:pPr algn="ctr"/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Yêu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cầu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cần</a:t>
            </a:r>
            <a:r>
              <a:rPr lang="en-US" altLang="zh-CN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đạt</a:t>
            </a:r>
            <a:endParaRPr lang="zh-CN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469964" y="1441995"/>
            <a:ext cx="9953211" cy="374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Biết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để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hỗ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trợ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giải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Rèn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kĩ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năng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sử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dụng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máy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tính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bỏ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túi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  <a:endParaRPr lang="en-US" sz="4400" i="1" dirty="0">
              <a:solidFill>
                <a:srgbClr val="02438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</a:t>
            </a:r>
            <a:r>
              <a:rPr lang="en-US" sz="4400" i="1" dirty="0" err="1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Ôn</a:t>
            </a:r>
            <a:r>
              <a:rPr lang="en-US" sz="4400" i="1" dirty="0" smtClean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tập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các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bài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toán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cơ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bản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về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tỉ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số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phần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400" i="1" dirty="0" err="1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trăm</a:t>
            </a:r>
            <a:r>
              <a:rPr lang="en-US" sz="4400" i="1" dirty="0">
                <a:solidFill>
                  <a:srgbClr val="02438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568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02</a:t>
            </a:r>
            <a:endParaRPr lang="zh-CN" altLang="en-US" sz="8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xmlns="" id="{C4B323E5-48D9-4AF0-A1F0-830C0CF0BFB9}"/>
              </a:ext>
            </a:extLst>
          </p:cNvPr>
          <p:cNvGrpSpPr/>
          <p:nvPr/>
        </p:nvGrpSpPr>
        <p:grpSpPr>
          <a:xfrm>
            <a:off x="2364303" y="1509372"/>
            <a:ext cx="7585947" cy="1947197"/>
            <a:chOff x="2538590" y="1678450"/>
            <a:chExt cx="3945224" cy="1947197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xmlns="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 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  <a:endParaRPr lang="zh-CN" altLang="en-US" sz="6000" b="1" dirty="0">
                <a:ln w="85725">
                  <a:solidFill>
                    <a:srgbClr val="FDFDFD"/>
                  </a:solidFill>
                </a:ln>
                <a:solidFill>
                  <a:schemeClr val="bg1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lt"/>
              </a:endParaRP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xmlns="" id="{BF3B8795-B81B-4FBE-95AC-1E8BAA69ED62}"/>
                </a:ext>
              </a:extLst>
            </p:cNvPr>
            <p:cNvSpPr txBox="1"/>
            <p:nvPr/>
          </p:nvSpPr>
          <p:spPr>
            <a:xfrm>
              <a:off x="2538590" y="1686655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HÌNH THÀNH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  <a:sym typeface="+mn-lt"/>
                </a:rPr>
                <a:t>KIẾN THỨC MỚI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987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-65964" y="456062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105611" y="303662"/>
            <a:ext cx="1097265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a)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Ví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dụ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1:Tính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tỉ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7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và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40.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686636" y="1422991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12430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9288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2033663" y="31230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26146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33004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986288" y="2665863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4900688" y="26563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0,175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1852688" y="3504062"/>
            <a:ext cx="7315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Có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thể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lần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lượt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ấn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phím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12430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19288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2033663" y="4799462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26146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300488" y="4332738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3986288" y="4332738"/>
            <a:ext cx="6858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4900688" y="4332738"/>
            <a:ext cx="43434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17.5</a:t>
            </a:r>
          </a:p>
        </p:txBody>
      </p:sp>
    </p:spTree>
    <p:extLst>
      <p:ext uri="{BB962C8B-B14F-4D97-AF65-F5344CB8AC3E}">
        <p14:creationId xmlns:p14="http://schemas.microsoft.com/office/powerpoint/2010/main" val="278187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2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0" grpId="0"/>
      <p:bldP spid="12301" grpId="0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ELPHRG01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324600"/>
            <a:ext cx="3048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133600" y="762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Clr>
                <a:schemeClr val="hlink"/>
              </a:buClr>
              <a:buFontTx/>
              <a:buAutoNum type="romanUcPeriod"/>
            </a:pPr>
            <a:endParaRPr lang="en-US" sz="3200" b="1">
              <a:solidFill>
                <a:schemeClr val="hlink"/>
              </a:solidFill>
              <a:latin typeface="Times" panose="02020603050405020304" pitchFamily="18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981200" y="1752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276600" y="152400"/>
            <a:ext cx="6096000" cy="76200"/>
          </a:xfrm>
          <a:prstGeom prst="line">
            <a:avLst/>
          </a:prstGeom>
          <a:noFill/>
          <a:ln w="57150" cmpd="thinThick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600200" y="204787"/>
            <a:ext cx="701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b) Ví dụ 2:Tính 34% của 56.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752600" y="1119187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18288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5146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2004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38862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4572000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5257800" y="2581276"/>
            <a:ext cx="76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6324600" y="2581276"/>
            <a:ext cx="42672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19.04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1600200" y="3697124"/>
            <a:ext cx="8991600" cy="1776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x 34% = 56 x 34 : 100 = 19.04</a:t>
            </a:r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1752600" y="5857876"/>
            <a:ext cx="838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Vậy: 34% của 56 là 19,04</a:t>
            </a:r>
          </a:p>
        </p:txBody>
      </p:sp>
    </p:spTree>
    <p:extLst>
      <p:ext uri="{BB962C8B-B14F-4D97-AF65-F5344CB8AC3E}">
        <p14:creationId xmlns:p14="http://schemas.microsoft.com/office/powerpoint/2010/main" val="318489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8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315"/>
                </p:tgtEl>
              </p:cMediaNode>
            </p:audio>
          </p:childTnLst>
        </p:cTn>
      </p:par>
    </p:tnLst>
    <p:bldLst>
      <p:bldP spid="13321" grpId="0"/>
      <p:bldP spid="13322" grpId="0"/>
      <p:bldP spid="13323" grpId="0" animBg="1"/>
      <p:bldP spid="13324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419600" y="4038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>
              <a:latin typeface="Tahoma" panose="020B0604030504040204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959890" y="762000"/>
            <a:ext cx="594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  <a:buClr>
                <a:schemeClr val="hlink"/>
              </a:buClr>
              <a:buFontTx/>
              <a:buAutoNum type="romanUcPeriod"/>
            </a:pPr>
            <a:endParaRPr lang="en-US" sz="3200" b="1">
              <a:solidFill>
                <a:srgbClr val="02438C"/>
              </a:solidFill>
              <a:latin typeface="Times" panose="02020603050405020304" pitchFamily="18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1981200" y="1752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endParaRPr lang="en-US" i="1">
              <a:solidFill>
                <a:schemeClr val="hlink"/>
              </a:solidFill>
              <a:latin typeface="VNI-Helve" pitchFamily="2" charset="0"/>
            </a:endParaRPr>
          </a:p>
          <a:p>
            <a:endParaRPr lang="en-US" i="1">
              <a:solidFill>
                <a:schemeClr val="hlink"/>
              </a:solidFill>
              <a:latin typeface="VNI-Helve" pitchFamily="2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905000" y="306049"/>
            <a:ext cx="10226724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c)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Ví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dụ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3:Tìm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một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biết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65%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của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nó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2438C"/>
                </a:solidFill>
                <a:latin typeface="Times New Roman" panose="02020603050405020304" pitchFamily="18" charset="0"/>
              </a:rPr>
              <a:t>bằng</a:t>
            </a:r>
            <a:r>
              <a:rPr lang="en-US" sz="4400" b="1" dirty="0">
                <a:solidFill>
                  <a:srgbClr val="02438C"/>
                </a:solidFill>
                <a:latin typeface="Times New Roman" panose="02020603050405020304" pitchFamily="18" charset="0"/>
              </a:rPr>
              <a:t> 78.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636290" y="1676400"/>
            <a:ext cx="6248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2438C"/>
                </a:solidFill>
                <a:latin typeface="Times New Roman" panose="02020603050405020304" pitchFamily="18" charset="0"/>
              </a:rPr>
              <a:t>Ta lần lượt ấn các phím :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6240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3098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29956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36814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4367278" y="2590801"/>
            <a:ext cx="6096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5053078" y="2581276"/>
            <a:ext cx="76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%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119878" y="2581276"/>
            <a:ext cx="42672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Times New Roman" panose="02020603050405020304" pitchFamily="18" charset="0"/>
              </a:rPr>
              <a:t>Màn hình: 120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1575174" y="3571023"/>
            <a:ext cx="8991600" cy="177641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Máy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đã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ctr">
              <a:spcBef>
                <a:spcPct val="50000"/>
              </a:spcBef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78 : 65% = 78 : 65 x 100 = 120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569490" y="5815012"/>
            <a:ext cx="8382000" cy="77152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Vậy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cần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tìm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120</a:t>
            </a:r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109978" y="3048713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33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 animBg="1"/>
      <p:bldP spid="14347" grpId="0" animBg="1"/>
      <p:bldP spid="14348" grpId="0" animBg="1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1"/>
          <p:cNvSpPr txBox="1"/>
          <p:nvPr/>
        </p:nvSpPr>
        <p:spPr bwMode="auto">
          <a:xfrm>
            <a:off x="5328576" y="4118564"/>
            <a:ext cx="153348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spcBef>
                <a:spcPct val="20000"/>
              </a:spcBef>
              <a:buFont typeface="Arial" panose="020B0604020202020204" pitchFamily="34" charset="0"/>
              <a:buNone/>
              <a:defRPr sz="6000">
                <a:solidFill>
                  <a:schemeClr val="bg2"/>
                </a:solidFill>
                <a:latin typeface="华文琥珀" panose="02010800040101010101" pitchFamily="2" charset="-122"/>
                <a:ea typeface="华文琥珀" panose="0201080004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8000">
                <a:solidFill>
                  <a:schemeClr val="tx2"/>
                </a:solidFill>
              </a:rPr>
              <a:t>03</a:t>
            </a:r>
            <a:endParaRPr lang="zh-CN" altLang="en-US" sz="8000" dirty="0">
              <a:solidFill>
                <a:schemeClr val="tx2"/>
              </a:solidFill>
            </a:endParaRPr>
          </a:p>
        </p:txBody>
      </p:sp>
      <p:grpSp>
        <p:nvGrpSpPr>
          <p:cNvPr id="7" name="组合 2">
            <a:extLst>
              <a:ext uri="{FF2B5EF4-FFF2-40B4-BE49-F238E27FC236}">
                <a16:creationId xmlns:a16="http://schemas.microsoft.com/office/drawing/2014/main" xmlns="" id="{C4B323E5-48D9-4AF0-A1F0-830C0CF0BFB9}"/>
              </a:ext>
            </a:extLst>
          </p:cNvPr>
          <p:cNvGrpSpPr/>
          <p:nvPr/>
        </p:nvGrpSpPr>
        <p:grpSpPr>
          <a:xfrm>
            <a:off x="2364303" y="1508339"/>
            <a:ext cx="7588635" cy="1940025"/>
            <a:chOff x="2538591" y="1677417"/>
            <a:chExt cx="3946621" cy="1940025"/>
          </a:xfrm>
        </p:grpSpPr>
        <p:sp>
          <p:nvSpPr>
            <p:cNvPr id="8" name="文本框 3">
              <a:extLst>
                <a:ext uri="{FF2B5EF4-FFF2-40B4-BE49-F238E27FC236}">
                  <a16:creationId xmlns:a16="http://schemas.microsoft.com/office/drawing/2014/main" xmlns="" id="{09460B6B-2E9E-435E-A6C7-27E9AD9B25C6}"/>
                </a:ext>
              </a:extLst>
            </p:cNvPr>
            <p:cNvSpPr txBox="1"/>
            <p:nvPr/>
          </p:nvSpPr>
          <p:spPr>
            <a:xfrm>
              <a:off x="2538591" y="1678450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ln w="85725">
                    <a:solidFill>
                      <a:srgbClr val="FDFDFD"/>
                    </a:solidFill>
                  </a:ln>
                  <a:solidFill>
                    <a:schemeClr val="bg1"/>
                  </a:solidFill>
                  <a:effectLst>
                    <a:outerShdw blurRad="63500" sx="102000" sy="102000" algn="ctr" rotWithShape="0">
                      <a:prstClr val="black">
                        <a:alpha val="40000"/>
                      </a:prst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  <p:sp>
          <p:nvSpPr>
            <p:cNvPr id="9" name="文本框 42">
              <a:extLst>
                <a:ext uri="{FF2B5EF4-FFF2-40B4-BE49-F238E27FC236}">
                  <a16:creationId xmlns:a16="http://schemas.microsoft.com/office/drawing/2014/main" xmlns="" id="{BF3B8795-B81B-4FBE-95AC-1E8BAA69ED62}"/>
                </a:ext>
              </a:extLst>
            </p:cNvPr>
            <p:cNvSpPr txBox="1"/>
            <p:nvPr/>
          </p:nvSpPr>
          <p:spPr>
            <a:xfrm>
              <a:off x="2539989" y="1677417"/>
              <a:ext cx="394522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LUYỆN TẬP</a:t>
              </a:r>
            </a:p>
            <a:p>
              <a:pPr algn="ctr"/>
              <a:r>
                <a:rPr lang="en-US" altLang="zh-CN" sz="6000" b="1">
                  <a:solidFill>
                    <a:srgbClr val="07443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+mn-lt"/>
                </a:rPr>
                <a:t>THỰC HÀNH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833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>
        <p:random/>
      </p:transition>
    </mc:Choice>
    <mc:Fallback xmlns="">
      <p:transition spd="slow" advClick="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9f7ee484368fd4d0791515d6212e3c7957fb"/>
  <p:tag name="ISPRING_PRESENTATION_TITLE" val="创意儿童教育培训动态PPT说课模板"/>
</p:tagLst>
</file>

<file path=ppt/theme/theme1.xml><?xml version="1.0" encoding="utf-8"?>
<a:theme xmlns:a="http://schemas.openxmlformats.org/drawingml/2006/main" name="Office 主题">
  <a:themeElements>
    <a:clrScheme name="自定义 1685">
      <a:dk1>
        <a:sysClr val="windowText" lastClr="000000"/>
      </a:dk1>
      <a:lt1>
        <a:sysClr val="window" lastClr="FFFFFF"/>
      </a:lt1>
      <a:dk2>
        <a:srgbClr val="07443C"/>
      </a:dk2>
      <a:lt2>
        <a:srgbClr val="CA520A"/>
      </a:lt2>
      <a:accent1>
        <a:srgbClr val="CA520A"/>
      </a:accent1>
      <a:accent2>
        <a:srgbClr val="07443C"/>
      </a:accent2>
      <a:accent3>
        <a:srgbClr val="CA520A"/>
      </a:accent3>
      <a:accent4>
        <a:srgbClr val="07443C"/>
      </a:accent4>
      <a:accent5>
        <a:srgbClr val="CA520A"/>
      </a:accent5>
      <a:accent6>
        <a:srgbClr val="07443C"/>
      </a:accent6>
      <a:hlink>
        <a:srgbClr val="0563C1"/>
      </a:hlink>
      <a:folHlink>
        <a:srgbClr val="954F72"/>
      </a:folHlink>
    </a:clrScheme>
    <a:fontScheme name="自定义 1">
      <a:majorFont>
        <a:latin typeface="Arial Black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462</Words>
  <Application>Microsoft Office PowerPoint</Application>
  <PresentationFormat>Widescreen</PresentationFormat>
  <Paragraphs>126</Paragraphs>
  <Slides>14</Slides>
  <Notes>9</Notes>
  <HiddenSlides>0</HiddenSlides>
  <MMClips>1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微软雅黑</vt:lpstr>
      <vt:lpstr>宋体</vt:lpstr>
      <vt:lpstr>Arial</vt:lpstr>
      <vt:lpstr>Arial Black</vt:lpstr>
      <vt:lpstr>Calibri</vt:lpstr>
      <vt:lpstr>华文琥珀</vt:lpstr>
      <vt:lpstr>Tahoma</vt:lpstr>
      <vt:lpstr>Times</vt:lpstr>
      <vt:lpstr>Times New Roman</vt:lpstr>
      <vt:lpstr>VNI-Helve</vt:lpstr>
      <vt:lpstr>Wingdings</vt:lpstr>
      <vt:lpstr>Office 主题</vt:lpstr>
      <vt:lpstr>PowerPoint Presentation</vt:lpstr>
      <vt:lpstr> Hãy dùng máy tính bỏ túi để tính và nêu kết quả các phép tính sau: 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创意儿童教育培训动态PPT说课模板</dc:title>
  <dc:creator>1</dc:creator>
  <cp:lastModifiedBy>Admin</cp:lastModifiedBy>
  <cp:revision>54</cp:revision>
  <dcterms:created xsi:type="dcterms:W3CDTF">2015-05-05T08:02:14Z</dcterms:created>
  <dcterms:modified xsi:type="dcterms:W3CDTF">2021-12-23T14:39:47Z</dcterms:modified>
</cp:coreProperties>
</file>