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335" r:id="rId3"/>
    <p:sldId id="336" r:id="rId4"/>
    <p:sldId id="337" r:id="rId5"/>
    <p:sldId id="338" r:id="rId6"/>
    <p:sldId id="334" r:id="rId7"/>
    <p:sldId id="339" r:id="rId8"/>
    <p:sldId id="302" r:id="rId9"/>
    <p:sldId id="341" r:id="rId10"/>
    <p:sldId id="342" r:id="rId11"/>
    <p:sldId id="303" r:id="rId12"/>
    <p:sldId id="343" r:id="rId13"/>
    <p:sldId id="304" r:id="rId14"/>
    <p:sldId id="344" r:id="rId15"/>
    <p:sldId id="345" r:id="rId16"/>
    <p:sldId id="346" r:id="rId17"/>
    <p:sldId id="347" r:id="rId18"/>
    <p:sldId id="348" r:id="rId19"/>
    <p:sldId id="317" r:id="rId20"/>
    <p:sldId id="332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38C"/>
    <a:srgbClr val="FF3300"/>
    <a:srgbClr val="07443C"/>
    <a:srgbClr val="E5FFE5"/>
    <a:srgbClr val="D9FFD9"/>
    <a:srgbClr val="FF6600"/>
    <a:srgbClr val="CA520A"/>
    <a:srgbClr val="308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38AB-85A9-440F-BF0F-A3A1EC1DA239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E78E2-18C1-4EEB-BA27-78770F18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3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0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32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8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40161F2-8552-4F79-9CA2-9F131E5B4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33C88-AF48-4D0D-8C2B-282627F3E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33C88-AF48-4D0D-8C2B-282627F3E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04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DADEDB-8D27-4841-BDAD-1AB70AC88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DADEDB-8D27-4841-BDAD-1AB70AC88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0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DADEDB-8D27-4841-BDAD-1AB70AC88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8AC64-4444-4F89-8286-2B9AA044B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8AC64-4444-4F89-8286-2B9AA044B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7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50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7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40161F2-8552-4F79-9CA2-9F131E5B4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40161F2-8552-4F79-9CA2-9F131E5B4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5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8" r:id="rId3"/>
    <p:sldLayoutId id="2147483657" r:id="rId4"/>
    <p:sldLayoutId id="2147483665" r:id="rId5"/>
    <p:sldLayoutId id="2147483663" r:id="rId6"/>
    <p:sldLayoutId id="2147483658" r:id="rId7"/>
    <p:sldLayoutId id="2147483659" r:id="rId8"/>
    <p:sldLayoutId id="2147483666" r:id="rId9"/>
    <p:sldLayoutId id="2147483664" r:id="rId10"/>
    <p:sldLayoutId id="2147483660" r:id="rId11"/>
    <p:sldLayoutId id="2147483667" r:id="rId12"/>
    <p:sldLayoutId id="2147483661" r:id="rId13"/>
    <p:sldLayoutId id="2147483671" r:id="rId14"/>
    <p:sldLayoutId id="2147483670" r:id="rId15"/>
    <p:sldLayoutId id="2147483662" r:id="rId16"/>
    <p:sldLayoutId id="214748366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7.xml"/><Relationship Id="rId2" Type="http://schemas.openxmlformats.org/officeDocument/2006/relationships/audio" Target="file:///D:\New%20Folder\VUIDEHOC.WAV" TargetMode="External"/><Relationship Id="rId1" Type="http://schemas.openxmlformats.org/officeDocument/2006/relationships/audio" Target="VUIDEHOC.WAV" TargetMode="External"/><Relationship Id="rId6" Type="http://schemas.openxmlformats.org/officeDocument/2006/relationships/slide" Target="slide19.xml"/><Relationship Id="rId11" Type="http://schemas.openxmlformats.org/officeDocument/2006/relationships/hyperlink" Target="../VINH/THIET%20KE%20BAI%20DAY/CONGTODINH/bai%20hoi%20giang%20Av8.ppt#-1,20,Slide 20" TargetMode="External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slide" Target="slide16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8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02347" y="1482353"/>
            <a:ext cx="7585945" cy="1023870"/>
            <a:chOff x="2538591" y="1678450"/>
            <a:chExt cx="3945223" cy="1023870"/>
          </a:xfrm>
        </p:grpSpPr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KHỞI ĐỘNG</a:t>
              </a:r>
              <a:endParaRPr lang="zh-CN" altLang="en-US" sz="6000" b="1" dirty="0">
                <a:ln w="85725">
                  <a:solidFill>
                    <a:srgbClr val="FDFDFD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42">
              <a:extLst>
                <a:ext uri="{FF2B5EF4-FFF2-40B4-BE49-F238E27FC236}">
                  <a16:creationId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8591" y="1686657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6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14600" y="1143000"/>
            <a:ext cx="3657600" cy="5562600"/>
          </a:xfrm>
          <a:prstGeom prst="rect">
            <a:avLst/>
          </a:prstGeom>
          <a:solidFill>
            <a:srgbClr val="C0C0C0"/>
          </a:soli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D4D4D"/>
            </a:extrusionClr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>
              <a:latin typeface="VNI-Souvir" pitchFamily="2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90800" y="2057400"/>
            <a:ext cx="352425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77777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6670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VNI-Souvir" pitchFamily="2" charset="0"/>
              </a:rPr>
              <a:t>OFF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0767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M-</a:t>
            </a: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478155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M+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54864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3352800" y="3581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VNI-Souvir" pitchFamily="2" charset="0"/>
              </a:rPr>
              <a:t>MRC</a:t>
            </a: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26670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40767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8</a:t>
            </a: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478155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9</a:t>
            </a: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54864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3352800" y="4191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7</a:t>
            </a: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26670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VNI-Souvir" pitchFamily="2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40767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5</a:t>
            </a: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478155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6</a:t>
            </a: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54864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3352800" y="4800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4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266700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C</a:t>
            </a: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07670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2</a:t>
            </a: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478155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3</a:t>
            </a:r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3352800" y="5410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266700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AC</a:t>
            </a:r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407670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478155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5486400" y="5410200"/>
            <a:ext cx="5334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3352800" y="6019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5638800" y="3810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5734051" y="36576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8" name="AutoShape 60"/>
          <p:cNvSpPr>
            <a:spLocks noChangeArrowheads="1"/>
          </p:cNvSpPr>
          <p:nvPr/>
        </p:nvSpPr>
        <p:spPr bwMode="auto">
          <a:xfrm>
            <a:off x="5734051" y="38576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H="1">
            <a:off x="2809876" y="4267200"/>
            <a:ext cx="238125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0" name="AutoShape 62"/>
          <p:cNvSpPr>
            <a:spLocks noChangeArrowheads="1"/>
          </p:cNvSpPr>
          <p:nvPr/>
        </p:nvSpPr>
        <p:spPr bwMode="auto">
          <a:xfrm>
            <a:off x="2819401" y="42672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1" name="AutoShape 63"/>
          <p:cNvSpPr>
            <a:spLocks noChangeArrowheads="1"/>
          </p:cNvSpPr>
          <p:nvPr/>
        </p:nvSpPr>
        <p:spPr bwMode="auto">
          <a:xfrm>
            <a:off x="2924176" y="44672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>
            <a:off x="2819400" y="4953000"/>
            <a:ext cx="762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V="1">
            <a:off x="2895600" y="4876800"/>
            <a:ext cx="762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2971800" y="4876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>
            <a:off x="5743575" y="5838825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H="1" flipV="1">
            <a:off x="5638800" y="594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 flipH="1" flipV="1">
            <a:off x="5638800" y="5029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H="1">
            <a:off x="5638800" y="4343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H="1" flipV="1">
            <a:off x="5638800" y="4343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4286251" y="620077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 flipH="1" flipV="1">
            <a:off x="4914900" y="62103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H="1" flipV="1">
            <a:off x="4924425" y="6315075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3657600" y="1219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CASIO</a:t>
            </a: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4419600" y="2209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7.09</a:t>
            </a:r>
            <a:endParaRPr lang="en-US" sz="280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4495800" y="2209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25.3</a:t>
            </a:r>
            <a:endParaRPr lang="en-US" sz="280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4419600" y="2209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32.39</a:t>
            </a:r>
            <a:endParaRPr lang="en-US" sz="280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5638800" y="22550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+</a:t>
            </a:r>
            <a:endParaRPr lang="en-US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5519738" y="2316956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2149" name="Text Box 101"/>
          <p:cNvSpPr txBox="1">
            <a:spLocks noChangeArrowheads="1"/>
          </p:cNvSpPr>
          <p:nvPr/>
        </p:nvSpPr>
        <p:spPr bwMode="auto">
          <a:xfrm>
            <a:off x="6400800" y="2355850"/>
            <a:ext cx="42672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Ñeå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thöïc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hieän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pheùp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laøm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nhö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Souvir" pitchFamily="2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VNI-Souvir" pitchFamily="2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Nhaäp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soá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thöù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nhaát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Nhaäp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daáu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pheùp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Nhaäp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soá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thöù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Nhaäp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daáu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=.</a:t>
            </a:r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2133600" y="3048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II.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Thöïc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hieän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caùc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pheùp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baèng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maùy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boû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Souvir" pitchFamily="2" charset="0"/>
              </a:rPr>
              <a:t>tuùi</a:t>
            </a:r>
            <a:r>
              <a:rPr lang="en-US" sz="2400" dirty="0">
                <a:solidFill>
                  <a:srgbClr val="FF0000"/>
                </a:solidFill>
                <a:latin typeface="VNI-Souvir" pitchFamily="2" charset="0"/>
              </a:rPr>
              <a:t>:</a:t>
            </a:r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6400800" y="1066801"/>
            <a:ext cx="2362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Tính: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25,3 + 7,09</a:t>
            </a:r>
          </a:p>
        </p:txBody>
      </p:sp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8534400" y="17526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= 32,39</a:t>
            </a:r>
          </a:p>
        </p:txBody>
      </p:sp>
    </p:spTree>
    <p:extLst>
      <p:ext uri="{BB962C8B-B14F-4D97-AF65-F5344CB8AC3E}">
        <p14:creationId xmlns:p14="http://schemas.microsoft.com/office/powerpoint/2010/main" val="248879418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/>
      <p:bldP spid="2138" grpId="1"/>
      <p:bldP spid="2139" grpId="0"/>
      <p:bldP spid="2139" grpId="1"/>
      <p:bldP spid="2140" grpId="0"/>
      <p:bldP spid="2141" grpId="0"/>
      <p:bldP spid="2141" grpId="1"/>
      <p:bldP spid="2141" grpId="2"/>
      <p:bldP spid="2142" grpId="0" animBg="1"/>
      <p:bldP spid="2142" grpId="1" animBg="1"/>
      <p:bldP spid="2149" grpId="0"/>
      <p:bldP spid="2151" grpId="0"/>
      <p:bldP spid="2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64303" y="1508339"/>
            <a:ext cx="7588635" cy="1755359"/>
            <a:chOff x="2538591" y="1677417"/>
            <a:chExt cx="3946621" cy="1755359"/>
          </a:xfrm>
        </p:grpSpPr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LUYỆN TẬP</a:t>
              </a:r>
            </a:p>
            <a:p>
              <a:pPr algn="ctr"/>
              <a:r>
                <a:rPr lang="en-US" altLang="zh-CN" sz="54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THỰC HÀNH</a:t>
              </a:r>
            </a:p>
          </p:txBody>
        </p:sp>
        <p:sp>
          <p:nvSpPr>
            <p:cNvPr id="9" name="文本框 42">
              <a:extLst>
                <a:ext uri="{FF2B5EF4-FFF2-40B4-BE49-F238E27FC236}">
                  <a16:creationId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9989" y="1677417"/>
              <a:ext cx="39452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LUYỆN TẬP</a:t>
              </a:r>
            </a:p>
            <a:p>
              <a:pPr algn="ctr"/>
              <a:r>
                <a:rPr lang="en-US" altLang="zh-CN" sz="5400" b="1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THỰC HÀNH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332827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24084" y="858672"/>
            <a:ext cx="92804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00FF"/>
                </a:solidFill>
                <a:latin typeface="VNI-Souvir" pitchFamily="2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Thöïc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hieän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caùc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pheùp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roài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kieåm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laïi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keát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quaû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baèng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maùy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boû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VNI-Souvir" pitchFamily="2" charset="0"/>
              </a:rPr>
              <a:t>tuùi</a:t>
            </a:r>
            <a:r>
              <a:rPr lang="en-US" sz="2800" dirty="0">
                <a:solidFill>
                  <a:srgbClr val="0000FF"/>
                </a:solidFill>
                <a:latin typeface="VNI-Souvir" pitchFamily="2" charset="0"/>
              </a:rPr>
              <a:t>: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00284" y="2306473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126,45 + 796,892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738884" y="230647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923,342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700284" y="3068473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352,19 – 189,471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738884" y="306847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162,719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700284" y="3906673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75,54 x 39 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443484" y="3906673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2946,06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700284" y="4744873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308,85 : 14,5 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976884" y="4744873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21,3</a:t>
            </a:r>
          </a:p>
        </p:txBody>
      </p:sp>
    </p:spTree>
    <p:extLst>
      <p:ext uri="{BB962C8B-B14F-4D97-AF65-F5344CB8AC3E}">
        <p14:creationId xmlns:p14="http://schemas.microsoft.com/office/powerpoint/2010/main" val="374058382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5" grpId="0"/>
      <p:bldP spid="27656" grpId="0"/>
      <p:bldP spid="27657" grpId="0"/>
      <p:bldP spid="27658" grpId="0"/>
      <p:bldP spid="27660" grpId="0"/>
      <p:bldP spid="27661" grpId="0"/>
      <p:bldP spid="276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82775" y="2137445"/>
            <a:ext cx="7588636" cy="1015999"/>
            <a:chOff x="2538591" y="1678450"/>
            <a:chExt cx="3946621" cy="1015999"/>
          </a:xfrm>
        </p:grpSpPr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VẬN DỤNG</a:t>
              </a:r>
              <a:endParaRPr lang="zh-CN" altLang="en-US" sz="6000" b="1" dirty="0">
                <a:ln w="85725">
                  <a:solidFill>
                    <a:srgbClr val="FDFDFD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42">
              <a:extLst>
                <a:ext uri="{FF2B5EF4-FFF2-40B4-BE49-F238E27FC236}">
                  <a16:creationId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9989" y="1678786"/>
              <a:ext cx="3945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72141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572000" y="2057400"/>
            <a:ext cx="1600200" cy="1447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40963" name="AutoShape 3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172200" y="3429000"/>
            <a:ext cx="1600200" cy="1447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  <p:sp>
        <p:nvSpPr>
          <p:cNvPr id="40964" name="AutoShape 4">
            <a:hlinkClick r:id="rId7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172200" y="2057400"/>
            <a:ext cx="1600200" cy="13716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40965" name="AutoShape 5">
            <a:hlinkClick r:id="rId8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572000" y="3429000"/>
            <a:ext cx="1600200" cy="14478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  <p:pic>
        <p:nvPicPr>
          <p:cNvPr id="40966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335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smalborg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80" y="291306"/>
            <a:ext cx="8021638" cy="78898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0971" name="WordArt 11">
            <a:hlinkClick r:id="rId11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655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</a:p>
        </p:txBody>
      </p:sp>
      <p:pic>
        <p:nvPicPr>
          <p:cNvPr id="40990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47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14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75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1215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75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29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75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365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75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5" dur="1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5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5" dur="1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5" dur="1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0"/>
                </p:tgtEl>
              </p:cMediaNode>
            </p:audio>
          </p:childTnLst>
        </p:cTn>
      </p:par>
    </p:tnLst>
    <p:bldLst>
      <p:bldP spid="40962" grpId="0" animBg="1" autoUpdateAnimBg="0"/>
      <p:bldP spid="40962" grpId="1" animBg="1"/>
      <p:bldP spid="40962" grpId="2" animBg="1"/>
      <p:bldP spid="40963" grpId="0" animBg="1" autoUpdateAnimBg="0"/>
      <p:bldP spid="40963" grpId="1" animBg="1"/>
      <p:bldP spid="40963" grpId="2" animBg="1"/>
      <p:bldP spid="40964" grpId="0" animBg="1" autoUpdateAnimBg="0"/>
      <p:bldP spid="40964" grpId="1" animBg="1"/>
      <p:bldP spid="40964" grpId="2" animBg="1"/>
      <p:bldP spid="40965" grpId="0" animBg="1" autoUpdateAnimBg="0"/>
      <p:bldP spid="40965" grpId="1" animBg="1"/>
      <p:bldP spid="40965" grpId="2" animBg="1"/>
      <p:bldP spid="409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375,86 + 29,05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404,91</a:t>
            </a:r>
          </a:p>
        </p:txBody>
      </p:sp>
      <p:sp>
        <p:nvSpPr>
          <p:cNvPr id="4199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31382" y="4617027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3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1614488" y="104775"/>
            <a:ext cx="8991600" cy="6629400"/>
          </a:xfrm>
          <a:prstGeom prst="roundRect">
            <a:avLst>
              <a:gd name="adj" fmla="val 8912"/>
            </a:avLst>
          </a:prstGeom>
          <a:noFill/>
          <a:ln w="127000" cmpd="thickThin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352800" y="25908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80,475 – 26,827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53,648</a:t>
            </a:r>
          </a:p>
        </p:txBody>
      </p:sp>
      <p:sp>
        <p:nvSpPr>
          <p:cNvPr id="4301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71709" y="5046663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5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657600" y="27432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48,16 X 3,4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400800" y="2743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400800" y="27432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163,744</a:t>
            </a:r>
          </a:p>
        </p:txBody>
      </p:sp>
      <p:sp>
        <p:nvSpPr>
          <p:cNvPr id="44046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036" y="4731328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05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  <p:bldP spid="440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648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35,04 : 4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Souvir" pitchFamily="2" charset="0"/>
              </a:rPr>
              <a:t>= ?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934200" y="2590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Souvir" pitchFamily="2" charset="0"/>
              </a:rPr>
              <a:t>= 8,76</a:t>
            </a:r>
          </a:p>
        </p:txBody>
      </p:sp>
      <p:sp>
        <p:nvSpPr>
          <p:cNvPr id="4506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63891" y="5188527"/>
            <a:ext cx="1143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9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2">
            <a:extLst>
              <a:ext uri="{FF2B5EF4-FFF2-40B4-BE49-F238E27FC236}">
                <a16:creationId xmlns:a16="http://schemas.microsoft.com/office/drawing/2014/main" id="{2D0DFC5A-3181-44F1-BFA9-7373E9CFDDAD}"/>
              </a:ext>
            </a:extLst>
          </p:cNvPr>
          <p:cNvSpPr txBox="1"/>
          <p:nvPr/>
        </p:nvSpPr>
        <p:spPr>
          <a:xfrm>
            <a:off x="1828003" y="652735"/>
            <a:ext cx="8565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Nêu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phép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máy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bỏ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túi</a:t>
            </a:r>
            <a:r>
              <a:rPr lang="en-US" altLang="zh-CN" sz="36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1541226" y="2028304"/>
            <a:ext cx="913945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Ñeå thöïc hieän pheùp tính ta laøm nhö sau: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soá thöù nhaát.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daáu pheùp tính.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soá thöù hai.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Souvir" pitchFamily="2" charset="0"/>
              </a:rPr>
              <a:t>-Nhaäp daáu =.</a:t>
            </a:r>
          </a:p>
        </p:txBody>
      </p:sp>
    </p:spTree>
    <p:extLst>
      <p:ext uri="{BB962C8B-B14F-4D97-AF65-F5344CB8AC3E}">
        <p14:creationId xmlns:p14="http://schemas.microsoft.com/office/powerpoint/2010/main" val="34824866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5105401" y="2819400"/>
            <a:ext cx="608013" cy="609600"/>
            <a:chOff x="0" y="1440"/>
            <a:chExt cx="696" cy="816"/>
          </a:xfrm>
        </p:grpSpPr>
        <p:pic>
          <p:nvPicPr>
            <p:cNvPr id="19461" name="Picture 5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</a:extLst>
          </p:spPr>
        </p:pic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19463" name="AutoShape 7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64" name="Group 8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19465" name="Freeform 9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6" name="Freeform 10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7" name="Line 11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3" name="Line 1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4" name="Line 18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876801" y="2971801"/>
            <a:ext cx="108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VNI-Helve" pitchFamily="2" charset="0"/>
              </a:rPr>
              <a:t>6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7162801" y="660400"/>
            <a:ext cx="2562225" cy="2082800"/>
            <a:chOff x="3648" y="288"/>
            <a:chExt cx="1614" cy="1312"/>
          </a:xfrm>
        </p:grpSpPr>
        <p:sp>
          <p:nvSpPr>
            <p:cNvPr id="19477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478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9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0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1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3124201" y="609601"/>
            <a:ext cx="2924175" cy="2378075"/>
            <a:chOff x="1008" y="384"/>
            <a:chExt cx="1842" cy="1498"/>
          </a:xfrm>
        </p:grpSpPr>
        <p:sp>
          <p:nvSpPr>
            <p:cNvPr id="19484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485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6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6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72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9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88" name="Group 32"/>
          <p:cNvGrpSpPr>
            <a:grpSpLocks/>
          </p:cNvGrpSpPr>
          <p:nvPr/>
        </p:nvGrpSpPr>
        <p:grpSpPr bwMode="auto">
          <a:xfrm>
            <a:off x="4419601" y="0"/>
            <a:ext cx="3686175" cy="2997200"/>
            <a:chOff x="1824" y="0"/>
            <a:chExt cx="2322" cy="1888"/>
          </a:xfrm>
        </p:grpSpPr>
        <p:sp>
          <p:nvSpPr>
            <p:cNvPr id="19489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49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1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2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8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3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4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5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6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24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7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8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9" name="Picture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500" name="AutoShape 44"/>
          <p:cNvSpPr>
            <a:spLocks noChangeArrowheads="1"/>
          </p:cNvSpPr>
          <p:nvPr/>
        </p:nvSpPr>
        <p:spPr bwMode="auto">
          <a:xfrm rot="10800000">
            <a:off x="5889625" y="2978150"/>
            <a:ext cx="1352550" cy="3879850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1" name="Group 45"/>
          <p:cNvGrpSpPr>
            <a:grpSpLocks/>
          </p:cNvGrpSpPr>
          <p:nvPr/>
        </p:nvGrpSpPr>
        <p:grpSpPr bwMode="auto">
          <a:xfrm>
            <a:off x="4889500" y="4471988"/>
            <a:ext cx="1212850" cy="931862"/>
            <a:chOff x="1632" y="2460"/>
            <a:chExt cx="816" cy="516"/>
          </a:xfrm>
        </p:grpSpPr>
        <p:sp>
          <p:nvSpPr>
            <p:cNvPr id="19502" name="AutoShape 46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AutoShape 48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06" name="Group 50"/>
          <p:cNvGrpSpPr>
            <a:grpSpLocks/>
          </p:cNvGrpSpPr>
          <p:nvPr/>
        </p:nvGrpSpPr>
        <p:grpSpPr bwMode="auto">
          <a:xfrm>
            <a:off x="5895976" y="1052513"/>
            <a:ext cx="1647825" cy="1339850"/>
            <a:chOff x="2754" y="663"/>
            <a:chExt cx="1038" cy="844"/>
          </a:xfrm>
        </p:grpSpPr>
        <p:sp>
          <p:nvSpPr>
            <p:cNvPr id="19507" name="Cloud"/>
            <p:cNvSpPr>
              <a:spLocks noChangeAspect="1" noEditPoints="1" noChangeArrowheads="1"/>
            </p:cNvSpPr>
            <p:nvPr/>
          </p:nvSpPr>
          <p:spPr bwMode="auto">
            <a:xfrm>
              <a:off x="2754" y="663"/>
              <a:ext cx="1038" cy="8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08" name="Picture 5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7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09" name="Group 53"/>
          <p:cNvGrpSpPr>
            <a:grpSpLocks/>
          </p:cNvGrpSpPr>
          <p:nvPr/>
        </p:nvGrpSpPr>
        <p:grpSpPr bwMode="auto">
          <a:xfrm>
            <a:off x="6705601" y="1752600"/>
            <a:ext cx="3686175" cy="2997200"/>
            <a:chOff x="3504" y="1104"/>
            <a:chExt cx="2322" cy="1888"/>
          </a:xfrm>
        </p:grpSpPr>
        <p:sp>
          <p:nvSpPr>
            <p:cNvPr id="19510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11" name="Picture 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2" name="Picture 5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3" name="Picture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4" name="Picture 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63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5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6" name="Picture 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7" name="Picture 6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8" name="Picture 6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2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9" name="Picture 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20" name="Group 64"/>
          <p:cNvGrpSpPr>
            <a:grpSpLocks/>
          </p:cNvGrpSpPr>
          <p:nvPr/>
        </p:nvGrpSpPr>
        <p:grpSpPr bwMode="auto">
          <a:xfrm>
            <a:off x="3505200" y="5867400"/>
            <a:ext cx="7924800" cy="1600200"/>
            <a:chOff x="1248" y="3696"/>
            <a:chExt cx="4992" cy="1008"/>
          </a:xfrm>
        </p:grpSpPr>
        <p:sp>
          <p:nvSpPr>
            <p:cNvPr id="19521" name="Oval 65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22" name="Group 66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19523" name="Oval 67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288" cy="48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4" name="Oval 68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5" name="Oval 69"/>
              <p:cNvSpPr>
                <a:spLocks noChangeArrowheads="1"/>
              </p:cNvSpPr>
              <p:nvPr/>
            </p:nvSpPr>
            <p:spPr bwMode="auto">
              <a:xfrm>
                <a:off x="3696" y="4080"/>
                <a:ext cx="816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6" name="Oval 70"/>
              <p:cNvSpPr>
                <a:spLocks noChangeArrowheads="1"/>
              </p:cNvSpPr>
              <p:nvPr/>
            </p:nvSpPr>
            <p:spPr bwMode="auto">
              <a:xfrm>
                <a:off x="5568" y="4062"/>
                <a:ext cx="672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7" name="Oval 71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Oval 72"/>
              <p:cNvSpPr>
                <a:spLocks noChangeArrowheads="1"/>
              </p:cNvSpPr>
              <p:nvPr/>
            </p:nvSpPr>
            <p:spPr bwMode="auto">
              <a:xfrm>
                <a:off x="2160" y="4032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9" name="Oval 73"/>
              <p:cNvSpPr>
                <a:spLocks noChangeArrowheads="1"/>
              </p:cNvSpPr>
              <p:nvPr/>
            </p:nvSpPr>
            <p:spPr bwMode="auto">
              <a:xfrm>
                <a:off x="1248" y="4272"/>
                <a:ext cx="720" cy="28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0" name="Oval 74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2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1" name="Oval 75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864" cy="72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32" name="Group 76"/>
          <p:cNvGrpSpPr>
            <a:grpSpLocks/>
          </p:cNvGrpSpPr>
          <p:nvPr/>
        </p:nvGrpSpPr>
        <p:grpSpPr bwMode="auto">
          <a:xfrm>
            <a:off x="2362201" y="1905000"/>
            <a:ext cx="3686175" cy="2997200"/>
            <a:chOff x="672" y="912"/>
            <a:chExt cx="2322" cy="1888"/>
          </a:xfrm>
        </p:grpSpPr>
        <p:sp>
          <p:nvSpPr>
            <p:cNvPr id="19533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34" name="Picture 7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53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7" name="Picture 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1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39" name="Picture 8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4114800" y="1828800"/>
            <a:ext cx="4343400" cy="2997200"/>
            <a:chOff x="1680" y="1056"/>
            <a:chExt cx="2736" cy="1888"/>
          </a:xfrm>
        </p:grpSpPr>
        <p:sp>
          <p:nvSpPr>
            <p:cNvPr id="19541" name="Cloud"/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542" name="Picture 8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5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2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4" name="Picture 8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3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6" name="Picture 9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9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7" name="Picture 9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20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0" name="Picture 9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9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8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2" name="Picture 9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3" name="Picture 9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66793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2.59259E-6 L -0.00289 2.59259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31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33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44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46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57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59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2.59259E-6 L -0.02452 2.59259E-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74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76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83" dur="2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85" dur="2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89" dur="2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91" dur="2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5556 L -0.00677 0.4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7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5116 L 4.72222E-6 0.39768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3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97" dur="2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41018 C -0.01684 0.38287 -0.02674 0.35555 -0.03559 0.35601 C -0.04445 0.35648 -0.05174 0.41018 -0.05955 0.41296 C -0.06754 0.41574 -0.07552 0.37199 -0.08264 0.37268 C -0.08993 0.37338 -0.09653 0.41412 -0.10295 0.41713 C -0.10938 0.42013 -0.11528 0.39074 -0.12118 0.39074 C -0.12709 0.39074 -0.13577 0.41273 -0.13855 0.41713 " pathEditMode="relative" rAng="0" ptsTypes="aaaaaaA">
                                      <p:cBhvr>
                                        <p:cTn id="10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-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40347 C -0.01771 0.37616 -0.02709 0.34884 -0.03542 0.3493 C -0.04375 0.34977 -0.0507 0.40347 -0.05799 0.40625 C -0.06528 0.40903 -0.07292 0.36528 -0.07987 0.36597 C -0.08646 0.36667 -0.09271 0.40741 -0.09862 0.41042 C -0.10487 0.41342 -0.11042 0.38403 -0.11598 0.38403 C -0.12153 0.38403 -0.12969 0.40602 -0.13212 0.41042 " pathEditMode="relative" rAng="0" ptsTypes="aaaaaaA">
                                      <p:cBhvr>
                                        <p:cTn id="10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10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/>
      <p:bldP spid="19475" grpId="1"/>
      <p:bldP spid="1947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42">
            <a:extLst>
              <a:ext uri="{FF2B5EF4-FFF2-40B4-BE49-F238E27FC236}">
                <a16:creationId xmlns:a16="http://schemas.microsoft.com/office/drawing/2014/main" id="{BF3B8795-B81B-4FBE-95AC-1E8BAA69ED62}"/>
              </a:ext>
            </a:extLst>
          </p:cNvPr>
          <p:cNvSpPr txBox="1"/>
          <p:nvPr/>
        </p:nvSpPr>
        <p:spPr>
          <a:xfrm>
            <a:off x="2156345" y="1659772"/>
            <a:ext cx="8508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Chuẩn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máy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bỏ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túi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giải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toán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tỉ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phần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trăm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4000" b="1" dirty="0" err="1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trang</a:t>
            </a:r>
            <a:r>
              <a:rPr lang="en-US" altLang="zh-CN" sz="4000" b="1" dirty="0">
                <a:solidFill>
                  <a:srgbClr val="07443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82).</a:t>
            </a:r>
          </a:p>
        </p:txBody>
      </p:sp>
    </p:spTree>
    <p:extLst>
      <p:ext uri="{BB962C8B-B14F-4D97-AF65-F5344CB8AC3E}">
        <p14:creationId xmlns:p14="http://schemas.microsoft.com/office/powerpoint/2010/main" val="3186804441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524000"/>
            <a:ext cx="8305800" cy="914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87730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678180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4552950" y="2971800"/>
            <a:ext cx="1143000" cy="1265238"/>
            <a:chOff x="1908" y="1872"/>
            <a:chExt cx="720" cy="797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08" y="2064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Souvir" pitchFamily="2" charset="0"/>
                </a:rPr>
                <a:t>3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244" y="2304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Souvir" pitchFamily="2" charset="0"/>
                </a:rPr>
                <a:t>4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244" y="1872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VNI-Souvir" pitchFamily="2" charset="0"/>
                </a:rPr>
                <a:t>3</a:t>
              </a: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2196" y="2256"/>
              <a:ext cx="43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5848350" y="3429000"/>
            <a:ext cx="381000" cy="228600"/>
            <a:chOff x="2496" y="3120"/>
            <a:chExt cx="240" cy="144"/>
          </a:xfrm>
        </p:grpSpPr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2496" y="3120"/>
              <a:ext cx="24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2496" y="3264"/>
              <a:ext cx="24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381750" y="3230564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VNI-Souvir" pitchFamily="2" charset="0"/>
              </a:rPr>
              <a:t>3,75</a:t>
            </a:r>
          </a:p>
        </p:txBody>
      </p:sp>
    </p:spTree>
    <p:extLst>
      <p:ext uri="{BB962C8B-B14F-4D97-AF65-F5344CB8AC3E}">
        <p14:creationId xmlns:p14="http://schemas.microsoft.com/office/powerpoint/2010/main" val="118828683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7467600" y="2514600"/>
            <a:ext cx="609600" cy="609600"/>
            <a:chOff x="0" y="1440"/>
            <a:chExt cx="696" cy="816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96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</a:extLst>
          </p:spPr>
        </p:pic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336" y="1440"/>
              <a:ext cx="336" cy="192"/>
              <a:chOff x="830" y="3153"/>
              <a:chExt cx="268" cy="144"/>
            </a:xfrm>
          </p:grpSpPr>
          <p:sp>
            <p:nvSpPr>
              <p:cNvPr id="23559" name="AutoShape 7"/>
              <p:cNvSpPr>
                <a:spLocks noChangeArrowheads="1"/>
              </p:cNvSpPr>
              <p:nvPr/>
            </p:nvSpPr>
            <p:spPr bwMode="auto">
              <a:xfrm>
                <a:off x="830" y="3153"/>
                <a:ext cx="34" cy="144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60" name="Group 8"/>
              <p:cNvGrpSpPr>
                <a:grpSpLocks/>
              </p:cNvGrpSpPr>
              <p:nvPr/>
            </p:nvGrpSpPr>
            <p:grpSpPr bwMode="auto">
              <a:xfrm rot="-1106097">
                <a:off x="850" y="3174"/>
                <a:ext cx="248" cy="90"/>
                <a:chOff x="793" y="3462"/>
                <a:chExt cx="705" cy="330"/>
              </a:xfrm>
            </p:grpSpPr>
            <p:sp>
              <p:nvSpPr>
                <p:cNvPr id="23561" name="Freeform 9"/>
                <p:cNvSpPr>
                  <a:spLocks/>
                </p:cNvSpPr>
                <p:nvPr/>
              </p:nvSpPr>
              <p:spPr bwMode="auto">
                <a:xfrm>
                  <a:off x="864" y="3504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2" name="Freeform 10"/>
                <p:cNvSpPr>
                  <a:spLocks/>
                </p:cNvSpPr>
                <p:nvPr/>
              </p:nvSpPr>
              <p:spPr bwMode="auto">
                <a:xfrm rot="2700000" flipV="1">
                  <a:off x="859" y="3530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3" name="Line 11"/>
                <p:cNvSpPr>
                  <a:spLocks noChangeShapeType="1"/>
                </p:cNvSpPr>
                <p:nvPr/>
              </p:nvSpPr>
              <p:spPr bwMode="auto">
                <a:xfrm>
                  <a:off x="872" y="3504"/>
                  <a:ext cx="52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68" y="350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064" y="3562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72" y="3614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7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68" y="3614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8" name="Line 1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192" y="3698"/>
                  <a:ext cx="96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9" name="Line 1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96" y="3652"/>
                  <a:ext cx="84" cy="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0" name="Line 18"/>
                <p:cNvSpPr>
                  <a:spLocks noChangeShapeType="1"/>
                </p:cNvSpPr>
                <p:nvPr/>
              </p:nvSpPr>
              <p:spPr bwMode="auto">
                <a:xfrm>
                  <a:off x="793" y="3462"/>
                  <a:ext cx="96" cy="4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571" name="Text Box 1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239000" y="2667001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VNI-Helve" pitchFamily="2" charset="0"/>
              </a:rPr>
              <a:t>19</a:t>
            </a:r>
          </a:p>
        </p:txBody>
      </p: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7162801" y="660400"/>
            <a:ext cx="2562225" cy="2082800"/>
            <a:chOff x="3648" y="288"/>
            <a:chExt cx="1614" cy="1312"/>
          </a:xfrm>
        </p:grpSpPr>
        <p:sp>
          <p:nvSpPr>
            <p:cNvPr id="23573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5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6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7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8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3124201" y="609601"/>
            <a:ext cx="2924175" cy="2378075"/>
            <a:chOff x="1008" y="384"/>
            <a:chExt cx="1842" cy="1498"/>
          </a:xfrm>
        </p:grpSpPr>
        <p:sp>
          <p:nvSpPr>
            <p:cNvPr id="23580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81" name="Picture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66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2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72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3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9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4419601" y="0"/>
            <a:ext cx="3686175" cy="2997200"/>
            <a:chOff x="1824" y="0"/>
            <a:chExt cx="2322" cy="1888"/>
          </a:xfrm>
        </p:grpSpPr>
        <p:sp>
          <p:nvSpPr>
            <p:cNvPr id="23585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86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5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7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8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8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8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9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0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1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2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24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3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4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5" name="Picture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96" name="AutoShape 44"/>
          <p:cNvSpPr>
            <a:spLocks noChangeArrowheads="1"/>
          </p:cNvSpPr>
          <p:nvPr/>
        </p:nvSpPr>
        <p:spPr bwMode="auto">
          <a:xfrm rot="10800000">
            <a:off x="5889625" y="2978150"/>
            <a:ext cx="1352550" cy="3879850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4889500" y="4471988"/>
            <a:ext cx="1212850" cy="931862"/>
            <a:chOff x="1632" y="2460"/>
            <a:chExt cx="816" cy="516"/>
          </a:xfrm>
        </p:grpSpPr>
        <p:sp>
          <p:nvSpPr>
            <p:cNvPr id="23598" name="AutoShape 46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AutoShape 48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G0" fmla="+- 7485 0 0"/>
                <a:gd name="G1" fmla="+- 21600 0 7485"/>
                <a:gd name="G2" fmla="*/ 7485 1 2"/>
                <a:gd name="G3" fmla="+- 21600 0 G2"/>
                <a:gd name="G4" fmla="+/ 7485 21600 2"/>
                <a:gd name="G5" fmla="+/ G1 0 2"/>
                <a:gd name="G6" fmla="*/ 21600 21600 7485"/>
                <a:gd name="G7" fmla="*/ G6 1 2"/>
                <a:gd name="G8" fmla="+- 21600 0 G7"/>
                <a:gd name="G9" fmla="*/ 21600 1 2"/>
                <a:gd name="G10" fmla="+- 7485 0 G9"/>
                <a:gd name="G11" fmla="?: G10 G8 0"/>
                <a:gd name="G12" fmla="?: G10 G7 21600"/>
                <a:gd name="T0" fmla="*/ 17857 w 21600"/>
                <a:gd name="T1" fmla="*/ 10800 h 21600"/>
                <a:gd name="T2" fmla="*/ 10800 w 21600"/>
                <a:gd name="T3" fmla="*/ 21600 h 21600"/>
                <a:gd name="T4" fmla="*/ 3743 w 21600"/>
                <a:gd name="T5" fmla="*/ 10800 h 21600"/>
                <a:gd name="T6" fmla="*/ 10800 w 21600"/>
                <a:gd name="T7" fmla="*/ 0 h 21600"/>
                <a:gd name="T8" fmla="*/ 5543 w 21600"/>
                <a:gd name="T9" fmla="*/ 5543 h 21600"/>
                <a:gd name="T10" fmla="*/ 16057 w 21600"/>
                <a:gd name="T11" fmla="*/ 1605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02" name="Group 50"/>
          <p:cNvGrpSpPr>
            <a:grpSpLocks/>
          </p:cNvGrpSpPr>
          <p:nvPr/>
        </p:nvGrpSpPr>
        <p:grpSpPr bwMode="auto">
          <a:xfrm>
            <a:off x="5895976" y="1052513"/>
            <a:ext cx="1647825" cy="1339850"/>
            <a:chOff x="2754" y="663"/>
            <a:chExt cx="1038" cy="844"/>
          </a:xfrm>
        </p:grpSpPr>
        <p:sp>
          <p:nvSpPr>
            <p:cNvPr id="23603" name="Cloud"/>
            <p:cNvSpPr>
              <a:spLocks noChangeAspect="1" noEditPoints="1" noChangeArrowheads="1"/>
            </p:cNvSpPr>
            <p:nvPr/>
          </p:nvSpPr>
          <p:spPr bwMode="auto">
            <a:xfrm>
              <a:off x="2754" y="663"/>
              <a:ext cx="1038" cy="84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04" name="Picture 5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7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05" name="Group 53"/>
          <p:cNvGrpSpPr>
            <a:grpSpLocks/>
          </p:cNvGrpSpPr>
          <p:nvPr/>
        </p:nvGrpSpPr>
        <p:grpSpPr bwMode="auto">
          <a:xfrm>
            <a:off x="2590801" y="1447800"/>
            <a:ext cx="3686175" cy="2997200"/>
            <a:chOff x="672" y="912"/>
            <a:chExt cx="2322" cy="1888"/>
          </a:xfrm>
        </p:grpSpPr>
        <p:sp>
          <p:nvSpPr>
            <p:cNvPr id="23606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07" name="Picture 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53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08" name="Picture 5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09" name="Picture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0" name="Picture 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1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1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1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2" name="Picture 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13" name="Group 61"/>
          <p:cNvGrpSpPr>
            <a:grpSpLocks/>
          </p:cNvGrpSpPr>
          <p:nvPr/>
        </p:nvGrpSpPr>
        <p:grpSpPr bwMode="auto">
          <a:xfrm>
            <a:off x="6553201" y="1600200"/>
            <a:ext cx="3686175" cy="2997200"/>
            <a:chOff x="3504" y="1104"/>
            <a:chExt cx="2322" cy="1888"/>
          </a:xfrm>
        </p:grpSpPr>
        <p:sp>
          <p:nvSpPr>
            <p:cNvPr id="23614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15" name="Picture 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6" name="Picture 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6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7" name="Picture 6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8" name="Picture 6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63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19" name="Picture 6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4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0" name="Picture 6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1" name="Picture 6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77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2" name="Picture 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25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3" name="Picture 7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4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24" name="Group 72"/>
          <p:cNvGrpSpPr>
            <a:grpSpLocks/>
          </p:cNvGrpSpPr>
          <p:nvPr/>
        </p:nvGrpSpPr>
        <p:grpSpPr bwMode="auto">
          <a:xfrm>
            <a:off x="4114800" y="1600200"/>
            <a:ext cx="4343400" cy="2997200"/>
            <a:chOff x="1680" y="1056"/>
            <a:chExt cx="2736" cy="1888"/>
          </a:xfrm>
        </p:grpSpPr>
        <p:sp>
          <p:nvSpPr>
            <p:cNvPr id="23625" name="Cloud"/>
            <p:cNvSpPr>
              <a:spLocks noChangeAspect="1" noEditPoints="1" noChangeArrowheads="1"/>
            </p:cNvSpPr>
            <p:nvPr/>
          </p:nvSpPr>
          <p:spPr bwMode="auto">
            <a:xfrm>
              <a:off x="1680" y="1056"/>
              <a:ext cx="2736" cy="188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626" name="Picture 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58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7" name="Picture 7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20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8" name="Picture 7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29" name="Picture 7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35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0" name="Picture 7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9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1" name="Picture 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230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2" name="Picture 8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24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3" name="Picture 8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200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4" name="Picture 8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96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5" name="Picture 8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8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6" name="Picture 8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28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37" name="Picture 8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12"/>
              <a:ext cx="396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638" name="Group 86"/>
          <p:cNvGrpSpPr>
            <a:grpSpLocks/>
          </p:cNvGrpSpPr>
          <p:nvPr/>
        </p:nvGrpSpPr>
        <p:grpSpPr bwMode="auto">
          <a:xfrm>
            <a:off x="3505200" y="5867400"/>
            <a:ext cx="7924800" cy="1600200"/>
            <a:chOff x="1248" y="3696"/>
            <a:chExt cx="4992" cy="1008"/>
          </a:xfrm>
        </p:grpSpPr>
        <p:sp>
          <p:nvSpPr>
            <p:cNvPr id="23639" name="Oval 87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Oval 88"/>
            <p:cNvSpPr>
              <a:spLocks noChangeArrowheads="1"/>
            </p:cNvSpPr>
            <p:nvPr/>
          </p:nvSpPr>
          <p:spPr bwMode="auto">
            <a:xfrm>
              <a:off x="3696" y="3936"/>
              <a:ext cx="288" cy="48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Oval 89"/>
            <p:cNvSpPr>
              <a:spLocks noChangeArrowheads="1"/>
            </p:cNvSpPr>
            <p:nvPr/>
          </p:nvSpPr>
          <p:spPr bwMode="auto">
            <a:xfrm>
              <a:off x="3888" y="4128"/>
              <a:ext cx="1776" cy="384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Oval 90"/>
            <p:cNvSpPr>
              <a:spLocks noChangeArrowheads="1"/>
            </p:cNvSpPr>
            <p:nvPr/>
          </p:nvSpPr>
          <p:spPr bwMode="auto">
            <a:xfrm>
              <a:off x="3696" y="4080"/>
              <a:ext cx="816" cy="43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Oval 91"/>
            <p:cNvSpPr>
              <a:spLocks noChangeArrowheads="1"/>
            </p:cNvSpPr>
            <p:nvPr/>
          </p:nvSpPr>
          <p:spPr bwMode="auto">
            <a:xfrm>
              <a:off x="5568" y="4062"/>
              <a:ext cx="672" cy="43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Oval 92"/>
            <p:cNvSpPr>
              <a:spLocks noChangeArrowheads="1"/>
            </p:cNvSpPr>
            <p:nvPr/>
          </p:nvSpPr>
          <p:spPr bwMode="auto">
            <a:xfrm>
              <a:off x="1680" y="4128"/>
              <a:ext cx="1008" cy="28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Oval 93"/>
            <p:cNvSpPr>
              <a:spLocks noChangeArrowheads="1"/>
            </p:cNvSpPr>
            <p:nvPr/>
          </p:nvSpPr>
          <p:spPr bwMode="auto">
            <a:xfrm>
              <a:off x="2160" y="4032"/>
              <a:ext cx="528" cy="43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Oval 94"/>
            <p:cNvSpPr>
              <a:spLocks noChangeArrowheads="1"/>
            </p:cNvSpPr>
            <p:nvPr/>
          </p:nvSpPr>
          <p:spPr bwMode="auto">
            <a:xfrm>
              <a:off x="1248" y="4272"/>
              <a:ext cx="720" cy="28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Oval 95"/>
            <p:cNvSpPr>
              <a:spLocks noChangeArrowheads="1"/>
            </p:cNvSpPr>
            <p:nvPr/>
          </p:nvSpPr>
          <p:spPr bwMode="auto">
            <a:xfrm>
              <a:off x="2304" y="3984"/>
              <a:ext cx="672" cy="552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Oval 96"/>
            <p:cNvSpPr>
              <a:spLocks noChangeArrowheads="1"/>
            </p:cNvSpPr>
            <p:nvPr/>
          </p:nvSpPr>
          <p:spPr bwMode="auto">
            <a:xfrm>
              <a:off x="2832" y="3792"/>
              <a:ext cx="864" cy="72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43334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-1.53846E-6 -2.96296E-6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2.59259E-6 L -0.00289 2.59259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9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31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33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2 -2.96296E-6 L 1.53846E-6 -2.96296E-6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2.59259E-6 L -0.02596 2.59259E-6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44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46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3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96296E-6 L 0.02692 -2.96296E-6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57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59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-2.96296E-6 L -1.53846E-6 -2.96296E-6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2.59259E-6 L -0.02452 2.59259E-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74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76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83" dur="2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046 L 0.02692 -0.00046 " pathEditMode="relative" rAng="0" ptsTypes="AA">
                                      <p:cBhvr>
                                        <p:cTn id="85" dur="2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2.59259E-6 L -0.00144 2.59259E-6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89" dur="2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91" dur="2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93" dur="2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1.11111E-6 L 7.69231E-7 0.41111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5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4 -4.07407E-6 L -0.00384 0.4044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41112 C 0.00035 0.43334 0.00105 0.45579 0.0125 0.46621 C 0.02396 0.47686 0.05122 0.47269 0.06858 0.47385 C 0.08594 0.475 0.10625 0.48033 0.11702 0.47292 C 0.12778 0.46551 0.13039 0.44746 0.13334 0.42963 " pathEditMode="relative" rAng="0" ptsTypes="aaaaA">
                                      <p:cBhvr>
                                        <p:cTn id="10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4044 C -0.00052 0.4375 2.77778E-6 0.47084 0.0118 0.48635 C 0.02343 0.50186 0.05121 0.49584 0.06909 0.49746 C 0.0868 0.49908 0.10746 0.50695 0.1184 0.49607 C 0.12951 0.48519 0.13229 0.45857 0.13507 0.43218 " pathEditMode="relative" rAng="0" ptsTypes="aaaaA">
                                      <p:cBhvr>
                                        <p:cTn id="102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511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10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/>
      <p:bldP spid="23571" grpId="1"/>
      <p:bldP spid="2357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524000"/>
            <a:ext cx="8305800" cy="9144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1200.</a:t>
            </a:r>
          </a:p>
          <a:p>
            <a:pPr>
              <a:buFontTx/>
              <a:buNone/>
            </a:pP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49691968"/>
              </p:ext>
            </p:extLst>
          </p:nvPr>
        </p:nvGraphicFramePr>
        <p:xfrm>
          <a:off x="887730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286414"/>
              </p:ext>
            </p:extLst>
          </p:nvPr>
        </p:nvGraphicFramePr>
        <p:xfrm>
          <a:off x="678180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200400" y="33528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: 100 x 30 = 360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276600" y="24384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098272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/>
      <p:bldP spid="266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4424221" y="4369899"/>
            <a:ext cx="35235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Sách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trang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81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7052" y="1059080"/>
            <a:ext cx="3057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8652" y="2252824"/>
            <a:ext cx="7054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MÁY TÍNH BỎ TÚI</a:t>
            </a:r>
          </a:p>
        </p:txBody>
      </p:sp>
    </p:spTree>
    <p:extLst>
      <p:ext uri="{BB962C8B-B14F-4D97-AF65-F5344CB8AC3E}">
        <p14:creationId xmlns:p14="http://schemas.microsoft.com/office/powerpoint/2010/main" val="37396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188" y="723331"/>
            <a:ext cx="682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8674" y="1649582"/>
            <a:ext cx="919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Ở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24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0243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C4B323E5-48D9-4AF0-A1F0-830C0CF0BFB9}"/>
              </a:ext>
            </a:extLst>
          </p:cNvPr>
          <p:cNvGrpSpPr/>
          <p:nvPr/>
        </p:nvGrpSpPr>
        <p:grpSpPr>
          <a:xfrm>
            <a:off x="2364303" y="1509372"/>
            <a:ext cx="7585947" cy="1947197"/>
            <a:chOff x="2538590" y="1678450"/>
            <a:chExt cx="3945224" cy="1947197"/>
          </a:xfrm>
        </p:grpSpPr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09460B6B-2E9E-435E-A6C7-27E9AD9B25C6}"/>
                </a:ext>
              </a:extLst>
            </p:cNvPr>
            <p:cNvSpPr txBox="1"/>
            <p:nvPr/>
          </p:nvSpPr>
          <p:spPr>
            <a:xfrm>
              <a:off x="2538591" y="1678450"/>
              <a:ext cx="394522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HÌNH THÀNH </a:t>
              </a:r>
            </a:p>
            <a:p>
              <a:pPr algn="ctr"/>
              <a:r>
                <a:rPr lang="en-US" altLang="zh-CN" sz="6000" b="1">
                  <a:ln w="85725">
                    <a:solidFill>
                      <a:srgbClr val="FDFDFD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KIẾN THỨC MỚI</a:t>
              </a:r>
              <a:endParaRPr lang="zh-CN" altLang="en-US" sz="6000" b="1" dirty="0">
                <a:ln w="85725">
                  <a:solidFill>
                    <a:srgbClr val="FDFDFD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文本框 42">
              <a:extLst>
                <a:ext uri="{FF2B5EF4-FFF2-40B4-BE49-F238E27FC236}">
                  <a16:creationId xmlns:a16="http://schemas.microsoft.com/office/drawing/2014/main" id="{BF3B8795-B81B-4FBE-95AC-1E8BAA69ED62}"/>
                </a:ext>
              </a:extLst>
            </p:cNvPr>
            <p:cNvSpPr txBox="1"/>
            <p:nvPr/>
          </p:nvSpPr>
          <p:spPr>
            <a:xfrm>
              <a:off x="2538590" y="1686655"/>
              <a:ext cx="394522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HÌNH THÀNH</a:t>
              </a:r>
            </a:p>
            <a:p>
              <a:pPr algn="ctr"/>
              <a:r>
                <a:rPr lang="en-US" altLang="zh-CN" sz="6000" b="1" dirty="0">
                  <a:solidFill>
                    <a:srgbClr val="07443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lt"/>
                </a:rPr>
                <a:t>KIẾN THỨC MỚI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870894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781800" y="838200"/>
            <a:ext cx="3581400" cy="5410200"/>
          </a:xfrm>
          <a:prstGeom prst="rect">
            <a:avLst/>
          </a:prstGeom>
          <a:solidFill>
            <a:srgbClr val="C0C0C0"/>
          </a:solidFill>
          <a:ln w="381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4D4D4D"/>
            </a:extrusionClr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>
              <a:latin typeface="VNI-Souvir" pitchFamily="2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067550" y="1676400"/>
            <a:ext cx="31242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9151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VNI-Souvir" pitchFamily="2" charset="0"/>
              </a:rPr>
              <a:t>OFF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248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M-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02970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M+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97345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600950" y="32004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VNI-Souvir" pitchFamily="2" charset="0"/>
              </a:rPr>
              <a:t>MRC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9151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83248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8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02970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9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97345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7600950" y="3810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7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9151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VNI-Souvir" pitchFamily="2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83248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5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902970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6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97345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600950" y="4419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4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91515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C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832485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2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902970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3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600950" y="50292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91515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AC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830580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902970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9734550" y="5029200"/>
            <a:ext cx="5334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60095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9886950" y="3429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9982201" y="32766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9982201" y="34766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H="1">
            <a:off x="7058026" y="3886200"/>
            <a:ext cx="238125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7067551" y="3886200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>
            <a:off x="7172326" y="408622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7067550" y="4572000"/>
            <a:ext cx="762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7143750" y="4495800"/>
            <a:ext cx="762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7219950" y="4495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9991725" y="5457825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 flipV="1">
            <a:off x="9886950" y="5562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H="1" flipV="1">
            <a:off x="9886950" y="4648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H="1">
            <a:off x="9886950" y="3962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 flipV="1">
            <a:off x="9886950" y="3962400"/>
            <a:ext cx="22860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AutoShape 42"/>
          <p:cNvSpPr>
            <a:spLocks noChangeArrowheads="1"/>
          </p:cNvSpPr>
          <p:nvPr/>
        </p:nvSpPr>
        <p:spPr bwMode="auto">
          <a:xfrm>
            <a:off x="8534401" y="5819775"/>
            <a:ext cx="104775" cy="9525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H="1" flipV="1">
            <a:off x="9163050" y="58293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H="1" flipV="1">
            <a:off x="9172575" y="5934075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7905750" y="83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CASIO</a:t>
            </a: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9505950" y="19050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VNI-Souvir" pitchFamily="2" charset="0"/>
              </a:rPr>
              <a:t>0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133600" y="304801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I. Moâ taû maùy tính boû tuùi:</a:t>
            </a:r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6934200" y="56388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ON</a:t>
            </a:r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2133600" y="304801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I. Moâ taû maùy tính boû tuùi: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2286000" y="1039505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-Goàm 2 phaàn: maøn hình vaø caùc phím.</a:t>
            </a: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2286000" y="1905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-Phím        ñeå baät maùy.</a:t>
            </a: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3429000" y="19050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VNI-Souvir" pitchFamily="2" charset="0"/>
              </a:rPr>
              <a:t>ON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2286000" y="2514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-Phím        ñeå taét maùy.</a:t>
            </a:r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3429000" y="2514600"/>
            <a:ext cx="533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VNI-Souvir" pitchFamily="2" charset="0"/>
              </a:rPr>
              <a:t>OFF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2286000" y="3048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-Caùc phím soá.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2286000" y="3581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Souvir" pitchFamily="2" charset="0"/>
              </a:rPr>
              <a:t>-Caùc phím pheùp tính.</a:t>
            </a:r>
          </a:p>
        </p:txBody>
      </p:sp>
    </p:spTree>
    <p:extLst>
      <p:ext uri="{BB962C8B-B14F-4D97-AF65-F5344CB8AC3E}">
        <p14:creationId xmlns:p14="http://schemas.microsoft.com/office/powerpoint/2010/main" val="257453179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 animBg="1"/>
      <p:bldP spid="7214" grpId="1" animBg="1"/>
      <p:bldP spid="7214" grpId="2" animBg="1"/>
      <p:bldP spid="7222" grpId="0" animBg="1"/>
      <p:bldP spid="7225" grpId="0"/>
      <p:bldP spid="7226" grpId="0"/>
      <p:bldP spid="7228" grpId="0" animBg="1"/>
      <p:bldP spid="7229" grpId="0"/>
      <p:bldP spid="7230" grpId="0" animBg="1"/>
      <p:bldP spid="7231" grpId="0"/>
      <p:bldP spid="72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f7ee484368fd4d0791515d6212e3c7957fb"/>
  <p:tag name="ISPRING_PRESENTATION_TITLE" val="创意儿童教育培训动态PPT说课模板"/>
  <p:tag name="INKNOELEADERBOARD" val="-220323464"/>
</p:tagLst>
</file>

<file path=ppt/theme/theme1.xml><?xml version="1.0" encoding="utf-8"?>
<a:theme xmlns:a="http://schemas.openxmlformats.org/drawingml/2006/main" name="Office 主题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441</Words>
  <Application>Microsoft Office PowerPoint</Application>
  <PresentationFormat>Widescreen</PresentationFormat>
  <Paragraphs>132</Paragraphs>
  <Slides>20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VNI-Bodon-Poster</vt:lpstr>
      <vt:lpstr>VNI-Helve</vt:lpstr>
      <vt:lpstr>VNI-Souvir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创意儿童教育培训动态PPT说课模板</dc:title>
  <dc:creator>1</dc:creator>
  <cp:lastModifiedBy>Quoc Hung</cp:lastModifiedBy>
  <cp:revision>51</cp:revision>
  <dcterms:created xsi:type="dcterms:W3CDTF">2015-05-05T08:02:14Z</dcterms:created>
  <dcterms:modified xsi:type="dcterms:W3CDTF">2021-12-26T10:25:16Z</dcterms:modified>
</cp:coreProperties>
</file>