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1"/>
  </p:notesMasterIdLst>
  <p:sldIdLst>
    <p:sldId id="488" r:id="rId11"/>
    <p:sldId id="470" r:id="rId12"/>
    <p:sldId id="495" r:id="rId13"/>
    <p:sldId id="504" r:id="rId14"/>
    <p:sldId id="506" r:id="rId15"/>
    <p:sldId id="507" r:id="rId16"/>
    <p:sldId id="508" r:id="rId17"/>
    <p:sldId id="515" r:id="rId18"/>
    <p:sldId id="475" r:id="rId19"/>
    <p:sldId id="510" r:id="rId20"/>
    <p:sldId id="498" r:id="rId21"/>
    <p:sldId id="473" r:id="rId22"/>
    <p:sldId id="500" r:id="rId23"/>
    <p:sldId id="501" r:id="rId24"/>
    <p:sldId id="502" r:id="rId25"/>
    <p:sldId id="503" r:id="rId26"/>
    <p:sldId id="511" r:id="rId27"/>
    <p:sldId id="512" r:id="rId28"/>
    <p:sldId id="513" r:id="rId29"/>
    <p:sldId id="514" r:id="rId30"/>
  </p:sldIdLst>
  <p:sldSz cx="12190413" cy="68595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nh Thuy Van GV" initials="HTVG" lastIdx="1" clrIdx="0">
    <p:extLst>
      <p:ext uri="{19B8F6BF-5375-455C-9EA6-DF929625EA0E}">
        <p15:presenceInfo xmlns:p15="http://schemas.microsoft.com/office/powerpoint/2012/main" userId="S::79765411000136@hochiminh.itrithuc.vn::7eb28d45-33b5-42f9-a239-278e16d70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236"/>
    <a:srgbClr val="128882"/>
    <a:srgbClr val="6D9C20"/>
    <a:srgbClr val="ED8550"/>
    <a:srgbClr val="ED7C68"/>
    <a:srgbClr val="7AB925"/>
    <a:srgbClr val="57A11A"/>
    <a:srgbClr val="3FB6BA"/>
    <a:srgbClr val="70AC2E"/>
    <a:srgbClr val="DF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varScale="1">
        <p:scale>
          <a:sx n="111" d="100"/>
          <a:sy n="111" d="100"/>
        </p:scale>
        <p:origin x="192" y="10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2022/1/7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92293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58068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418647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39211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15059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74193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49013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70453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3535089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68629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4679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093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72653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11142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59143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00881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56311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8785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52334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transition spd="slow" advClick="0" advTm="1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transition spd="slow" advClick="0" advTm="1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transition spd="slow" advClick="0" advTm="1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ransition spd="slow" advClick="0" advTm="1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transition spd="slow" advClick="0" advTm="1000">
    <p:comb/>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transition spd="slow" advClick="0" advTm="1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transition spd="slow" advClick="0" advTm="1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transition spd="slow" advClick="0" advTm="1000">
    <p:comb/>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transition spd="slow" advClick="0" advTm="1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transition spd="slow" advClick="0" advTm="1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transition spd="slow" advClick="0" advTm="1000">
    <p:comb/>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transition spd="slow" advClick="0" advTm="1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transition spd="slow" advClick="0" advTm="1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transition spd="slow" advClick="0" advTm="1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transition spd="slow" advClick="0" advTm="1000">
    <p:comb/>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transition spd="slow" advClick="0" advTm="1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transition spd="slow" advClick="0" advTm="1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transition spd="slow" advClick="0" advTm="1000">
    <p:comb/>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transition spd="slow" advClick="0" advTm="1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transition spd="slow" advClick="0" advTm="1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transition spd="slow" advClick="0" advTm="1000">
    <p:comb/>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transition spd="slow" advClick="0" advTm="1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transition spd="slow" advClick="0" advTm="1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transition spd="slow" advClick="0" advTm="1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transition spd="slow" advClick="0" advTm="1000">
    <p:comb/>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transition spd="slow" advClick="0" advTm="1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transition spd="slow" advClick="0" advTm="1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transition spd="slow" advClick="0" advTm="1000">
    <p:comb/>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transition spd="slow" advClick="0" advTm="1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ransition spd="slow" advClick="0" advTm="1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transition spd="slow" advClick="0" advTm="1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transition spd="slow" advClick="0" advTm="1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transition spd="slow" advClick="0" advTm="1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transition spd="slow" advClick="0" advTm="100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transition spd="slow" advClick="0" advTm="1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transition spd="slow" advClick="0" advTm="1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ransition spd="slow" advClick="0" advTm="1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ransition spd="slow" advClick="0" advTm="1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transition spd="slow" advClick="0" advTm="100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transition spd="slow" advClick="0" advTm="100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transition spd="slow" advClick="0" advTm="100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transition spd="slow" advClick="0" advTm="100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ransition spd="slow" advClick="0" advTm="1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transition spd="slow" advClick="0" advTm="1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transition spd="slow" advClick="0" advTm="1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transition spd="slow" advClick="0" advTm="1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transition spd="slow" advClick="0" advTm="1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transition spd="slow" advClick="0" advTm="1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2022/1/7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07/01/2022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slow" advClick="0" advTm="1000">
    <p:comb/>
  </p:transition>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spd="slow" advClick="0" advTm="1000">
    <p:comb/>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4" y="-10160"/>
            <a:ext cx="12190413" cy="6857107"/>
          </a:xfrm>
          <a:prstGeom prst="rect">
            <a:avLst/>
          </a:prstGeom>
        </p:spPr>
      </p:pic>
      <p:sp>
        <p:nvSpPr>
          <p:cNvPr id="10" name="文本框 283"/>
          <p:cNvSpPr txBox="1"/>
          <p:nvPr/>
        </p:nvSpPr>
        <p:spPr>
          <a:xfrm>
            <a:off x="5162951" y="2324443"/>
            <a:ext cx="1946514" cy="646331"/>
          </a:xfrm>
          <a:prstGeom prst="rect">
            <a:avLst/>
          </a:prstGeom>
          <a:noFill/>
        </p:spPr>
        <p:txBody>
          <a:bodyPr wrap="square" rtlCol="0">
            <a:spAutoFit/>
          </a:bodyPr>
          <a:lstStyle/>
          <a:p>
            <a:pPr algn="ctr"/>
            <a:r>
              <a:rPr lang="en-US" altLang="zh-CN" sz="3600" dirty="0">
                <a:solidFill>
                  <a:schemeClr val="bg1"/>
                </a:solidFill>
                <a:latin typeface="华文新魏" panose="02010800040101010101" pitchFamily="2" charset="-122"/>
                <a:ea typeface="华文新魏" panose="02010800040101010101" pitchFamily="2" charset="-122"/>
              </a:rPr>
              <a:t>FOUR</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68163">
            <a:off x="8775743" y="1428420"/>
            <a:ext cx="858956" cy="705570"/>
          </a:xfrm>
          <a:prstGeom prst="rect">
            <a:avLst/>
          </a:prstGeom>
        </p:spPr>
      </p:pic>
      <p:grpSp>
        <p:nvGrpSpPr>
          <p:cNvPr id="16" name="Google Shape;7898;p32">
            <a:extLst>
              <a:ext uri="{FF2B5EF4-FFF2-40B4-BE49-F238E27FC236}">
                <a16:creationId xmlns:a16="http://schemas.microsoft.com/office/drawing/2014/main" id="{80B78993-365C-4146-AD4D-85CF7FB089BA}"/>
              </a:ext>
            </a:extLst>
          </p:cNvPr>
          <p:cNvGrpSpPr/>
          <p:nvPr/>
        </p:nvGrpSpPr>
        <p:grpSpPr>
          <a:xfrm>
            <a:off x="5420828" y="4679065"/>
            <a:ext cx="2573926" cy="642332"/>
            <a:chOff x="2023945" y="2856088"/>
            <a:chExt cx="5096097" cy="477025"/>
          </a:xfrm>
        </p:grpSpPr>
        <p:sp>
          <p:nvSpPr>
            <p:cNvPr id="18" name="Google Shape;7899;p32">
              <a:extLst>
                <a:ext uri="{FF2B5EF4-FFF2-40B4-BE49-F238E27FC236}">
                  <a16:creationId xmlns:a16="http://schemas.microsoft.com/office/drawing/2014/main" id="{3ABE9BF4-00E9-4DDA-A3F4-72CFDA4B1CF5}"/>
                </a:ext>
              </a:extLst>
            </p:cNvPr>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00;p32">
              <a:extLst>
                <a:ext uri="{FF2B5EF4-FFF2-40B4-BE49-F238E27FC236}">
                  <a16:creationId xmlns:a16="http://schemas.microsoft.com/office/drawing/2014/main" id="{A59E6DD1-BFD7-4C79-8291-087EC2D07640}"/>
                </a:ext>
              </a:extLst>
            </p:cNvPr>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01;p32">
              <a:extLst>
                <a:ext uri="{FF2B5EF4-FFF2-40B4-BE49-F238E27FC236}">
                  <a16:creationId xmlns:a16="http://schemas.microsoft.com/office/drawing/2014/main" id="{04E0351F-C5F2-4E0D-9EA2-CFA2FAE5009F}"/>
                </a:ext>
              </a:extLst>
            </p:cNvPr>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矩形 14">
            <a:extLst>
              <a:ext uri="{FF2B5EF4-FFF2-40B4-BE49-F238E27FC236}">
                <a16:creationId xmlns:a16="http://schemas.microsoft.com/office/drawing/2014/main" id="{77962E93-2748-4A2E-8487-33EF5F22299B}"/>
              </a:ext>
            </a:extLst>
          </p:cNvPr>
          <p:cNvSpPr/>
          <p:nvPr/>
        </p:nvSpPr>
        <p:spPr>
          <a:xfrm>
            <a:off x="2302466" y="1060892"/>
            <a:ext cx="7740667" cy="5335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1225" tIns="35615" rIns="71225" bIns="35615">
            <a:spAutoFit/>
          </a:bodyPr>
          <a:lstStyle/>
          <a:p>
            <a:pPr algn="ctr"/>
            <a:r>
              <a:rPr lang="en-US" altLang="zh-CN" sz="3000" b="1" dirty="0">
                <a:ln w="19050">
                  <a:noFill/>
                </a:ln>
                <a:solidFill>
                  <a:srgbClr val="009242"/>
                </a:solidFill>
                <a:effectLst>
                  <a:glow rad="127000">
                    <a:schemeClr val="bg1"/>
                  </a:glow>
                </a:effectLst>
                <a:latin typeface="Calibri" panose="020F0502020204030204" pitchFamily="34" charset="0"/>
                <a:ea typeface="微软雅黑" panose="020B0503020204020204" pitchFamily="34" charset="-122"/>
                <a:cs typeface="Calibri" panose="020F0502020204030204" pitchFamily="34" charset="0"/>
              </a:rPr>
              <a:t>BÀI GIẢNG TRỰC TUYẾN LỚP 3</a:t>
            </a:r>
            <a:endParaRPr lang="zh-CN" altLang="en-US" sz="3000" b="1" dirty="0">
              <a:ln w="19050">
                <a:noFill/>
              </a:ln>
              <a:solidFill>
                <a:srgbClr val="009242"/>
              </a:solidFill>
              <a:effectLst>
                <a:glow rad="1270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68" name="矩形 259">
            <a:extLst>
              <a:ext uri="{FF2B5EF4-FFF2-40B4-BE49-F238E27FC236}">
                <a16:creationId xmlns:a16="http://schemas.microsoft.com/office/drawing/2014/main" id="{E97D5EA5-7D93-4233-B4DB-9454CE7B5C2E}"/>
              </a:ext>
            </a:extLst>
          </p:cNvPr>
          <p:cNvSpPr>
            <a:spLocks noChangeArrowheads="1"/>
          </p:cNvSpPr>
          <p:nvPr/>
        </p:nvSpPr>
        <p:spPr bwMode="auto">
          <a:xfrm>
            <a:off x="3215645" y="2037218"/>
            <a:ext cx="5754119" cy="677108"/>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dirty="0" smtClean="0">
                <a:ln w="19050">
                  <a:noFill/>
                </a:ln>
                <a:solidFill>
                  <a:srgbClr val="0070C0"/>
                </a:solidFill>
                <a:effectLst>
                  <a:glow rad="127000">
                    <a:schemeClr val="bg1"/>
                  </a:glow>
                </a:effectLst>
                <a:latin typeface="Calibri" panose="020F0502020204030204" pitchFamily="34" charset="0"/>
                <a:cs typeface="Calibri" panose="020F0502020204030204" pitchFamily="34" charset="0"/>
              </a:rPr>
              <a:t> </a:t>
            </a:r>
            <a:r>
              <a:rPr lang="en-US" altLang="zh-CN" sz="4400" b="1" dirty="0">
                <a:ln w="19050">
                  <a:noFill/>
                </a:ln>
                <a:solidFill>
                  <a:srgbClr val="0070C0"/>
                </a:solidFill>
                <a:effectLst>
                  <a:glow rad="127000">
                    <a:schemeClr val="bg1"/>
                  </a:glow>
                </a:effectLst>
                <a:latin typeface="Calibri" panose="020F0502020204030204" pitchFamily="34" charset="0"/>
                <a:cs typeface="Calibri" panose="020F0502020204030204" pitchFamily="34" charset="0"/>
              </a:rPr>
              <a:t>TẬP LÀM VĂN</a:t>
            </a:r>
            <a:endParaRPr lang="zh-CN" altLang="en-US" sz="4400" b="1" cap="all" spc="234" dirty="0">
              <a:solidFill>
                <a:srgbClr val="0070C0"/>
              </a:solidFill>
              <a:latin typeface="Calibri" panose="020F0502020204030204" pitchFamily="34" charset="0"/>
              <a:ea typeface="站酷快乐体2016修订版" panose="02010600030101010101" pitchFamily="2" charset="-122"/>
              <a:cs typeface="Calibri" panose="020F0502020204030204" pitchFamily="34" charset="0"/>
            </a:endParaRPr>
          </a:p>
        </p:txBody>
      </p:sp>
      <p:sp>
        <p:nvSpPr>
          <p:cNvPr id="69" name="矩形 14">
            <a:extLst>
              <a:ext uri="{FF2B5EF4-FFF2-40B4-BE49-F238E27FC236}">
                <a16:creationId xmlns:a16="http://schemas.microsoft.com/office/drawing/2014/main" id="{40966C21-5894-41ED-8A2E-4C1224CA7DD2}"/>
              </a:ext>
            </a:extLst>
          </p:cNvPr>
          <p:cNvSpPr/>
          <p:nvPr/>
        </p:nvSpPr>
        <p:spPr>
          <a:xfrm>
            <a:off x="1637117" y="2853237"/>
            <a:ext cx="8911176" cy="769314"/>
          </a:xfrm>
          <a:prstGeom prst="rect">
            <a:avLst/>
          </a:prstGeom>
        </p:spPr>
        <p:txBody>
          <a:bodyPr wrap="square" lIns="91319" tIns="45657" rIns="91319" bIns="45657">
            <a:spAutoFit/>
            <a:scene3d>
              <a:camera prst="orthographicFront"/>
              <a:lightRig rig="threePt" dir="t"/>
            </a:scene3d>
            <a:sp3d contourW="12700"/>
          </a:bodyPr>
          <a:lstStyle/>
          <a:p>
            <a:pPr algn="ctr"/>
            <a:r>
              <a:rPr lang="en-US" altLang="zh-CN" sz="4400" b="1">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Calibri" panose="020F0502020204030204" pitchFamily="34" charset="0"/>
              </a:rPr>
              <a:t>VIẾT VỀ THÀNH THỊ, NÔNG THÔN</a:t>
            </a:r>
          </a:p>
        </p:txBody>
      </p:sp>
      <p:grpSp>
        <p:nvGrpSpPr>
          <p:cNvPr id="70" name="组 3">
            <a:extLst>
              <a:ext uri="{FF2B5EF4-FFF2-40B4-BE49-F238E27FC236}">
                <a16:creationId xmlns:a16="http://schemas.microsoft.com/office/drawing/2014/main" id="{DED08221-5F9D-4862-A856-4A1C0F0DDC0E}"/>
              </a:ext>
            </a:extLst>
          </p:cNvPr>
          <p:cNvGrpSpPr/>
          <p:nvPr/>
        </p:nvGrpSpPr>
        <p:grpSpPr>
          <a:xfrm>
            <a:off x="5827210" y="4768962"/>
            <a:ext cx="1748117" cy="443753"/>
            <a:chOff x="4074459" y="4545106"/>
            <a:chExt cx="1748117" cy="443753"/>
          </a:xfrm>
        </p:grpSpPr>
        <p:sp>
          <p:nvSpPr>
            <p:cNvPr id="71" name="圆角矩形 4">
              <a:extLst>
                <a:ext uri="{FF2B5EF4-FFF2-40B4-BE49-F238E27FC236}">
                  <a16:creationId xmlns:a16="http://schemas.microsoft.com/office/drawing/2014/main" id="{920E0F2E-1767-4366-886E-7264A765DAC2}"/>
                </a:ext>
              </a:extLst>
            </p:cNvPr>
            <p:cNvSpPr/>
            <p:nvPr/>
          </p:nvSpPr>
          <p:spPr>
            <a:xfrm>
              <a:off x="4074459" y="4545106"/>
              <a:ext cx="1748117" cy="44375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2" name="文本框 5">
              <a:extLst>
                <a:ext uri="{FF2B5EF4-FFF2-40B4-BE49-F238E27FC236}">
                  <a16:creationId xmlns:a16="http://schemas.microsoft.com/office/drawing/2014/main" id="{42E47B75-F30D-4C13-9EFE-3AB1F8670F03}"/>
                </a:ext>
              </a:extLst>
            </p:cNvPr>
            <p:cNvSpPr txBox="1"/>
            <p:nvPr/>
          </p:nvSpPr>
          <p:spPr>
            <a:xfrm>
              <a:off x="4339954" y="4588749"/>
              <a:ext cx="1309974" cy="400110"/>
            </a:xfrm>
            <a:prstGeom prst="rect">
              <a:avLst/>
            </a:prstGeom>
            <a:noFill/>
          </p:spPr>
          <p:txBody>
            <a:bodyPr wrap="none" rtlCol="0">
              <a:spAutoFit/>
            </a:bodyPr>
            <a:lstStyle/>
            <a:p>
              <a:r>
                <a:rPr kumimoji="1" lang="en-US" altLang="zh-CN" sz="2000" b="1">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SGK/138</a:t>
              </a:r>
              <a:endParaRPr kumimoji="1" lang="zh-CN" altLang="en-US" sz="2000" b="1" dirty="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Tree>
    <p:extLst>
      <p:ext uri="{BB962C8B-B14F-4D97-AF65-F5344CB8AC3E}">
        <p14:creationId xmlns:p14="http://schemas.microsoft.com/office/powerpoint/2010/main" val="2881523135"/>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67"/>
                                        </p:tgtEl>
                                        <p:attrNameLst>
                                          <p:attrName>style.visibility</p:attrName>
                                        </p:attrNameLst>
                                      </p:cBhvr>
                                      <p:to>
                                        <p:strVal val="visible"/>
                                      </p:to>
                                    </p:set>
                                    <p:anim by="(-#ppt_w*2)" calcmode="lin" valueType="num">
                                      <p:cBhvr rctx="PPT">
                                        <p:cTn id="21" dur="250" autoRev="1" fill="hold">
                                          <p:stCondLst>
                                            <p:cond delay="0"/>
                                          </p:stCondLst>
                                        </p:cTn>
                                        <p:tgtEl>
                                          <p:spTgt spid="67"/>
                                        </p:tgtEl>
                                        <p:attrNameLst>
                                          <p:attrName>ppt_w</p:attrName>
                                        </p:attrNameLst>
                                      </p:cBhvr>
                                    </p:anim>
                                    <p:anim by="(#ppt_w*0.50)" calcmode="lin" valueType="num">
                                      <p:cBhvr>
                                        <p:cTn id="22" dur="250" decel="50000" autoRev="1" fill="hold">
                                          <p:stCondLst>
                                            <p:cond delay="0"/>
                                          </p:stCondLst>
                                        </p:cTn>
                                        <p:tgtEl>
                                          <p:spTgt spid="67"/>
                                        </p:tgtEl>
                                        <p:attrNameLst>
                                          <p:attrName>ppt_x</p:attrName>
                                        </p:attrNameLst>
                                      </p:cBhvr>
                                    </p:anim>
                                    <p:anim from="(-#ppt_h/2)" to="(#ppt_y)" calcmode="lin" valueType="num">
                                      <p:cBhvr>
                                        <p:cTn id="23" dur="500" fill="hold">
                                          <p:stCondLst>
                                            <p:cond delay="0"/>
                                          </p:stCondLst>
                                        </p:cTn>
                                        <p:tgtEl>
                                          <p:spTgt spid="67"/>
                                        </p:tgtEl>
                                        <p:attrNameLst>
                                          <p:attrName>ppt_y</p:attrName>
                                        </p:attrNameLst>
                                      </p:cBhvr>
                                    </p:anim>
                                    <p:animRot by="21600000">
                                      <p:cBhvr>
                                        <p:cTn id="24" dur="500" fill="hold">
                                          <p:stCondLst>
                                            <p:cond delay="0"/>
                                          </p:stCondLst>
                                        </p:cTn>
                                        <p:tgtEl>
                                          <p:spTgt spid="67"/>
                                        </p:tgtEl>
                                        <p:attrNameLst>
                                          <p:attrName>r</p:attrName>
                                        </p:attrNameLst>
                                      </p:cBhvr>
                                    </p:animRot>
                                  </p:childTnLst>
                                </p:cTn>
                              </p:par>
                            </p:childTnLst>
                          </p:cTn>
                        </p:par>
                        <p:par>
                          <p:cTn id="25" fill="hold">
                            <p:stCondLst>
                              <p:cond delay="225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Scale>
                                      <p:cBhvr>
                                        <p:cTn id="28"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8"/>
                                        </p:tgtEl>
                                        <p:attrNameLst>
                                          <p:attrName>ppt_x</p:attrName>
                                          <p:attrName>ppt_y</p:attrName>
                                        </p:attrNameLst>
                                      </p:cBhvr>
                                    </p:animMotion>
                                    <p:animEffect transition="in" filter="fade">
                                      <p:cBhvr>
                                        <p:cTn id="30" dur="1000"/>
                                        <p:tgtEl>
                                          <p:spTgt spid="68"/>
                                        </p:tgtEl>
                                      </p:cBhvr>
                                    </p:animEffect>
                                  </p:childTnLst>
                                </p:cTn>
                              </p:par>
                            </p:childTnLst>
                          </p:cTn>
                        </p:par>
                        <p:par>
                          <p:cTn id="31" fill="hold">
                            <p:stCondLst>
                              <p:cond delay="4050"/>
                            </p:stCondLst>
                            <p:childTnLst>
                              <p:par>
                                <p:cTn id="32" presetID="23" presetClass="entr" presetSubtype="16"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childTnLst>
                                </p:cTn>
                              </p:par>
                              <p:par>
                                <p:cTn id="36" presetID="2" presetClass="entr" presetSubtype="4"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ppt_x"/>
                                          </p:val>
                                        </p:tav>
                                        <p:tav tm="100000">
                                          <p:val>
                                            <p:strVal val="#ppt_x"/>
                                          </p:val>
                                        </p:tav>
                                      </p:tavLst>
                                    </p:anim>
                                    <p:anim calcmode="lin" valueType="num">
                                      <p:cBhvr additive="base">
                                        <p:cTn id="3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7" grpId="0"/>
      <p:bldP spid="68"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605094" y="3109952"/>
            <a:ext cx="1158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Kể về cảnh vật, con người... ở thành thị hoặc nông  thôn. </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642645"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642645" y="2546011"/>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có khỏe không? Việc học của bạn vẫn tốt chứ? Mình thì vẫn khỏe.</a:t>
            </a:r>
          </a:p>
        </p:txBody>
      </p:sp>
    </p:spTree>
    <p:extLst>
      <p:ext uri="{BB962C8B-B14F-4D97-AF65-F5344CB8AC3E}">
        <p14:creationId xmlns:p14="http://schemas.microsoft.com/office/powerpoint/2010/main" val="842729769"/>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5212080" cy="469552"/>
          </a:xfrm>
          <a:prstGeom prst="rect">
            <a:avLst/>
          </a:prstGeom>
          <a:noFill/>
        </p:spPr>
        <p:txBody>
          <a:bodyPr wrap="square" lIns="0" tIns="0" rIns="0" bIns="0" rtlCol="0">
            <a:spAutoFit/>
          </a:bodyPr>
          <a:lstStyle/>
          <a:p>
            <a:pPr defTabSz="1216817">
              <a:lnSpc>
                <a:spcPct val="120000"/>
              </a:lnSpc>
              <a:spcBef>
                <a:spcPct val="20000"/>
              </a:spcBef>
              <a:buNone/>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a) Nhờ đâu em biết?</a:t>
            </a:r>
            <a:endParaRPr lang="en-US" altLang="zh-CN" sz="2800" dirty="0">
              <a:solidFill>
                <a:srgbClr val="DD5236"/>
              </a:solidFill>
              <a:latin typeface="Arial" panose="020B0604020202020204" pitchFamily="34" charset="0"/>
              <a:ea typeface="微软雅黑" panose="020B0503020204020204" pitchFamily="34" charset="-122"/>
              <a:cs typeface="Arial" panose="020B0604020202020204" pitchFamily="34" charset="0"/>
              <a:sym typeface="+mn-lt"/>
            </a:endParaRP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812800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6E30C47-727C-4EC4-BEDA-ADB2139048D9}"/>
              </a:ext>
            </a:extLst>
          </p:cNvPr>
          <p:cNvSpPr txBox="1"/>
          <p:nvPr/>
        </p:nvSpPr>
        <p:spPr>
          <a:xfrm>
            <a:off x="6319525" y="2037252"/>
            <a:ext cx="5364473" cy="986617"/>
          </a:xfrm>
          <a:prstGeom prst="rect">
            <a:avLst/>
          </a:prstGeom>
          <a:noFill/>
        </p:spPr>
        <p:txBody>
          <a:bodyPr wrap="square" lIns="0" tIns="0" rIns="0" bIns="0" rtlCol="0">
            <a:spAutoFit/>
          </a:bodyPr>
          <a:lstStyle/>
          <a:p>
            <a:pPr algn="just" defTabSz="1216817">
              <a:lnSpc>
                <a:spcPct val="120000"/>
              </a:lnSpc>
              <a:spcBef>
                <a:spcPct val="20000"/>
              </a:spcBef>
              <a:buNone/>
            </a:pP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Gia</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đình</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vẫn</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đang</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sinh</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sống</a:t>
            </a:r>
            <a:r>
              <a:rPr lang="en-SG"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ở </a:t>
            </a:r>
            <a:r>
              <a:rPr lang="en-SG"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Hà</a:t>
            </a:r>
            <a:r>
              <a:rPr lang="en-SG"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SG"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Nội</a:t>
            </a:r>
            <a:r>
              <a:rPr lang="en-SG"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endParaRPr lang="en-US" altLang="zh-CN" sz="28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5" name="TextBox 24">
            <a:extLst>
              <a:ext uri="{FF2B5EF4-FFF2-40B4-BE49-F238E27FC236}">
                <a16:creationId xmlns:a16="http://schemas.microsoft.com/office/drawing/2014/main" id="{6805013F-BDFF-4E58-8C2E-2E544A5EFBA2}"/>
              </a:ext>
            </a:extLst>
          </p:cNvPr>
          <p:cNvSpPr txBox="1"/>
          <p:nvPr/>
        </p:nvSpPr>
        <p:spPr>
          <a:xfrm>
            <a:off x="618968" y="2052764"/>
            <a:ext cx="4807265" cy="1292662"/>
          </a:xfrm>
          <a:prstGeom prst="rect">
            <a:avLst/>
          </a:prstGeom>
          <a:noFill/>
        </p:spPr>
        <p:txBody>
          <a:bodyPr wrap="square" lIns="0" tIns="0" rIns="0" bIns="0" rtlCol="0">
            <a:spAutoFit/>
          </a:bodyPr>
          <a:lstStyle/>
          <a:p>
            <a:pPr algn="just"/>
            <a:r>
              <a:rPr lang="vi-VN" sz="2800" dirty="0">
                <a:solidFill>
                  <a:srgbClr val="002060"/>
                </a:solidFill>
                <a:latin typeface="Arial" panose="020B0604020202020204" pitchFamily="34" charset="0"/>
                <a:ea typeface="微软雅黑" panose="020B0503020204020204" pitchFamily="34" charset="-122"/>
                <a:cs typeface="Arial" panose="020B0604020202020204" pitchFamily="34" charset="0"/>
              </a:rPr>
              <a:t>Kì nghỉ hè vừa rồi, </a:t>
            </a:r>
            <a:r>
              <a:rPr lang="en-US"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vi-VN"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được ba mẹ dắt về quê thăm ông bà ở </a:t>
            </a:r>
            <a:r>
              <a:rPr lang="en-US"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Nam </a:t>
            </a:r>
            <a:r>
              <a:rPr lang="en-US"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Định</a:t>
            </a:r>
            <a:r>
              <a:rPr lang="vi-VN"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vi-VN" sz="2800" dirty="0">
                <a:solidFill>
                  <a:srgbClr val="002060"/>
                </a:solidFill>
                <a:latin typeface="Arial" panose="020B0604020202020204" pitchFamily="34" charset="0"/>
                <a:ea typeface="微软雅黑" panose="020B0503020204020204" pitchFamily="34" charset="-122"/>
                <a:cs typeface="Arial" panose="020B0604020202020204" pitchFamily="34" charset="0"/>
              </a:rPr>
              <a:t> </a:t>
            </a:r>
          </a:p>
        </p:txBody>
      </p:sp>
    </p:spTree>
    <p:extLst>
      <p:ext uri="{BB962C8B-B14F-4D97-AF65-F5344CB8AC3E}">
        <p14:creationId xmlns:p14="http://schemas.microsoft.com/office/powerpoint/2010/main" val="3435227680"/>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ppt_x"/>
                                          </p:val>
                                        </p:tav>
                                        <p:tav tm="100000">
                                          <p:val>
                                            <p:strVal val="#ppt_x"/>
                                          </p:val>
                                        </p:tav>
                                      </p:tavLst>
                                    </p:anim>
                                    <p:anim calcmode="lin" valueType="num">
                                      <p:cBhvr additive="base">
                                        <p:cTn id="2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4937754" cy="469552"/>
          </a:xfrm>
          <a:prstGeom prst="rect">
            <a:avLst/>
          </a:prstGeom>
          <a:noFill/>
        </p:spPr>
        <p:txBody>
          <a:bodyPr wrap="square" lIns="0" tIns="0" rIns="0" bIns="0" rtlCol="0">
            <a:spAutoFit/>
          </a:bodyPr>
          <a:lstStyle/>
          <a:p>
            <a:pPr defTabSz="1216817">
              <a:lnSpc>
                <a:spcPct val="120000"/>
              </a:lnSpc>
              <a:spcBef>
                <a:spcPct val="20000"/>
              </a:spcBef>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b) Cảnh vật ra sao?</a:t>
            </a: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810768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805013F-BDFF-4E58-8C2E-2E544A5EFBA2}"/>
              </a:ext>
            </a:extLst>
          </p:cNvPr>
          <p:cNvSpPr txBox="1"/>
          <p:nvPr/>
        </p:nvSpPr>
        <p:spPr>
          <a:xfrm>
            <a:off x="1314931" y="4674766"/>
            <a:ext cx="1707669"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đồng lúa</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052" name="Picture 4">
            <a:extLst>
              <a:ext uri="{FF2B5EF4-FFF2-40B4-BE49-F238E27FC236}">
                <a16:creationId xmlns:a16="http://schemas.microsoft.com/office/drawing/2014/main" id="{F9F3BBBB-B423-455D-9826-EFFE9ABAF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506" y="1884823"/>
            <a:ext cx="4689165" cy="25674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D41C1E7-E0D5-40DE-8AAA-3CECF2EC6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8" y="1908750"/>
            <a:ext cx="4531838" cy="254349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A3DF83-4E58-4213-99CE-15A3B97E4D6B}"/>
              </a:ext>
            </a:extLst>
          </p:cNvPr>
          <p:cNvSpPr txBox="1"/>
          <p:nvPr/>
        </p:nvSpPr>
        <p:spPr>
          <a:xfrm>
            <a:off x="1594328" y="5206916"/>
            <a:ext cx="1707669"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dòng sông</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TextBox 29">
            <a:extLst>
              <a:ext uri="{FF2B5EF4-FFF2-40B4-BE49-F238E27FC236}">
                <a16:creationId xmlns:a16="http://schemas.microsoft.com/office/drawing/2014/main" id="{F4383AD3-E400-4CD6-A899-5CCF4D80E417}"/>
              </a:ext>
            </a:extLst>
          </p:cNvPr>
          <p:cNvSpPr txBox="1"/>
          <p:nvPr/>
        </p:nvSpPr>
        <p:spPr>
          <a:xfrm>
            <a:off x="3620962" y="5202844"/>
            <a:ext cx="1707669"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nhà cửa</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TextBox 30">
            <a:extLst>
              <a:ext uri="{FF2B5EF4-FFF2-40B4-BE49-F238E27FC236}">
                <a16:creationId xmlns:a16="http://schemas.microsoft.com/office/drawing/2014/main" id="{EDA9C27D-09E3-4756-A763-D38AE3492310}"/>
              </a:ext>
            </a:extLst>
          </p:cNvPr>
          <p:cNvSpPr txBox="1"/>
          <p:nvPr/>
        </p:nvSpPr>
        <p:spPr>
          <a:xfrm>
            <a:off x="6508557" y="4610430"/>
            <a:ext cx="2083191"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đường phố</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a:extLst>
              <a:ext uri="{FF2B5EF4-FFF2-40B4-BE49-F238E27FC236}">
                <a16:creationId xmlns:a16="http://schemas.microsoft.com/office/drawing/2014/main" id="{450DE433-D836-4332-A19B-337EED5DD290}"/>
              </a:ext>
            </a:extLst>
          </p:cNvPr>
          <p:cNvSpPr txBox="1"/>
          <p:nvPr/>
        </p:nvSpPr>
        <p:spPr>
          <a:xfrm>
            <a:off x="6761770" y="5173361"/>
            <a:ext cx="2083191"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cây cối</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a:extLst>
              <a:ext uri="{FF2B5EF4-FFF2-40B4-BE49-F238E27FC236}">
                <a16:creationId xmlns:a16="http://schemas.microsoft.com/office/drawing/2014/main" id="{4EBCFA47-BA16-4347-9304-C2E1D6DF9696}"/>
              </a:ext>
            </a:extLst>
          </p:cNvPr>
          <p:cNvSpPr txBox="1"/>
          <p:nvPr/>
        </p:nvSpPr>
        <p:spPr>
          <a:xfrm>
            <a:off x="8844961" y="4625752"/>
            <a:ext cx="2083191"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nhà cửa</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a:extLst>
              <a:ext uri="{FF2B5EF4-FFF2-40B4-BE49-F238E27FC236}">
                <a16:creationId xmlns:a16="http://schemas.microsoft.com/office/drawing/2014/main" id="{6BF0E17C-0AF5-49BF-BF86-4D61D3C210E5}"/>
              </a:ext>
            </a:extLst>
          </p:cNvPr>
          <p:cNvSpPr txBox="1"/>
          <p:nvPr/>
        </p:nvSpPr>
        <p:spPr>
          <a:xfrm>
            <a:off x="3160273" y="4708321"/>
            <a:ext cx="2083191"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cây cối</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a:extLst>
              <a:ext uri="{FF2B5EF4-FFF2-40B4-BE49-F238E27FC236}">
                <a16:creationId xmlns:a16="http://schemas.microsoft.com/office/drawing/2014/main" id="{38748CC9-4D60-4FAA-A63D-4DB2C455ADC8}"/>
              </a:ext>
            </a:extLst>
          </p:cNvPr>
          <p:cNvSpPr txBox="1"/>
          <p:nvPr/>
        </p:nvSpPr>
        <p:spPr>
          <a:xfrm>
            <a:off x="7403032" y="5637803"/>
            <a:ext cx="3525120" cy="430887"/>
          </a:xfrm>
          <a:prstGeom prst="rect">
            <a:avLst/>
          </a:prstGeom>
          <a:noFill/>
        </p:spPr>
        <p:txBody>
          <a:bodyPr wrap="square" lIns="0" tIns="0" rIns="0" bIns="0" rtlCol="0">
            <a:spAutoFit/>
          </a:bodyPr>
          <a:lstStyle/>
          <a:p>
            <a:pPr algn="just"/>
            <a:r>
              <a:rPr lang="en-US" sz="2800" dirty="0" err="1">
                <a:solidFill>
                  <a:srgbClr val="002060"/>
                </a:solidFill>
                <a:latin typeface="Arial" panose="020B0604020202020204" pitchFamily="34" charset="0"/>
                <a:ea typeface="微软雅黑" panose="020B0503020204020204" pitchFamily="34" charset="-122"/>
                <a:cs typeface="Arial" panose="020B0604020202020204" pitchFamily="34" charset="0"/>
              </a:rPr>
              <a:t>d</a:t>
            </a:r>
            <a:r>
              <a:rPr lang="en-US"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anh</a:t>
            </a:r>
            <a:r>
              <a:rPr lang="en-US"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lam </a:t>
            </a:r>
            <a:r>
              <a:rPr lang="en-US"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thắng</a:t>
            </a:r>
            <a:r>
              <a:rPr lang="en-US" sz="28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US" sz="28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cảnh</a:t>
            </a:r>
            <a:endParaRPr lang="vi-VN" sz="28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a:extLst>
              <a:ext uri="{FF2B5EF4-FFF2-40B4-BE49-F238E27FC236}">
                <a16:creationId xmlns:a16="http://schemas.microsoft.com/office/drawing/2014/main" id="{D123A6F8-36E8-4F53-A4C1-8F0351380D31}"/>
              </a:ext>
            </a:extLst>
          </p:cNvPr>
          <p:cNvSpPr txBox="1"/>
          <p:nvPr/>
        </p:nvSpPr>
        <p:spPr>
          <a:xfrm>
            <a:off x="8788404" y="5186766"/>
            <a:ext cx="2770743" cy="430887"/>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công viên</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34309811"/>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ppt_x"/>
                                          </p:val>
                                        </p:tav>
                                        <p:tav tm="100000">
                                          <p:val>
                                            <p:strVal val="#ppt_x"/>
                                          </p:val>
                                        </p:tav>
                                      </p:tavLst>
                                    </p:anim>
                                    <p:anim calcmode="lin" valueType="num">
                                      <p:cBhvr additive="base">
                                        <p:cTn id="2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000" fill="hold"/>
                                        <p:tgtEl>
                                          <p:spTgt spid="34"/>
                                        </p:tgtEl>
                                        <p:attrNameLst>
                                          <p:attrName>ppt_x</p:attrName>
                                        </p:attrNameLst>
                                      </p:cBhvr>
                                      <p:tavLst>
                                        <p:tav tm="0">
                                          <p:val>
                                            <p:strVal val="#ppt_x"/>
                                          </p:val>
                                        </p:tav>
                                        <p:tav tm="100000">
                                          <p:val>
                                            <p:strVal val="#ppt_x"/>
                                          </p:val>
                                        </p:tav>
                                      </p:tavLst>
                                    </p:anim>
                                    <p:anim calcmode="lin" valueType="num">
                                      <p:cBhvr additive="base">
                                        <p:cTn id="3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1000" fill="hold"/>
                                        <p:tgtEl>
                                          <p:spTgt spid="31"/>
                                        </p:tgtEl>
                                        <p:attrNameLst>
                                          <p:attrName>ppt_x</p:attrName>
                                        </p:attrNameLst>
                                      </p:cBhvr>
                                      <p:tavLst>
                                        <p:tav tm="0">
                                          <p:val>
                                            <p:strVal val="#ppt_x"/>
                                          </p:val>
                                        </p:tav>
                                        <p:tav tm="100000">
                                          <p:val>
                                            <p:strVal val="#ppt_x"/>
                                          </p:val>
                                        </p:tav>
                                      </p:tavLst>
                                    </p:anim>
                                    <p:anim calcmode="lin" valueType="num">
                                      <p:cBhvr additive="base">
                                        <p:cTn id="50"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ppt_x"/>
                                          </p:val>
                                        </p:tav>
                                        <p:tav tm="100000">
                                          <p:val>
                                            <p:strVal val="#ppt_x"/>
                                          </p:val>
                                        </p:tav>
                                      </p:tavLst>
                                    </p:anim>
                                    <p:anim calcmode="lin" valueType="num">
                                      <p:cBhvr additive="base">
                                        <p:cTn id="56"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0" fill="hold"/>
                                        <p:tgtEl>
                                          <p:spTgt spid="33"/>
                                        </p:tgtEl>
                                        <p:attrNameLst>
                                          <p:attrName>ppt_x</p:attrName>
                                        </p:attrNameLst>
                                      </p:cBhvr>
                                      <p:tavLst>
                                        <p:tav tm="0">
                                          <p:val>
                                            <p:strVal val="#ppt_x"/>
                                          </p:val>
                                        </p:tav>
                                        <p:tav tm="100000">
                                          <p:val>
                                            <p:strVal val="#ppt_x"/>
                                          </p:val>
                                        </p:tav>
                                      </p:tavLst>
                                    </p:anim>
                                    <p:anim calcmode="lin" valueType="num">
                                      <p:cBhvr additive="base">
                                        <p:cTn id="62"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1000" fill="hold"/>
                                        <p:tgtEl>
                                          <p:spTgt spid="36"/>
                                        </p:tgtEl>
                                        <p:attrNameLst>
                                          <p:attrName>ppt_x</p:attrName>
                                        </p:attrNameLst>
                                      </p:cBhvr>
                                      <p:tavLst>
                                        <p:tav tm="0">
                                          <p:val>
                                            <p:strVal val="#ppt_x"/>
                                          </p:val>
                                        </p:tav>
                                        <p:tav tm="100000">
                                          <p:val>
                                            <p:strVal val="#ppt_x"/>
                                          </p:val>
                                        </p:tav>
                                      </p:tavLst>
                                    </p:anim>
                                    <p:anim calcmode="lin" valueType="num">
                                      <p:cBhvr additive="base">
                                        <p:cTn id="6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1000" fill="hold"/>
                                        <p:tgtEl>
                                          <p:spTgt spid="35"/>
                                        </p:tgtEl>
                                        <p:attrNameLst>
                                          <p:attrName>ppt_x</p:attrName>
                                        </p:attrNameLst>
                                      </p:cBhvr>
                                      <p:tavLst>
                                        <p:tav tm="0">
                                          <p:val>
                                            <p:strVal val="#ppt_x"/>
                                          </p:val>
                                        </p:tav>
                                        <p:tav tm="100000">
                                          <p:val>
                                            <p:strVal val="#ppt_x"/>
                                          </p:val>
                                        </p:tav>
                                      </p:tavLst>
                                    </p:anim>
                                    <p:anim calcmode="lin" valueType="num">
                                      <p:cBhvr additive="base">
                                        <p:cTn id="7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5" grpId="0"/>
      <p:bldP spid="29" grpId="0"/>
      <p:bldP spid="30" grpId="0"/>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5212080" cy="469552"/>
          </a:xfrm>
          <a:prstGeom prst="rect">
            <a:avLst/>
          </a:prstGeom>
          <a:noFill/>
        </p:spPr>
        <p:txBody>
          <a:bodyPr wrap="square" lIns="0" tIns="0" rIns="0" bIns="0" rtlCol="0">
            <a:spAutoFit/>
          </a:bodyPr>
          <a:lstStyle/>
          <a:p>
            <a:pPr defTabSz="1216817">
              <a:lnSpc>
                <a:spcPct val="120000"/>
              </a:lnSpc>
              <a:spcBef>
                <a:spcPct val="20000"/>
              </a:spcBef>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b) Cảnh vật ra sao?</a:t>
            </a: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781304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6E30C47-727C-4EC4-BEDA-ADB2139048D9}"/>
              </a:ext>
            </a:extLst>
          </p:cNvPr>
          <p:cNvSpPr txBox="1"/>
          <p:nvPr/>
        </p:nvSpPr>
        <p:spPr>
          <a:xfrm>
            <a:off x="6319525" y="2037252"/>
            <a:ext cx="5364473" cy="4185761"/>
          </a:xfrm>
          <a:prstGeom prst="rect">
            <a:avLst/>
          </a:prstGeom>
          <a:noFill/>
        </p:spPr>
        <p:txBody>
          <a:bodyPr wrap="square" lIns="0" tIns="0" rIns="0" bIns="0" rtlCol="0">
            <a:spAutoFit/>
          </a:bodyPr>
          <a:lstStyle/>
          <a:p>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Đường phố ở đây luôn tấp nập, xe cộ qua lại nườm nượp.</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vi-VN" sz="2400">
                <a:solidFill>
                  <a:srgbClr val="002060"/>
                </a:solidFill>
                <a:ea typeface="微软雅黑" panose="020B0503020204020204" pitchFamily="34" charset="-122"/>
                <a:cs typeface="Arial" panose="020B0604020202020204" pitchFamily="34" charset="0"/>
              </a:rPr>
              <a:t>Nhà cửa san sát nhau mọc lên như nấm.</a:t>
            </a:r>
            <a:r>
              <a:rPr lang="en-US" sz="2400">
                <a:solidFill>
                  <a:srgbClr val="002060"/>
                </a:solidFill>
                <a:ea typeface="微软雅黑" panose="020B0503020204020204" pitchFamily="34" charset="-122"/>
                <a:cs typeface="Arial" panose="020B0604020202020204" pitchFamily="34" charset="0"/>
              </a:rPr>
              <a:t> </a:t>
            </a:r>
            <a:r>
              <a:rPr lang="vi-VN" sz="2400">
                <a:solidFill>
                  <a:srgbClr val="002060"/>
                </a:solidFill>
                <a:ea typeface="微软雅黑" panose="020B0503020204020204" pitchFamily="34" charset="-122"/>
                <a:cs typeface="Arial" panose="020B0604020202020204" pitchFamily="34" charset="0"/>
              </a:rPr>
              <a:t>Dọc hai bên đường, người ta trồng rất nhiều cây xanh mang lại bầu không khí trong lành cho thành phố.</a:t>
            </a:r>
            <a:r>
              <a:rPr lang="en-US" sz="2400">
                <a:solidFill>
                  <a:srgbClr val="002060"/>
                </a:solidFill>
                <a:ea typeface="微软雅黑" panose="020B0503020204020204" pitchFamily="34" charset="-122"/>
                <a:cs typeface="Arial" panose="020B0604020202020204" pitchFamily="34" charset="0"/>
              </a:rPr>
              <a:t> </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Ban đêm, đèn điện lấp lánh như sao sa.</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Ở đây có rất nhiều di tích lịch sử như: Bến Nhà Rồng, Dinh Độc Lập, lăng ông Bà Chiểu…</a:t>
            </a:r>
          </a:p>
          <a:p>
            <a:r>
              <a:rPr lang="vi-VN" sz="2800"/>
              <a:t/>
            </a:r>
            <a:br>
              <a:rPr lang="vi-VN" sz="2800"/>
            </a:br>
            <a:endParaRPr lang="en-US" altLang="zh-CN" sz="28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5" name="TextBox 24">
            <a:extLst>
              <a:ext uri="{FF2B5EF4-FFF2-40B4-BE49-F238E27FC236}">
                <a16:creationId xmlns:a16="http://schemas.microsoft.com/office/drawing/2014/main" id="{6805013F-BDFF-4E58-8C2E-2E544A5EFBA2}"/>
              </a:ext>
            </a:extLst>
          </p:cNvPr>
          <p:cNvSpPr txBox="1"/>
          <p:nvPr/>
        </p:nvSpPr>
        <p:spPr>
          <a:xfrm>
            <a:off x="481807" y="2032344"/>
            <a:ext cx="5426231" cy="4308872"/>
          </a:xfrm>
          <a:prstGeom prst="rect">
            <a:avLst/>
          </a:prstGeom>
          <a:noFill/>
        </p:spPr>
        <p:txBody>
          <a:bodyPr wrap="square" lIns="0" tIns="0" rIns="0" bIns="0" rtlCol="0">
            <a:spAutoFit/>
          </a:bodyPr>
          <a:lstStyle/>
          <a:p>
            <a:pPr algn="just" fontAlgn="base"/>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Quê </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 có cánh đồng lúa bao la, xanh mát trải dài như một tấm thảm khổng lồ. Mỗi sáng, bác nông dân dắt trâu ra đồng cày ruộng rất chăm chỉ.</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Dòng sông bốn mùa xanh mát, chảy hiền hòa ven làng.</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Nhà cửa quê </a:t>
            </a:r>
            <a:r>
              <a:rPr lang="en-US" sz="2400">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vi-VN" sz="2400">
                <a:solidFill>
                  <a:srgbClr val="002060"/>
                </a:solidFill>
                <a:latin typeface="Arial" panose="020B0604020202020204" pitchFamily="34" charset="0"/>
                <a:ea typeface="微软雅黑" panose="020B0503020204020204" pitchFamily="34" charset="-122"/>
                <a:cs typeface="Arial" panose="020B0604020202020204" pitchFamily="34" charset="0"/>
              </a:rPr>
              <a:t> rất đơn sơ, các nhà thường cách nhau rất xa. Nhà nào cũng có vườn, họ tự trồng rau và nuôi cá.</a:t>
            </a:r>
          </a:p>
          <a:p>
            <a:r>
              <a:rPr lang="vi-VN" sz="3200"/>
              <a:t/>
            </a:r>
            <a:br>
              <a:rPr lang="vi-VN" sz="3200"/>
            </a:br>
            <a:endParaRPr lang="vi-VN" sz="32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78497030"/>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ppt_x"/>
                                          </p:val>
                                        </p:tav>
                                        <p:tav tm="100000">
                                          <p:val>
                                            <p:strVal val="#ppt_x"/>
                                          </p:val>
                                        </p:tav>
                                      </p:tavLst>
                                    </p:anim>
                                    <p:anim calcmode="lin" valueType="num">
                                      <p:cBhvr additive="base">
                                        <p:cTn id="2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5466080" cy="469552"/>
          </a:xfrm>
          <a:prstGeom prst="rect">
            <a:avLst/>
          </a:prstGeom>
          <a:noFill/>
        </p:spPr>
        <p:txBody>
          <a:bodyPr wrap="square" lIns="0" tIns="0" rIns="0" bIns="0" rtlCol="0">
            <a:spAutoFit/>
          </a:bodyPr>
          <a:lstStyle/>
          <a:p>
            <a:pPr defTabSz="1216817">
              <a:lnSpc>
                <a:spcPct val="120000"/>
              </a:lnSpc>
              <a:spcBef>
                <a:spcPct val="20000"/>
              </a:spcBef>
              <a:buNone/>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c) Con người có gì đáng yêu?</a:t>
            </a:r>
            <a:endParaRPr lang="en-US" altLang="zh-CN" sz="2800" dirty="0">
              <a:solidFill>
                <a:srgbClr val="DD5236"/>
              </a:solidFill>
              <a:latin typeface="Arial" panose="020B0604020202020204" pitchFamily="34" charset="0"/>
              <a:ea typeface="微软雅黑" panose="020B0503020204020204" pitchFamily="34" charset="-122"/>
              <a:cs typeface="Arial" panose="020B0604020202020204" pitchFamily="34" charset="0"/>
              <a:sym typeface="+mn-lt"/>
            </a:endParaRP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818896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E82C97C1-94AF-4EDE-B259-B1C040FD4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1" y="1836188"/>
            <a:ext cx="4887912" cy="32586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88DC4E9-4B5D-4E6C-BCA4-CF876270C619}"/>
              </a:ext>
            </a:extLst>
          </p:cNvPr>
          <p:cNvSpPr txBox="1"/>
          <p:nvPr/>
        </p:nvSpPr>
        <p:spPr>
          <a:xfrm>
            <a:off x="1704342" y="5046043"/>
            <a:ext cx="4292599" cy="1292662"/>
          </a:xfrm>
          <a:prstGeom prst="rect">
            <a:avLst/>
          </a:prstGeom>
          <a:noFill/>
        </p:spPr>
        <p:txBody>
          <a:bodyPr wrap="square" lIns="0" tIns="0" rIns="0" bIns="0" rtlCol="0">
            <a:spAutoFit/>
          </a:bodyPr>
          <a:lstStyle/>
          <a:p>
            <a:pPr algn="just"/>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Người dân nơi đây rất chân thật, sống chan hòa và giàu tình cảm.</a:t>
            </a:r>
          </a:p>
        </p:txBody>
      </p:sp>
      <p:sp>
        <p:nvSpPr>
          <p:cNvPr id="12" name="TextBox 11">
            <a:extLst>
              <a:ext uri="{FF2B5EF4-FFF2-40B4-BE49-F238E27FC236}">
                <a16:creationId xmlns:a16="http://schemas.microsoft.com/office/drawing/2014/main" id="{13E8A5FD-FD54-4ED2-BAE6-44FF12041210}"/>
              </a:ext>
            </a:extLst>
          </p:cNvPr>
          <p:cNvSpPr txBox="1"/>
          <p:nvPr/>
        </p:nvSpPr>
        <p:spPr>
          <a:xfrm>
            <a:off x="6438902" y="5234914"/>
            <a:ext cx="4292599" cy="861774"/>
          </a:xfrm>
          <a:prstGeom prst="rect">
            <a:avLst/>
          </a:prstGeom>
          <a:noFill/>
        </p:spPr>
        <p:txBody>
          <a:bodyPr wrap="square" lIns="0" tIns="0" rIns="0" bIns="0" rtlCol="0">
            <a:spAutoFit/>
          </a:bodyPr>
          <a:lstStyle/>
          <a:p>
            <a:pPr algn="just"/>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Con người thành phố luôn năng động, đầy sức sống.</a:t>
            </a:r>
          </a:p>
        </p:txBody>
      </p:sp>
      <p:pic>
        <p:nvPicPr>
          <p:cNvPr id="1026" name="Picture 2" descr="Chạnh lòng khi nghĩ về người nông dân Việt Nam - VietNam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1915693"/>
            <a:ext cx="4762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02953"/>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5466080" cy="469552"/>
          </a:xfrm>
          <a:prstGeom prst="rect">
            <a:avLst/>
          </a:prstGeom>
          <a:noFill/>
        </p:spPr>
        <p:txBody>
          <a:bodyPr wrap="square" lIns="0" tIns="0" rIns="0" bIns="0" rtlCol="0">
            <a:spAutoFit/>
          </a:bodyPr>
          <a:lstStyle/>
          <a:p>
            <a:pPr defTabSz="1216817">
              <a:lnSpc>
                <a:spcPct val="120000"/>
              </a:lnSpc>
              <a:spcBef>
                <a:spcPct val="20000"/>
              </a:spcBef>
              <a:buNone/>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d) Em thích nhất điều gì?</a:t>
            </a:r>
            <a:endParaRPr lang="en-US" altLang="zh-CN" sz="2800" dirty="0">
              <a:solidFill>
                <a:srgbClr val="DD5236"/>
              </a:solidFill>
              <a:latin typeface="Arial" panose="020B0604020202020204" pitchFamily="34" charset="0"/>
              <a:ea typeface="微软雅黑" panose="020B0503020204020204" pitchFamily="34" charset="-122"/>
              <a:cs typeface="Arial" panose="020B0604020202020204" pitchFamily="34" charset="0"/>
              <a:sym typeface="+mn-lt"/>
            </a:endParaRP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818896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88DC4E9-4B5D-4E6C-BCA4-CF876270C619}"/>
              </a:ext>
            </a:extLst>
          </p:cNvPr>
          <p:cNvSpPr txBox="1"/>
          <p:nvPr/>
        </p:nvSpPr>
        <p:spPr>
          <a:xfrm>
            <a:off x="876301" y="2096702"/>
            <a:ext cx="4292599" cy="2154436"/>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 thích nhất là mỗi buổi tối, mọi người tụ họp lại kể cho nhau nghe những câu chuyện thật vui và ấm áp tình người.</a:t>
            </a:r>
          </a:p>
        </p:txBody>
      </p:sp>
      <p:sp>
        <p:nvSpPr>
          <p:cNvPr id="12" name="TextBox 11">
            <a:extLst>
              <a:ext uri="{FF2B5EF4-FFF2-40B4-BE49-F238E27FC236}">
                <a16:creationId xmlns:a16="http://schemas.microsoft.com/office/drawing/2014/main" id="{13E8A5FD-FD54-4ED2-BAE6-44FF12041210}"/>
              </a:ext>
            </a:extLst>
          </p:cNvPr>
          <p:cNvSpPr txBox="1"/>
          <p:nvPr/>
        </p:nvSpPr>
        <p:spPr>
          <a:xfrm>
            <a:off x="6449062" y="2096702"/>
            <a:ext cx="5173978" cy="861774"/>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Buổi tối, mình rất thích được cùng ba mẹ đi dạo ở phố đi bộ.</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A186D9F5-C5DE-46C3-A260-85B313D334B0}"/>
              </a:ext>
            </a:extLst>
          </p:cNvPr>
          <p:cNvSpPr txBox="1"/>
          <p:nvPr/>
        </p:nvSpPr>
        <p:spPr>
          <a:xfrm>
            <a:off x="1650207" y="4251138"/>
            <a:ext cx="4292599" cy="1723549"/>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Mình</a:t>
            </a:r>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 thích nhất mỗi buổi chiều cùng các bạn cưỡi trâu, tắm sông và thả diều trên đê rất vui.</a:t>
            </a:r>
          </a:p>
        </p:txBody>
      </p:sp>
      <p:sp>
        <p:nvSpPr>
          <p:cNvPr id="14" name="TextBox 13">
            <a:extLst>
              <a:ext uri="{FF2B5EF4-FFF2-40B4-BE49-F238E27FC236}">
                <a16:creationId xmlns:a16="http://schemas.microsoft.com/office/drawing/2014/main" id="{E097DB28-6D47-469A-BC99-6D629B48F37C}"/>
              </a:ext>
            </a:extLst>
          </p:cNvPr>
          <p:cNvSpPr txBox="1"/>
          <p:nvPr/>
        </p:nvSpPr>
        <p:spPr>
          <a:xfrm>
            <a:off x="7579361" y="3173920"/>
            <a:ext cx="4043679" cy="1723549"/>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Mình rất thích cuối tuần được đến ba mẹ chở đi chơi ở khu vui chơi dành cho thiếu nhi.</a:t>
            </a: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653568955"/>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9EE0975-D4B4-4299-9B1A-2DDDF179A3AB}"/>
              </a:ext>
            </a:extLst>
          </p:cNvPr>
          <p:cNvSpPr txBox="1"/>
          <p:nvPr/>
        </p:nvSpPr>
        <p:spPr>
          <a:xfrm>
            <a:off x="833120" y="684389"/>
            <a:ext cx="5212080" cy="469552"/>
          </a:xfrm>
          <a:prstGeom prst="rect">
            <a:avLst/>
          </a:prstGeom>
          <a:noFill/>
        </p:spPr>
        <p:txBody>
          <a:bodyPr wrap="square" lIns="0" tIns="0" rIns="0" bIns="0" rtlCol="0">
            <a:spAutoFit/>
          </a:bodyPr>
          <a:lstStyle/>
          <a:p>
            <a:pPr defTabSz="1216817">
              <a:lnSpc>
                <a:spcPct val="120000"/>
              </a:lnSpc>
              <a:spcBef>
                <a:spcPct val="20000"/>
              </a:spcBef>
              <a:buNone/>
            </a:pPr>
            <a:r>
              <a:rPr lang="en-US" altLang="zh-CN" sz="2800">
                <a:solidFill>
                  <a:srgbClr val="DD5236"/>
                </a:solidFill>
                <a:latin typeface="Arial" panose="020B0604020202020204" pitchFamily="34" charset="0"/>
                <a:ea typeface="微软雅黑" panose="020B0503020204020204" pitchFamily="34" charset="-122"/>
                <a:cs typeface="Arial" panose="020B0604020202020204" pitchFamily="34" charset="0"/>
                <a:sym typeface="+mn-lt"/>
              </a:rPr>
              <a:t>e) Tình cảm của em</a:t>
            </a:r>
            <a:endParaRPr lang="en-US" altLang="zh-CN" sz="2800" dirty="0">
              <a:solidFill>
                <a:srgbClr val="DD5236"/>
              </a:solidFill>
              <a:latin typeface="Arial" panose="020B0604020202020204" pitchFamily="34" charset="0"/>
              <a:ea typeface="微软雅黑" panose="020B0503020204020204" pitchFamily="34" charset="-122"/>
              <a:cs typeface="Arial" panose="020B0604020202020204" pitchFamily="34" charset="0"/>
              <a:sym typeface="+mn-lt"/>
            </a:endParaRPr>
          </a:p>
        </p:txBody>
      </p:sp>
      <p:cxnSp>
        <p:nvCxnSpPr>
          <p:cNvPr id="3" name="Straight Connector 2">
            <a:extLst>
              <a:ext uri="{FF2B5EF4-FFF2-40B4-BE49-F238E27FC236}">
                <a16:creationId xmlns:a16="http://schemas.microsoft.com/office/drawing/2014/main" id="{D62141BF-B7CB-4448-B014-67903A9E8DBD}"/>
              </a:ext>
            </a:extLst>
          </p:cNvPr>
          <p:cNvCxnSpPr>
            <a:cxnSpLocks/>
          </p:cNvCxnSpPr>
          <p:nvPr/>
        </p:nvCxnSpPr>
        <p:spPr>
          <a:xfrm>
            <a:off x="6045200" y="1255340"/>
            <a:ext cx="0" cy="5348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4AA6340-50A4-4EEA-8771-29A433F7678B}"/>
              </a:ext>
            </a:extLst>
          </p:cNvPr>
          <p:cNvSpPr/>
          <p:nvPr/>
        </p:nvSpPr>
        <p:spPr>
          <a:xfrm>
            <a:off x="8128000" y="1356740"/>
            <a:ext cx="1869440"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Thành thị</a:t>
            </a:r>
            <a:endParaRPr lang="en-SG" sz="2800" b="1">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3902AD0-34CD-4668-B883-224C0EA49ACF}"/>
              </a:ext>
            </a:extLst>
          </p:cNvPr>
          <p:cNvSpPr/>
          <p:nvPr/>
        </p:nvSpPr>
        <p:spPr>
          <a:xfrm>
            <a:off x="1844038" y="1356740"/>
            <a:ext cx="2057399" cy="426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Nông thôn</a:t>
            </a:r>
            <a:endParaRPr lang="en-SG" sz="2800" b="1">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6E30C47-727C-4EC4-BEDA-ADB2139048D9}"/>
              </a:ext>
            </a:extLst>
          </p:cNvPr>
          <p:cNvSpPr txBox="1"/>
          <p:nvPr/>
        </p:nvSpPr>
        <p:spPr>
          <a:xfrm>
            <a:off x="6319525" y="2037252"/>
            <a:ext cx="5364473" cy="2623988"/>
          </a:xfrm>
          <a:prstGeom prst="rect">
            <a:avLst/>
          </a:prstGeom>
          <a:noFill/>
        </p:spPr>
        <p:txBody>
          <a:bodyPr wrap="square" lIns="0" tIns="0" rIns="0" bIns="0" rtlCol="0">
            <a:spAutoFit/>
          </a:bodyPr>
          <a:lstStyle/>
          <a:p>
            <a:pPr algn="just" defTabSz="1216817">
              <a:lnSpc>
                <a:spcPct val="120000"/>
              </a:lnSpc>
              <a:spcBef>
                <a:spcPct val="20000"/>
              </a:spcBef>
            </a:pPr>
            <a:r>
              <a:rPr lang="en-SG" sz="2800">
                <a:solidFill>
                  <a:srgbClr val="002060"/>
                </a:solidFill>
                <a:latin typeface="Arial" panose="020B0604020202020204" pitchFamily="34" charset="0"/>
                <a:ea typeface="微软雅黑" panose="020B0503020204020204" pitchFamily="34" charset="-122"/>
                <a:cs typeface="Arial" panose="020B0604020202020204" pitchFamily="34" charset="0"/>
              </a:rPr>
              <a:t>Dù đi đâu em vẫn luôn nhớ về thành phố thân yêu này. </a:t>
            </a:r>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Em cùng các bạn sẽ giữ vệ sinh môi trường để thành phố luôn tươi đẹp.</a:t>
            </a:r>
            <a:endParaRPr lang="en-US" altLang="zh-CN" sz="28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5" name="TextBox 24">
            <a:extLst>
              <a:ext uri="{FF2B5EF4-FFF2-40B4-BE49-F238E27FC236}">
                <a16:creationId xmlns:a16="http://schemas.microsoft.com/office/drawing/2014/main" id="{6805013F-BDFF-4E58-8C2E-2E544A5EFBA2}"/>
              </a:ext>
            </a:extLst>
          </p:cNvPr>
          <p:cNvSpPr txBox="1"/>
          <p:nvPr/>
        </p:nvSpPr>
        <p:spPr>
          <a:xfrm>
            <a:off x="618968" y="2052764"/>
            <a:ext cx="5151908" cy="3447098"/>
          </a:xfrm>
          <a:prstGeom prst="rect">
            <a:avLst/>
          </a:prstGeom>
          <a:noFill/>
        </p:spPr>
        <p:txBody>
          <a:bodyPr wrap="square" lIns="0" tIns="0" rIns="0" bIns="0" rtlCol="0">
            <a:spAutoFit/>
          </a:bodyPr>
          <a:lstStyle/>
          <a:p>
            <a:pPr algn="just"/>
            <a:r>
              <a:rPr lang="en-US" sz="2800">
                <a:solidFill>
                  <a:srgbClr val="002060"/>
                </a:solidFill>
                <a:latin typeface="Arial" panose="020B0604020202020204" pitchFamily="34" charset="0"/>
                <a:ea typeface="微软雅黑" panose="020B0503020204020204" pitchFamily="34" charset="-122"/>
                <a:cs typeface="Arial" panose="020B0604020202020204" pitchFamily="34" charset="0"/>
              </a:rPr>
              <a:t>D</a:t>
            </a:r>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ù mai đây có đi xa em vẫn luôn nhớ về quê hương thân yêu này. Em sẽ đem những hình ảnh tươi đẹp của quê hương giới thiệu cho mọi người cùng biết.</a:t>
            </a:r>
          </a:p>
          <a:p>
            <a:pPr algn="just"/>
            <a: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t/>
            </a:r>
            <a:br>
              <a:rPr lang="vi-VN" sz="2800">
                <a:solidFill>
                  <a:srgbClr val="002060"/>
                </a:solidFill>
                <a:latin typeface="Arial" panose="020B0604020202020204" pitchFamily="34" charset="0"/>
                <a:ea typeface="微软雅黑" panose="020B0503020204020204" pitchFamily="34" charset="-122"/>
                <a:cs typeface="Arial" panose="020B0604020202020204" pitchFamily="34" charset="0"/>
              </a:rPr>
            </a:br>
            <a:endParaRPr lang="vi-VN" sz="280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42699789"/>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ppt_x"/>
                                          </p:val>
                                        </p:tav>
                                        <p:tav tm="100000">
                                          <p:val>
                                            <p:strVal val="#ppt_x"/>
                                          </p:val>
                                        </p:tav>
                                      </p:tavLst>
                                    </p:anim>
                                    <p:anim calcmode="lin" valueType="num">
                                      <p:cBhvr additive="base">
                                        <p:cTn id="2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642645" y="4098291"/>
            <a:ext cx="1158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Lời chúc và hứa hẹn.</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642645"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642645" y="2546011"/>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có khỏe không? Việc học của bạn vẫn tốt chứ? Mình thì vẫn khỏe.</a:t>
            </a:r>
          </a:p>
        </p:txBody>
      </p:sp>
      <p:sp>
        <p:nvSpPr>
          <p:cNvPr id="9" name="Text Box 5">
            <a:extLst>
              <a:ext uri="{FF2B5EF4-FFF2-40B4-BE49-F238E27FC236}">
                <a16:creationId xmlns:a16="http://schemas.microsoft.com/office/drawing/2014/main" id="{4F675511-5D28-44CA-8953-D0F2F45A534C}"/>
              </a:ext>
            </a:extLst>
          </p:cNvPr>
          <p:cNvSpPr txBox="1">
            <a:spLocks noChangeArrowheads="1"/>
          </p:cNvSpPr>
          <p:nvPr/>
        </p:nvSpPr>
        <p:spPr bwMode="auto">
          <a:xfrm>
            <a:off x="815364" y="4559297"/>
            <a:ext cx="107324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a:solidFill>
                  <a:srgbClr val="000099"/>
                </a:solidFill>
                <a:cs typeface="Arial" panose="020B0604020202020204" pitchFamily="34" charset="0"/>
              </a:rPr>
              <a:t>Mình xin dừng bút ở đây. Chúc bạn luôn khỏe mạnh và học giỏi. Khi nào có dịp bạn lên thành phố </a:t>
            </a:r>
            <a:r>
              <a:rPr lang="en-US" altLang="en-US" sz="2800">
                <a:solidFill>
                  <a:srgbClr val="00B050"/>
                </a:solidFill>
                <a:cs typeface="Arial" panose="020B0604020202020204" pitchFamily="34" charset="0"/>
              </a:rPr>
              <a:t>(về quê) </a:t>
            </a:r>
            <a:r>
              <a:rPr lang="en-US" altLang="en-US" sz="2800">
                <a:solidFill>
                  <a:srgbClr val="000099"/>
                </a:solidFill>
                <a:cs typeface="Arial" panose="020B0604020202020204" pitchFamily="34" charset="0"/>
              </a:rPr>
              <a:t>chơi với mình nhé!</a:t>
            </a:r>
          </a:p>
        </p:txBody>
      </p:sp>
    </p:spTree>
    <p:extLst>
      <p:ext uri="{BB962C8B-B14F-4D97-AF65-F5344CB8AC3E}">
        <p14:creationId xmlns:p14="http://schemas.microsoft.com/office/powerpoint/2010/main" val="3369246655"/>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1143161" y="4990184"/>
            <a:ext cx="1158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Cuối thư : Lời chào, chữ kí và tên.</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642645"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642645" y="2546011"/>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có khỏe không? Việc học của bạn vẫn tốt chứ? Mình thì vẫn khỏe.</a:t>
            </a:r>
          </a:p>
        </p:txBody>
      </p:sp>
      <p:sp>
        <p:nvSpPr>
          <p:cNvPr id="9" name="Text Box 5">
            <a:extLst>
              <a:ext uri="{FF2B5EF4-FFF2-40B4-BE49-F238E27FC236}">
                <a16:creationId xmlns:a16="http://schemas.microsoft.com/office/drawing/2014/main" id="{4F675511-5D28-44CA-8953-D0F2F45A534C}"/>
              </a:ext>
            </a:extLst>
          </p:cNvPr>
          <p:cNvSpPr txBox="1">
            <a:spLocks noChangeArrowheads="1"/>
          </p:cNvSpPr>
          <p:nvPr/>
        </p:nvSpPr>
        <p:spPr bwMode="auto">
          <a:xfrm>
            <a:off x="642645" y="4065357"/>
            <a:ext cx="107324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a:solidFill>
                  <a:srgbClr val="000099"/>
                </a:solidFill>
                <a:cs typeface="Arial" panose="020B0604020202020204" pitchFamily="34" charset="0"/>
              </a:rPr>
              <a:t>Mình xin dừng bút ở đây. Chúc bạn luôn khỏe mạnh và học giỏi. Khi nào có dịp bạn lên thành phố </a:t>
            </a:r>
            <a:r>
              <a:rPr lang="en-US" altLang="en-US" sz="2800">
                <a:solidFill>
                  <a:srgbClr val="00B050"/>
                </a:solidFill>
                <a:cs typeface="Arial" panose="020B0604020202020204" pitchFamily="34" charset="0"/>
              </a:rPr>
              <a:t>(về quê) </a:t>
            </a:r>
            <a:r>
              <a:rPr lang="en-US" altLang="en-US" sz="2800">
                <a:solidFill>
                  <a:srgbClr val="000099"/>
                </a:solidFill>
                <a:cs typeface="Arial" panose="020B0604020202020204" pitchFamily="34" charset="0"/>
              </a:rPr>
              <a:t>chơi với mình nhé!</a:t>
            </a:r>
          </a:p>
        </p:txBody>
      </p:sp>
      <p:sp>
        <p:nvSpPr>
          <p:cNvPr id="10" name="Text Box 5">
            <a:extLst>
              <a:ext uri="{FF2B5EF4-FFF2-40B4-BE49-F238E27FC236}">
                <a16:creationId xmlns:a16="http://schemas.microsoft.com/office/drawing/2014/main" id="{F4E0C1BD-DB56-42F9-B4A4-DE370817C21C}"/>
              </a:ext>
            </a:extLst>
          </p:cNvPr>
          <p:cNvSpPr txBox="1">
            <a:spLocks noChangeArrowheads="1"/>
          </p:cNvSpPr>
          <p:nvPr/>
        </p:nvSpPr>
        <p:spPr bwMode="auto">
          <a:xfrm>
            <a:off x="7780613" y="5019464"/>
            <a:ext cx="1749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thân</a:t>
            </a:r>
          </a:p>
        </p:txBody>
      </p:sp>
      <p:sp>
        <p:nvSpPr>
          <p:cNvPr id="11" name="Text Box 5">
            <a:extLst>
              <a:ext uri="{FF2B5EF4-FFF2-40B4-BE49-F238E27FC236}">
                <a16:creationId xmlns:a16="http://schemas.microsoft.com/office/drawing/2014/main" id="{0338A191-C2BB-41DE-93DD-03AE43116610}"/>
              </a:ext>
            </a:extLst>
          </p:cNvPr>
          <p:cNvSpPr txBox="1">
            <a:spLocks noChangeArrowheads="1"/>
          </p:cNvSpPr>
          <p:nvPr/>
        </p:nvSpPr>
        <p:spPr bwMode="auto">
          <a:xfrm>
            <a:off x="8146373" y="5492370"/>
            <a:ext cx="794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Mai</a:t>
            </a:r>
          </a:p>
        </p:txBody>
      </p:sp>
      <p:sp>
        <p:nvSpPr>
          <p:cNvPr id="12" name="Text Box 5">
            <a:extLst>
              <a:ext uri="{FF2B5EF4-FFF2-40B4-BE49-F238E27FC236}">
                <a16:creationId xmlns:a16="http://schemas.microsoft.com/office/drawing/2014/main" id="{06AB8252-635B-4C72-AA3C-369EECC4B0CE}"/>
              </a:ext>
            </a:extLst>
          </p:cNvPr>
          <p:cNvSpPr txBox="1">
            <a:spLocks noChangeArrowheads="1"/>
          </p:cNvSpPr>
          <p:nvPr/>
        </p:nvSpPr>
        <p:spPr bwMode="auto">
          <a:xfrm>
            <a:off x="7058280" y="5965276"/>
            <a:ext cx="4104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Nguyễn PhươngMai</a:t>
            </a:r>
          </a:p>
        </p:txBody>
      </p:sp>
    </p:spTree>
    <p:extLst>
      <p:ext uri="{BB962C8B-B14F-4D97-AF65-F5344CB8AC3E}">
        <p14:creationId xmlns:p14="http://schemas.microsoft.com/office/powerpoint/2010/main" val="1639063442"/>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665284" y="0"/>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490244" y="312976"/>
            <a:ext cx="4122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   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571524" y="734516"/>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  Bạn có khỏe không? Việc học của bạn vẫn tốt chứ? Mình thì vẫn khỏe.</a:t>
            </a:r>
          </a:p>
        </p:txBody>
      </p:sp>
      <p:sp>
        <p:nvSpPr>
          <p:cNvPr id="9" name="Text Box 5">
            <a:extLst>
              <a:ext uri="{FF2B5EF4-FFF2-40B4-BE49-F238E27FC236}">
                <a16:creationId xmlns:a16="http://schemas.microsoft.com/office/drawing/2014/main" id="{4F675511-5D28-44CA-8953-D0F2F45A534C}"/>
              </a:ext>
            </a:extLst>
          </p:cNvPr>
          <p:cNvSpPr txBox="1">
            <a:spLocks noChangeArrowheads="1"/>
          </p:cNvSpPr>
          <p:nvPr/>
        </p:nvSpPr>
        <p:spPr bwMode="auto">
          <a:xfrm>
            <a:off x="199075" y="4527038"/>
            <a:ext cx="118172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a:solidFill>
                  <a:srgbClr val="000099"/>
                </a:solidFill>
                <a:cs typeface="Arial" panose="020B0604020202020204" pitchFamily="34" charset="0"/>
              </a:rPr>
              <a:t>      Mình xin dừng bút ở đây. Chúc bạn luôn khỏe mạnh và học giỏi. Khi nào có dịp bạn về quê mình chơi nhé!</a:t>
            </a:r>
          </a:p>
        </p:txBody>
      </p:sp>
      <p:sp>
        <p:nvSpPr>
          <p:cNvPr id="10" name="Text Box 5">
            <a:extLst>
              <a:ext uri="{FF2B5EF4-FFF2-40B4-BE49-F238E27FC236}">
                <a16:creationId xmlns:a16="http://schemas.microsoft.com/office/drawing/2014/main" id="{F4E0C1BD-DB56-42F9-B4A4-DE370817C21C}"/>
              </a:ext>
            </a:extLst>
          </p:cNvPr>
          <p:cNvSpPr txBox="1">
            <a:spLocks noChangeArrowheads="1"/>
          </p:cNvSpPr>
          <p:nvPr/>
        </p:nvSpPr>
        <p:spPr bwMode="auto">
          <a:xfrm>
            <a:off x="7668852" y="5391326"/>
            <a:ext cx="1749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thân</a:t>
            </a:r>
          </a:p>
        </p:txBody>
      </p:sp>
      <p:sp>
        <p:nvSpPr>
          <p:cNvPr id="11" name="Text Box 5">
            <a:extLst>
              <a:ext uri="{FF2B5EF4-FFF2-40B4-BE49-F238E27FC236}">
                <a16:creationId xmlns:a16="http://schemas.microsoft.com/office/drawing/2014/main" id="{0338A191-C2BB-41DE-93DD-03AE43116610}"/>
              </a:ext>
            </a:extLst>
          </p:cNvPr>
          <p:cNvSpPr txBox="1">
            <a:spLocks noChangeArrowheads="1"/>
          </p:cNvSpPr>
          <p:nvPr/>
        </p:nvSpPr>
        <p:spPr bwMode="auto">
          <a:xfrm>
            <a:off x="8146373" y="5886046"/>
            <a:ext cx="794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Mai</a:t>
            </a:r>
          </a:p>
        </p:txBody>
      </p:sp>
      <p:sp>
        <p:nvSpPr>
          <p:cNvPr id="12" name="Text Box 5">
            <a:extLst>
              <a:ext uri="{FF2B5EF4-FFF2-40B4-BE49-F238E27FC236}">
                <a16:creationId xmlns:a16="http://schemas.microsoft.com/office/drawing/2014/main" id="{06AB8252-635B-4C72-AA3C-369EECC4B0CE}"/>
              </a:ext>
            </a:extLst>
          </p:cNvPr>
          <p:cNvSpPr txBox="1">
            <a:spLocks noChangeArrowheads="1"/>
          </p:cNvSpPr>
          <p:nvPr/>
        </p:nvSpPr>
        <p:spPr bwMode="auto">
          <a:xfrm>
            <a:off x="6888317" y="6244975"/>
            <a:ext cx="4104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solidFill>
                  <a:srgbClr val="000099"/>
                </a:solidFill>
                <a:cs typeface="Arial" panose="020B0604020202020204" pitchFamily="34" charset="0"/>
              </a:rPr>
              <a:t>Nguyễn</a:t>
            </a:r>
            <a:r>
              <a:rPr lang="en-US" altLang="en-US" sz="2800" dirty="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Phương</a:t>
            </a:r>
            <a:r>
              <a:rPr lang="en-US" altLang="en-US" sz="2800" dirty="0" smtClean="0">
                <a:solidFill>
                  <a:srgbClr val="000099"/>
                </a:solidFill>
                <a:cs typeface="Arial" panose="020B0604020202020204" pitchFamily="34" charset="0"/>
              </a:rPr>
              <a:t> Mai</a:t>
            </a:r>
            <a:endParaRPr lang="en-US" altLang="en-US" sz="2800" dirty="0">
              <a:solidFill>
                <a:srgbClr val="000099"/>
              </a:solidFill>
              <a:cs typeface="Arial" panose="020B0604020202020204" pitchFamily="34" charset="0"/>
            </a:endParaRPr>
          </a:p>
        </p:txBody>
      </p:sp>
      <p:sp>
        <p:nvSpPr>
          <p:cNvPr id="13" name="TextBox 12">
            <a:extLst>
              <a:ext uri="{FF2B5EF4-FFF2-40B4-BE49-F238E27FC236}">
                <a16:creationId xmlns:a16="http://schemas.microsoft.com/office/drawing/2014/main" id="{8B328C5C-AD9F-4828-BF44-D051F037EF3E}"/>
              </a:ext>
            </a:extLst>
          </p:cNvPr>
          <p:cNvSpPr txBox="1"/>
          <p:nvPr/>
        </p:nvSpPr>
        <p:spPr>
          <a:xfrm>
            <a:off x="199076" y="1167465"/>
            <a:ext cx="11817216" cy="3447098"/>
          </a:xfrm>
          <a:prstGeom prst="rect">
            <a:avLst/>
          </a:prstGeom>
          <a:noFill/>
        </p:spPr>
        <p:txBody>
          <a:bodyPr wrap="square" lIns="0" tIns="0" rIns="0" bIns="0" rtlCol="0">
            <a:spAutoFit/>
          </a:bodyPr>
          <a:lstStyle/>
          <a:p>
            <a:pPr algn="just"/>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Kì nghỉ hè vừa rồi, </a:t>
            </a:r>
            <a:r>
              <a:rPr lang="en-US" sz="2800" dirty="0" err="1">
                <a:solidFill>
                  <a:srgbClr val="000099"/>
                </a:solidFill>
                <a:latin typeface="Arial" panose="020B0604020202020204" pitchFamily="34" charset="0"/>
                <a:cs typeface="Arial" panose="020B0604020202020204" pitchFamily="34" charset="0"/>
              </a:rPr>
              <a:t>mình</a:t>
            </a:r>
            <a:r>
              <a:rPr lang="vi-VN" sz="2800" dirty="0">
                <a:solidFill>
                  <a:srgbClr val="000099"/>
                </a:solidFill>
                <a:latin typeface="Arial" panose="020B0604020202020204" pitchFamily="34" charset="0"/>
                <a:cs typeface="Arial" panose="020B0604020202020204" pitchFamily="34" charset="0"/>
              </a:rPr>
              <a:t> được </a:t>
            </a:r>
            <a:r>
              <a:rPr lang="en-US" sz="2800" dirty="0" err="1" smtClean="0">
                <a:solidFill>
                  <a:srgbClr val="000099"/>
                </a:solidFill>
                <a:latin typeface="Arial" panose="020B0604020202020204" pitchFamily="34" charset="0"/>
                <a:cs typeface="Arial" panose="020B0604020202020204" pitchFamily="34" charset="0"/>
              </a:rPr>
              <a:t>bố</a:t>
            </a:r>
            <a:r>
              <a:rPr lang="vi-VN" sz="2800" dirty="0" smtClean="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mẹ dắt về quê thăm ông bà ở </a:t>
            </a:r>
            <a:r>
              <a:rPr lang="en-US" sz="2800" dirty="0" smtClean="0">
                <a:solidFill>
                  <a:srgbClr val="000099"/>
                </a:solidFill>
                <a:latin typeface="Arial" panose="020B0604020202020204" pitchFamily="34" charset="0"/>
                <a:cs typeface="Arial" panose="020B0604020202020204" pitchFamily="34" charset="0"/>
              </a:rPr>
              <a:t>Nam </a:t>
            </a:r>
            <a:r>
              <a:rPr lang="en-US" sz="2800" dirty="0" err="1" smtClean="0">
                <a:solidFill>
                  <a:srgbClr val="000099"/>
                </a:solidFill>
                <a:latin typeface="Arial" panose="020B0604020202020204" pitchFamily="34" charset="0"/>
                <a:cs typeface="Arial" panose="020B0604020202020204" pitchFamily="34" charset="0"/>
              </a:rPr>
              <a:t>Định</a:t>
            </a:r>
            <a:r>
              <a:rPr lang="vi-VN" sz="2800" dirty="0" smtClean="0">
                <a:solidFill>
                  <a:srgbClr val="000099"/>
                </a:solidFill>
                <a:latin typeface="Arial" panose="020B0604020202020204" pitchFamily="34" charset="0"/>
                <a:cs typeface="Arial" panose="020B0604020202020204" pitchFamily="34" charset="0"/>
              </a:rPr>
              <a:t>.</a:t>
            </a:r>
            <a:r>
              <a:rPr lang="en-US" sz="2800" dirty="0" smtClean="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Quê </a:t>
            </a:r>
            <a:r>
              <a:rPr lang="en-US" sz="2800" dirty="0" err="1">
                <a:solidFill>
                  <a:srgbClr val="000099"/>
                </a:solidFill>
                <a:latin typeface="Arial" panose="020B0604020202020204" pitchFamily="34" charset="0"/>
                <a:cs typeface="Arial" panose="020B0604020202020204" pitchFamily="34" charset="0"/>
              </a:rPr>
              <a:t>mình</a:t>
            </a:r>
            <a:r>
              <a:rPr lang="vi-VN" sz="2800" dirty="0">
                <a:solidFill>
                  <a:srgbClr val="000099"/>
                </a:solidFill>
                <a:latin typeface="Arial" panose="020B0604020202020204" pitchFamily="34" charset="0"/>
                <a:cs typeface="Arial" panose="020B0604020202020204" pitchFamily="34" charset="0"/>
              </a:rPr>
              <a:t> có cánh đồng lúa bao la, xanh mát trải dài như một tấm thảm khổng lồ. Mỗi sáng, bác nông dân dắt trâu ra đồng cày ruộng rất chăm chỉ.</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Dòng sông bốn mùa xanh mát, chảy hiền hòa ven làng.</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Nhà cửa quê </a:t>
            </a:r>
            <a:r>
              <a:rPr lang="en-US" sz="2800" dirty="0" err="1">
                <a:solidFill>
                  <a:srgbClr val="000099"/>
                </a:solidFill>
                <a:latin typeface="Arial" panose="020B0604020202020204" pitchFamily="34" charset="0"/>
                <a:cs typeface="Arial" panose="020B0604020202020204" pitchFamily="34" charset="0"/>
              </a:rPr>
              <a:t>mình</a:t>
            </a:r>
            <a:r>
              <a:rPr lang="vi-VN" sz="2800" dirty="0">
                <a:solidFill>
                  <a:srgbClr val="000099"/>
                </a:solidFill>
                <a:latin typeface="Arial" panose="020B0604020202020204" pitchFamily="34" charset="0"/>
                <a:cs typeface="Arial" panose="020B0604020202020204" pitchFamily="34" charset="0"/>
              </a:rPr>
              <a:t> rất đơn sơ, các nhà thường cách nhau rất xa. Nhà nào cũng có vườn, họ tự trồng rau và nuôi cá. Người dân nơi đây rất chân thật, sống chan hòa và giàu tình cảm.</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Mình</a:t>
            </a:r>
            <a:r>
              <a:rPr lang="vi-VN" sz="2800" dirty="0">
                <a:solidFill>
                  <a:srgbClr val="000099"/>
                </a:solidFill>
                <a:latin typeface="Arial" panose="020B0604020202020204" pitchFamily="34" charset="0"/>
                <a:cs typeface="Arial" panose="020B0604020202020204" pitchFamily="34" charset="0"/>
              </a:rPr>
              <a:t> thích nhất mỗi buổi chiều cùng các bạn cưỡi trâu, tắm sông và thả diều trên đê rất vui.</a:t>
            </a:r>
          </a:p>
        </p:txBody>
      </p:sp>
    </p:spTree>
    <p:extLst>
      <p:ext uri="{BB962C8B-B14F-4D97-AF65-F5344CB8AC3E}">
        <p14:creationId xmlns:p14="http://schemas.microsoft.com/office/powerpoint/2010/main" val="3461692219"/>
      </p:ext>
    </p:extLst>
  </p:cSld>
  <p:clrMapOvr>
    <a:masterClrMapping/>
  </p:clrMapOvr>
  <p:transition spd="slow" advClick="0">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68163">
            <a:off x="8775743" y="1428420"/>
            <a:ext cx="858956" cy="705570"/>
          </a:xfrm>
          <a:prstGeom prst="rect">
            <a:avLst/>
          </a:prstGeom>
        </p:spPr>
      </p:pic>
      <p:sp>
        <p:nvSpPr>
          <p:cNvPr id="4" name="Thought Bubble: Cloud 3">
            <a:extLst>
              <a:ext uri="{FF2B5EF4-FFF2-40B4-BE49-F238E27FC236}">
                <a16:creationId xmlns:a16="http://schemas.microsoft.com/office/drawing/2014/main" id="{119C1B5C-A0BE-4834-81E6-0F462D238B5B}"/>
              </a:ext>
            </a:extLst>
          </p:cNvPr>
          <p:cNvSpPr/>
          <p:nvPr/>
        </p:nvSpPr>
        <p:spPr>
          <a:xfrm>
            <a:off x="3357085" y="802640"/>
            <a:ext cx="8034003" cy="44246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128882"/>
                </a:solidFill>
                <a:latin typeface="Arial" panose="020B0604020202020204" pitchFamily="34" charset="0"/>
                <a:ea typeface="华康海报体W12(P)" panose="040B0C00000000000000" pitchFamily="82" charset="-122"/>
                <a:cs typeface="Arial" panose="020B0604020202020204" pitchFamily="34" charset="0"/>
              </a:rPr>
              <a:t>Đề bài: </a:t>
            </a:r>
            <a:r>
              <a:rPr lang="en-US" altLang="zh-CN" sz="3600">
                <a:solidFill>
                  <a:srgbClr val="C00000"/>
                </a:solidFill>
                <a:latin typeface="Arial" panose="020B0604020202020204" pitchFamily="34" charset="0"/>
                <a:ea typeface="华康海报体W12(P)" panose="040B0C00000000000000" pitchFamily="82" charset="-122"/>
                <a:cs typeface="Arial" panose="020B0604020202020204" pitchFamily="34" charset="0"/>
              </a:rPr>
              <a:t>Viết một bức thư ngắn (khoảng 10 câu) cho bạn, kể những điều em biết về nông thôn (hoặc thành thị)</a:t>
            </a:r>
          </a:p>
        </p:txBody>
      </p:sp>
      <p:cxnSp>
        <p:nvCxnSpPr>
          <p:cNvPr id="6" name="Straight Connector 5">
            <a:extLst>
              <a:ext uri="{FF2B5EF4-FFF2-40B4-BE49-F238E27FC236}">
                <a16:creationId xmlns:a16="http://schemas.microsoft.com/office/drawing/2014/main" id="{158782D1-D94E-48E5-A07A-D7FD8B45E528}"/>
              </a:ext>
            </a:extLst>
          </p:cNvPr>
          <p:cNvCxnSpPr>
            <a:cxnSpLocks/>
          </p:cNvCxnSpPr>
          <p:nvPr/>
        </p:nvCxnSpPr>
        <p:spPr>
          <a:xfrm>
            <a:off x="6270017" y="2028786"/>
            <a:ext cx="3214451"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6D6B55AA-2545-476C-9EAB-BDA3BF4BF35F}"/>
              </a:ext>
            </a:extLst>
          </p:cNvPr>
          <p:cNvCxnSpPr>
            <a:cxnSpLocks/>
          </p:cNvCxnSpPr>
          <p:nvPr/>
        </p:nvCxnSpPr>
        <p:spPr>
          <a:xfrm>
            <a:off x="4742991" y="3208830"/>
            <a:ext cx="1527026"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896F9A42-0A8C-4311-A1B9-28F5FE65106E}"/>
              </a:ext>
            </a:extLst>
          </p:cNvPr>
          <p:cNvCxnSpPr>
            <a:cxnSpLocks/>
          </p:cNvCxnSpPr>
          <p:nvPr/>
        </p:nvCxnSpPr>
        <p:spPr>
          <a:xfrm>
            <a:off x="6605081" y="3702169"/>
            <a:ext cx="259846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6F584B86-05AC-4D4F-87ED-076BE54E48F6}"/>
              </a:ext>
            </a:extLst>
          </p:cNvPr>
          <p:cNvCxnSpPr>
            <a:cxnSpLocks/>
          </p:cNvCxnSpPr>
          <p:nvPr/>
        </p:nvCxnSpPr>
        <p:spPr>
          <a:xfrm>
            <a:off x="5760387" y="4302041"/>
            <a:ext cx="2741587"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62424996"/>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anim calcmode="lin" valueType="num">
                                      <p:cBhvr>
                                        <p:cTn id="12" dur="750" fill="hold"/>
                                        <p:tgtEl>
                                          <p:spTgt spid="44"/>
                                        </p:tgtEl>
                                        <p:attrNameLst>
                                          <p:attrName>ppt_x</p:attrName>
                                        </p:attrNameLst>
                                      </p:cBhvr>
                                      <p:tavLst>
                                        <p:tav tm="0">
                                          <p:val>
                                            <p:strVal val="#ppt_x"/>
                                          </p:val>
                                        </p:tav>
                                        <p:tav tm="100000">
                                          <p:val>
                                            <p:strVal val="#ppt_x"/>
                                          </p:val>
                                        </p:tav>
                                      </p:tavLst>
                                    </p:anim>
                                    <p:anim calcmode="lin" valueType="num">
                                      <p:cBhvr>
                                        <p:cTn id="13" dur="7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665284" y="0"/>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Hà</a:t>
            </a:r>
            <a:r>
              <a:rPr kumimoji="0" lang="en-US" altLang="en-US" sz="2800" b="0" i="0" u="none" strike="noStrike" kern="1200" cap="none" spc="0" normalizeH="0" noProof="0" dirty="0" smtClean="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Nội</a:t>
            </a:r>
            <a:r>
              <a:rPr kumimoji="0" lang="en-US" altLang="en-US" sz="2800" b="0" i="0" u="none"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ngày</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tháng</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năm</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490244" y="312976"/>
            <a:ext cx="4122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   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571524" y="734516"/>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  Bạn có khỏe không? Việc học của bạn vẫn tốt chứ? Mình thì vẫn khỏe.</a:t>
            </a:r>
          </a:p>
        </p:txBody>
      </p:sp>
      <p:sp>
        <p:nvSpPr>
          <p:cNvPr id="9" name="Text Box 5">
            <a:extLst>
              <a:ext uri="{FF2B5EF4-FFF2-40B4-BE49-F238E27FC236}">
                <a16:creationId xmlns:a16="http://schemas.microsoft.com/office/drawing/2014/main" id="{4F675511-5D28-44CA-8953-D0F2F45A534C}"/>
              </a:ext>
            </a:extLst>
          </p:cNvPr>
          <p:cNvSpPr txBox="1">
            <a:spLocks noChangeArrowheads="1"/>
          </p:cNvSpPr>
          <p:nvPr/>
        </p:nvSpPr>
        <p:spPr bwMode="auto">
          <a:xfrm>
            <a:off x="199075" y="4527038"/>
            <a:ext cx="118172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Mình</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xin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dừng</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bút</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ở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đây</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Chúc</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bạn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luôn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khỏe</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mạnh</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và</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học</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giỏi</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Khi</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nào</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có</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dịp</a:t>
            </a:r>
            <a:r>
              <a:rPr kumimoji="0" lang="en-US" altLang="en-US" sz="2800" b="0" i="0" u="none"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bạn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lên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thành</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phố</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chơi</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với</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mình</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nhé</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t>
            </a:r>
          </a:p>
        </p:txBody>
      </p:sp>
      <p:sp>
        <p:nvSpPr>
          <p:cNvPr id="10" name="Text Box 5">
            <a:extLst>
              <a:ext uri="{FF2B5EF4-FFF2-40B4-BE49-F238E27FC236}">
                <a16:creationId xmlns:a16="http://schemas.microsoft.com/office/drawing/2014/main" id="{F4E0C1BD-DB56-42F9-B4A4-DE370817C21C}"/>
              </a:ext>
            </a:extLst>
          </p:cNvPr>
          <p:cNvSpPr txBox="1">
            <a:spLocks noChangeArrowheads="1"/>
          </p:cNvSpPr>
          <p:nvPr/>
        </p:nvSpPr>
        <p:spPr bwMode="auto">
          <a:xfrm>
            <a:off x="7668852" y="5391326"/>
            <a:ext cx="1749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Bạn thân</a:t>
            </a:r>
          </a:p>
        </p:txBody>
      </p:sp>
      <p:sp>
        <p:nvSpPr>
          <p:cNvPr id="11" name="Text Box 5">
            <a:extLst>
              <a:ext uri="{FF2B5EF4-FFF2-40B4-BE49-F238E27FC236}">
                <a16:creationId xmlns:a16="http://schemas.microsoft.com/office/drawing/2014/main" id="{0338A191-C2BB-41DE-93DD-03AE43116610}"/>
              </a:ext>
            </a:extLst>
          </p:cNvPr>
          <p:cNvSpPr txBox="1">
            <a:spLocks noChangeArrowheads="1"/>
          </p:cNvSpPr>
          <p:nvPr/>
        </p:nvSpPr>
        <p:spPr bwMode="auto">
          <a:xfrm>
            <a:off x="8146373" y="5886046"/>
            <a:ext cx="794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Mai</a:t>
            </a:r>
          </a:p>
        </p:txBody>
      </p:sp>
      <p:sp>
        <p:nvSpPr>
          <p:cNvPr id="12" name="Text Box 5">
            <a:extLst>
              <a:ext uri="{FF2B5EF4-FFF2-40B4-BE49-F238E27FC236}">
                <a16:creationId xmlns:a16="http://schemas.microsoft.com/office/drawing/2014/main" id="{06AB8252-635B-4C72-AA3C-369EECC4B0CE}"/>
              </a:ext>
            </a:extLst>
          </p:cNvPr>
          <p:cNvSpPr txBox="1">
            <a:spLocks noChangeArrowheads="1"/>
          </p:cNvSpPr>
          <p:nvPr/>
        </p:nvSpPr>
        <p:spPr bwMode="auto">
          <a:xfrm>
            <a:off x="6888317" y="6244975"/>
            <a:ext cx="4104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Nguyễn</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Phương</a:t>
            </a:r>
            <a:r>
              <a:rPr kumimoji="0" lang="en-US" altLang="en-US" sz="2800" b="0" i="0" u="none"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 Mai</a:t>
            </a:r>
            <a:endPar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B328C5C-AD9F-4828-BF44-D051F037EF3E}"/>
              </a:ext>
            </a:extLst>
          </p:cNvPr>
          <p:cNvSpPr txBox="1"/>
          <p:nvPr/>
        </p:nvSpPr>
        <p:spPr>
          <a:xfrm>
            <a:off x="199076" y="1167465"/>
            <a:ext cx="11817216" cy="3447098"/>
          </a:xfrm>
          <a:prstGeom prst="rect">
            <a:avLst/>
          </a:prstGeom>
          <a:noFill/>
        </p:spPr>
        <p:txBody>
          <a:bodyPr wrap="square" lIns="0" tIns="0" rIns="0" bIns="0" rtlCol="0">
            <a:spAutoFit/>
          </a:bodyPr>
          <a:lstStyle/>
          <a:p>
            <a:pPr algn="just"/>
            <a:r>
              <a:rPr kumimoji="0" 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Gia</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đình</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mình</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vẫn</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đang</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sinh</a:t>
            </a:r>
            <a:r>
              <a:rPr lang="en-SG" sz="2800" dirty="0">
                <a:solidFill>
                  <a:srgbClr val="000099"/>
                </a:solidFill>
                <a:latin typeface="Arial" panose="020B0604020202020204" pitchFamily="34" charset="0"/>
                <a:cs typeface="Arial" panose="020B0604020202020204" pitchFamily="34" charset="0"/>
              </a:rPr>
              <a:t> </a:t>
            </a:r>
            <a:r>
              <a:rPr lang="en-SG" sz="2800" dirty="0" err="1">
                <a:solidFill>
                  <a:srgbClr val="000099"/>
                </a:solidFill>
                <a:latin typeface="Arial" panose="020B0604020202020204" pitchFamily="34" charset="0"/>
                <a:cs typeface="Arial" panose="020B0604020202020204" pitchFamily="34" charset="0"/>
              </a:rPr>
              <a:t>sống</a:t>
            </a:r>
            <a:r>
              <a:rPr lang="en-SG" sz="2800" dirty="0">
                <a:solidFill>
                  <a:srgbClr val="000099"/>
                </a:solidFill>
                <a:latin typeface="Arial" panose="020B0604020202020204" pitchFamily="34" charset="0"/>
                <a:cs typeface="Arial" panose="020B0604020202020204" pitchFamily="34" charset="0"/>
              </a:rPr>
              <a:t> ở </a:t>
            </a:r>
            <a:r>
              <a:rPr lang="en-SG" sz="2800" dirty="0" err="1" smtClean="0">
                <a:solidFill>
                  <a:srgbClr val="000099"/>
                </a:solidFill>
                <a:latin typeface="Arial" panose="020B0604020202020204" pitchFamily="34" charset="0"/>
                <a:cs typeface="Arial" panose="020B0604020202020204" pitchFamily="34" charset="0"/>
              </a:rPr>
              <a:t>Hà</a:t>
            </a:r>
            <a:r>
              <a:rPr lang="en-SG" sz="2800" dirty="0" smtClean="0">
                <a:solidFill>
                  <a:srgbClr val="000099"/>
                </a:solidFill>
                <a:latin typeface="Arial" panose="020B0604020202020204" pitchFamily="34" charset="0"/>
                <a:cs typeface="Arial" panose="020B0604020202020204" pitchFamily="34" charset="0"/>
              </a:rPr>
              <a:t> </a:t>
            </a:r>
            <a:r>
              <a:rPr lang="en-SG" sz="2800" dirty="0" err="1" smtClean="0">
                <a:solidFill>
                  <a:srgbClr val="000099"/>
                </a:solidFill>
                <a:latin typeface="Arial" panose="020B0604020202020204" pitchFamily="34" charset="0"/>
                <a:cs typeface="Arial" panose="020B0604020202020204" pitchFamily="34" charset="0"/>
              </a:rPr>
              <a:t>Nội</a:t>
            </a:r>
            <a:r>
              <a:rPr lang="en-SG" sz="2800" dirty="0" smtClean="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Đường phố ở đây luôn tấp nập, xe cộ qua lại nườm nượp.</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Nhà cửa san sát nhau mọc lên như nấm.</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Dọc hai bên đường, người ta trồng rất nhiều cây xanh mang lại bầu không khí trong lành cho thành phố.</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Ban đêm, đèn điện lấp lánh như sao sa.</a:t>
            </a:r>
            <a:r>
              <a:rPr lang="en-US"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latin typeface="Arial" panose="020B0604020202020204" pitchFamily="34" charset="0"/>
                <a:cs typeface="Arial" panose="020B0604020202020204" pitchFamily="34" charset="0"/>
              </a:rPr>
              <a:t>Ở đây có rất nhiều </a:t>
            </a:r>
            <a:r>
              <a:rPr lang="en-US" sz="2800" dirty="0" err="1" smtClean="0">
                <a:solidFill>
                  <a:srgbClr val="000099"/>
                </a:solidFill>
                <a:latin typeface="Arial" panose="020B0604020202020204" pitchFamily="34" charset="0"/>
                <a:cs typeface="Arial" panose="020B0604020202020204" pitchFamily="34" charset="0"/>
              </a:rPr>
              <a:t>danh</a:t>
            </a:r>
            <a:r>
              <a:rPr lang="en-US" sz="2800" dirty="0" smtClean="0">
                <a:solidFill>
                  <a:srgbClr val="000099"/>
                </a:solidFill>
                <a:latin typeface="Arial" panose="020B0604020202020204" pitchFamily="34" charset="0"/>
                <a:cs typeface="Arial" panose="020B0604020202020204" pitchFamily="34" charset="0"/>
              </a:rPr>
              <a:t> lam </a:t>
            </a:r>
            <a:r>
              <a:rPr lang="en-US" sz="2800" dirty="0" err="1" smtClean="0">
                <a:solidFill>
                  <a:srgbClr val="000099"/>
                </a:solidFill>
                <a:latin typeface="Arial" panose="020B0604020202020204" pitchFamily="34" charset="0"/>
                <a:cs typeface="Arial" panose="020B0604020202020204" pitchFamily="34" charset="0"/>
              </a:rPr>
              <a:t>thắng</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cảnh</a:t>
            </a:r>
            <a:r>
              <a:rPr lang="en-US" sz="2800" dirty="0" smtClean="0">
                <a:solidFill>
                  <a:srgbClr val="000099"/>
                </a:solidFill>
                <a:latin typeface="Arial" panose="020B0604020202020204" pitchFamily="34" charset="0"/>
                <a:cs typeface="Arial" panose="020B0604020202020204" pitchFamily="34" charset="0"/>
              </a:rPr>
              <a:t> </a:t>
            </a:r>
            <a:r>
              <a:rPr lang="vi-VN" sz="2800" dirty="0" smtClean="0">
                <a:solidFill>
                  <a:srgbClr val="000099"/>
                </a:solidFill>
                <a:latin typeface="Arial" panose="020B0604020202020204" pitchFamily="34" charset="0"/>
                <a:cs typeface="Arial" panose="020B0604020202020204" pitchFamily="34" charset="0"/>
              </a:rPr>
              <a:t>như</a:t>
            </a:r>
            <a:r>
              <a:rPr lang="vi-VN" sz="2800" dirty="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Hồ</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Gươm</a:t>
            </a:r>
            <a:r>
              <a:rPr lang="en-US" sz="2800" dirty="0" smtClean="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c</a:t>
            </a:r>
            <a:r>
              <a:rPr lang="en-US" sz="2800" dirty="0" err="1" smtClean="0">
                <a:solidFill>
                  <a:srgbClr val="000099"/>
                </a:solidFill>
                <a:latin typeface="Arial" panose="020B0604020202020204" pitchFamily="34" charset="0"/>
                <a:cs typeface="Arial" panose="020B0604020202020204" pitchFamily="34" charset="0"/>
              </a:rPr>
              <a:t>hùa</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Một</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Cột</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Văn</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Miếu</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Quốc</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Tử</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Giám</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Lăng</a:t>
            </a:r>
            <a:r>
              <a:rPr lang="en-US" sz="2800" dirty="0" smtClean="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Bác</a:t>
            </a:r>
            <a:r>
              <a:rPr lang="vi-VN" sz="2800" dirty="0" smtClean="0">
                <a:solidFill>
                  <a:srgbClr val="000099"/>
                </a:solidFill>
                <a:latin typeface="Arial" panose="020B0604020202020204" pitchFamily="34" charset="0"/>
                <a:cs typeface="Arial" panose="020B0604020202020204" pitchFamily="34" charset="0"/>
              </a:rPr>
              <a:t>…Con </a:t>
            </a:r>
            <a:r>
              <a:rPr lang="vi-VN" sz="2800" dirty="0">
                <a:solidFill>
                  <a:srgbClr val="000099"/>
                </a:solidFill>
                <a:latin typeface="Arial" panose="020B0604020202020204" pitchFamily="34" charset="0"/>
                <a:cs typeface="Arial" panose="020B0604020202020204" pitchFamily="34" charset="0"/>
              </a:rPr>
              <a:t>người thành phố luôn năng động, đầy sức sống.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Buổi</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tối</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mình</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rất</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thích</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được</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cùng</a:t>
            </a:r>
            <a:r>
              <a:rPr lang="en-US" sz="2800" dirty="0">
                <a:solidFill>
                  <a:srgbClr val="000099"/>
                </a:solidFill>
                <a:latin typeface="Arial" panose="020B0604020202020204" pitchFamily="34" charset="0"/>
                <a:cs typeface="Arial" panose="020B0604020202020204" pitchFamily="34" charset="0"/>
              </a:rPr>
              <a:t> </a:t>
            </a:r>
            <a:r>
              <a:rPr lang="en-US" sz="2800" dirty="0" err="1" smtClean="0">
                <a:solidFill>
                  <a:srgbClr val="000099"/>
                </a:solidFill>
                <a:latin typeface="Arial" panose="020B0604020202020204" pitchFamily="34" charset="0"/>
                <a:cs typeface="Arial" panose="020B0604020202020204" pitchFamily="34" charset="0"/>
              </a:rPr>
              <a:t>bố</a:t>
            </a:r>
            <a:r>
              <a:rPr lang="en-US" sz="2800" dirty="0" smtClean="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mẹ</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đi</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dạo</a:t>
            </a:r>
            <a:r>
              <a:rPr lang="en-US" sz="2800" dirty="0">
                <a:solidFill>
                  <a:srgbClr val="000099"/>
                </a:solidFill>
                <a:latin typeface="Arial" panose="020B0604020202020204" pitchFamily="34" charset="0"/>
                <a:cs typeface="Arial" panose="020B0604020202020204" pitchFamily="34" charset="0"/>
              </a:rPr>
              <a:t> ở </a:t>
            </a:r>
            <a:r>
              <a:rPr lang="en-US" sz="2800" dirty="0" err="1">
                <a:solidFill>
                  <a:srgbClr val="000099"/>
                </a:solidFill>
                <a:latin typeface="Arial" panose="020B0604020202020204" pitchFamily="34" charset="0"/>
                <a:cs typeface="Arial" panose="020B0604020202020204" pitchFamily="34" charset="0"/>
              </a:rPr>
              <a:t>phố</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đi</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bộ</a:t>
            </a:r>
            <a:r>
              <a:rPr lang="en-US" sz="2800" dirty="0">
                <a:solidFill>
                  <a:srgbClr val="000099"/>
                </a:solidFill>
                <a:latin typeface="Arial" panose="020B0604020202020204" pitchFamily="34" charset="0"/>
                <a:cs typeface="Arial" panose="020B0604020202020204" pitchFamily="34" charset="0"/>
              </a:rPr>
              <a:t>.</a:t>
            </a:r>
            <a:endParaRPr kumimoji="0" lang="vi-VN"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9538053"/>
      </p:ext>
    </p:extLst>
  </p:cSld>
  <p:clrMapOvr>
    <a:masterClrMapping/>
  </p:clrMapOvr>
  <p:transition spd="slow" advClick="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789561" y="1437026"/>
            <a:ext cx="1133110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                                  - Dòng đầu thư : Nơi gửi, ngày ....tháng ...năm...</a:t>
            </a:r>
          </a:p>
          <a:p>
            <a:pPr>
              <a:spcBef>
                <a:spcPct val="50000"/>
              </a:spcBef>
            </a:pPr>
            <a:r>
              <a:rPr lang="en-US" altLang="en-US" sz="2800">
                <a:solidFill>
                  <a:srgbClr val="000099"/>
                </a:solidFill>
                <a:cs typeface="Arial" panose="020B0604020202020204" pitchFamily="34" charset="0"/>
              </a:rPr>
              <a:t>        - Lời xưng hô với người nhận thư ( Bạn...thân mến!)  </a:t>
            </a:r>
          </a:p>
          <a:p>
            <a:pPr>
              <a:spcBef>
                <a:spcPct val="50000"/>
              </a:spcBef>
            </a:pPr>
            <a:r>
              <a:rPr lang="en-US" altLang="en-US" sz="2800">
                <a:solidFill>
                  <a:srgbClr val="000099"/>
                </a:solidFill>
                <a:cs typeface="Arial" panose="020B0604020202020204" pitchFamily="34" charset="0"/>
              </a:rPr>
              <a:t>        - Nội dung thư : </a:t>
            </a:r>
          </a:p>
          <a:p>
            <a:pPr>
              <a:spcBef>
                <a:spcPct val="50000"/>
              </a:spcBef>
            </a:pPr>
            <a:r>
              <a:rPr lang="en-US" altLang="en-US" sz="2800">
                <a:solidFill>
                  <a:srgbClr val="000099"/>
                </a:solidFill>
                <a:cs typeface="Arial" panose="020B0604020202020204" pitchFamily="34" charset="0"/>
              </a:rPr>
              <a:t>          + Thăm hỏi, báo tin….</a:t>
            </a:r>
          </a:p>
          <a:p>
            <a:pPr>
              <a:spcBef>
                <a:spcPct val="50000"/>
              </a:spcBef>
            </a:pPr>
            <a:r>
              <a:rPr lang="en-US" altLang="en-US" sz="2800">
                <a:solidFill>
                  <a:srgbClr val="000099"/>
                </a:solidFill>
                <a:cs typeface="Arial" panose="020B0604020202020204" pitchFamily="34" charset="0"/>
              </a:rPr>
              <a:t>          + Kể về cảnh vật, con người... ở thành thị hoặc nông  thôn. </a:t>
            </a:r>
          </a:p>
          <a:p>
            <a:pPr>
              <a:spcBef>
                <a:spcPct val="50000"/>
              </a:spcBef>
            </a:pPr>
            <a:r>
              <a:rPr lang="en-US" altLang="en-US" sz="2800">
                <a:solidFill>
                  <a:srgbClr val="000099"/>
                </a:solidFill>
                <a:cs typeface="Arial" panose="020B0604020202020204" pitchFamily="34" charset="0"/>
              </a:rPr>
              <a:t>          + Lời chúc và hứa hẹn.</a:t>
            </a:r>
          </a:p>
          <a:p>
            <a:pPr>
              <a:spcBef>
                <a:spcPct val="50000"/>
              </a:spcBef>
            </a:pPr>
            <a:r>
              <a:rPr lang="en-US" altLang="en-US" sz="2800">
                <a:solidFill>
                  <a:srgbClr val="000099"/>
                </a:solidFill>
                <a:cs typeface="Arial" panose="020B0604020202020204" pitchFamily="34" charset="0"/>
              </a:rPr>
              <a:t>       - Cuối thư : Lời chào, chữ kí và tên.</a:t>
            </a:r>
          </a:p>
        </p:txBody>
      </p:sp>
      <p:sp>
        <p:nvSpPr>
          <p:cNvPr id="2" name="TextBox 1">
            <a:extLst>
              <a:ext uri="{FF2B5EF4-FFF2-40B4-BE49-F238E27FC236}">
                <a16:creationId xmlns:a16="http://schemas.microsoft.com/office/drawing/2014/main" id="{3C0D8CF5-E180-4140-9661-E8AC28BB23E9}"/>
              </a:ext>
            </a:extLst>
          </p:cNvPr>
          <p:cNvSpPr txBox="1"/>
          <p:nvPr/>
        </p:nvSpPr>
        <p:spPr>
          <a:xfrm>
            <a:off x="3784060" y="612843"/>
            <a:ext cx="4902740"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Trình tự viết bức thư:</a:t>
            </a:r>
          </a:p>
        </p:txBody>
      </p:sp>
    </p:spTree>
    <p:extLst>
      <p:ext uri="{BB962C8B-B14F-4D97-AF65-F5344CB8AC3E}">
        <p14:creationId xmlns:p14="http://schemas.microsoft.com/office/powerpoint/2010/main" val="2153801348"/>
      </p:ext>
    </p:extLst>
  </p:cSld>
  <p:clrMapOvr>
    <a:masterClrMapping/>
  </p:clrMapOvr>
  <p:transition spd="slow" advClick="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789561" y="1437026"/>
            <a:ext cx="11331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 Dòng đầu thư : Nơi gửi, ngày ....tháng ...năm...</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673174" y="2124322"/>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Tree>
    <p:extLst>
      <p:ext uri="{BB962C8B-B14F-4D97-AF65-F5344CB8AC3E}">
        <p14:creationId xmlns:p14="http://schemas.microsoft.com/office/powerpoint/2010/main" val="3930486522"/>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352681" y="1717854"/>
            <a:ext cx="6037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Lời xưng hô với người nhận thư </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567824" y="224107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Tree>
    <p:extLst>
      <p:ext uri="{BB962C8B-B14F-4D97-AF65-F5344CB8AC3E}">
        <p14:creationId xmlns:p14="http://schemas.microsoft.com/office/powerpoint/2010/main" val="1142608677"/>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695527" y="2621457"/>
            <a:ext cx="1158531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Nội dung thư : </a:t>
            </a:r>
          </a:p>
          <a:p>
            <a:pPr>
              <a:spcBef>
                <a:spcPct val="50000"/>
              </a:spcBef>
            </a:pPr>
            <a:r>
              <a:rPr lang="en-US" altLang="en-US" sz="2800">
                <a:solidFill>
                  <a:srgbClr val="FF0000"/>
                </a:solidFill>
                <a:cs typeface="Arial" panose="020B0604020202020204" pitchFamily="34" charset="0"/>
              </a:rPr>
              <a:t>          + Thăm hỏi, báo tin….</a:t>
            </a:r>
          </a:p>
          <a:p>
            <a:pPr>
              <a:spcBef>
                <a:spcPct val="50000"/>
              </a:spcBef>
            </a:pPr>
            <a:r>
              <a:rPr lang="en-US" altLang="en-US" sz="2800">
                <a:solidFill>
                  <a:srgbClr val="FF0000"/>
                </a:solidFill>
                <a:cs typeface="Arial" panose="020B0604020202020204" pitchFamily="34" charset="0"/>
              </a:rPr>
              <a:t>          + Kể về cảnh vật, con người... ở thành thị hoặc nông  thôn. </a:t>
            </a:r>
          </a:p>
          <a:p>
            <a:pPr>
              <a:spcBef>
                <a:spcPct val="50000"/>
              </a:spcBef>
            </a:pPr>
            <a:r>
              <a:rPr lang="en-US" altLang="en-US" sz="2800">
                <a:solidFill>
                  <a:srgbClr val="FF0000"/>
                </a:solidFill>
                <a:cs typeface="Arial" panose="020B0604020202020204" pitchFamily="34" charset="0"/>
              </a:rPr>
              <a:t>          + Lời chúc và hứa hẹn.</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821824"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Tree>
    <p:extLst>
      <p:ext uri="{BB962C8B-B14F-4D97-AF65-F5344CB8AC3E}">
        <p14:creationId xmlns:p14="http://schemas.microsoft.com/office/powerpoint/2010/main" val="2532195864"/>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695527" y="2621457"/>
            <a:ext cx="1158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cs typeface="Arial" panose="020B0604020202020204" pitchFamily="34" charset="0"/>
              </a:rPr>
              <a:t>+ Thăm hỏi, báo tin….</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a:spcBef>
                <a:spcPct val="50000"/>
              </a:spcBef>
            </a:pPr>
            <a:r>
              <a:rPr lang="en-US" altLang="en-US" sz="3600" i="1" u="sng">
                <a:solidFill>
                  <a:srgbClr val="C00000"/>
                </a:solidFill>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smtClean="0">
                <a:solidFill>
                  <a:srgbClr val="000099"/>
                </a:solidFill>
                <a:cs typeface="Arial" panose="020B0604020202020204" pitchFamily="34" charset="0"/>
              </a:rPr>
              <a:t>Hà</a:t>
            </a:r>
            <a:r>
              <a:rPr lang="en-US" altLang="en-US" sz="2800" dirty="0" smtClean="0">
                <a:solidFill>
                  <a:srgbClr val="000099"/>
                </a:solidFill>
                <a:cs typeface="Arial" panose="020B0604020202020204" pitchFamily="34" charset="0"/>
              </a:rPr>
              <a:t> </a:t>
            </a:r>
            <a:r>
              <a:rPr lang="en-US" altLang="en-US" sz="2800" dirty="0" err="1" smtClean="0">
                <a:solidFill>
                  <a:srgbClr val="000099"/>
                </a:solidFill>
                <a:cs typeface="Arial" panose="020B0604020202020204" pitchFamily="34" charset="0"/>
              </a:rPr>
              <a:t>Nội</a:t>
            </a:r>
            <a:r>
              <a:rPr lang="en-US" altLang="en-US" sz="2800" dirty="0" smtClean="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ngày</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tháng</a:t>
            </a:r>
            <a:r>
              <a:rPr lang="en-US" altLang="en-US" sz="2800" dirty="0">
                <a:solidFill>
                  <a:srgbClr val="000099"/>
                </a:solidFill>
                <a:cs typeface="Arial" panose="020B0604020202020204" pitchFamily="34" charset="0"/>
              </a:rPr>
              <a:t> ...</a:t>
            </a:r>
            <a:r>
              <a:rPr lang="en-US" altLang="en-US" sz="2800" dirty="0" err="1">
                <a:solidFill>
                  <a:srgbClr val="000099"/>
                </a:solidFill>
                <a:cs typeface="Arial" panose="020B0604020202020204" pitchFamily="34" charset="0"/>
              </a:rPr>
              <a:t>năm</a:t>
            </a:r>
            <a:r>
              <a:rPr lang="en-US" altLang="en-US" sz="2800" dirty="0">
                <a:solidFill>
                  <a:srgbClr val="000099"/>
                </a:solidFill>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821824"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695527" y="3144677"/>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99"/>
                </a:solidFill>
                <a:cs typeface="Arial" panose="020B0604020202020204" pitchFamily="34" charset="0"/>
              </a:rPr>
              <a:t>Bạn có khỏe không? Việc học của bạn vẫn tốt chứ? Mình thì vẫn khỏe.</a:t>
            </a:r>
          </a:p>
        </p:txBody>
      </p:sp>
    </p:spTree>
    <p:extLst>
      <p:ext uri="{BB962C8B-B14F-4D97-AF65-F5344CB8AC3E}">
        <p14:creationId xmlns:p14="http://schemas.microsoft.com/office/powerpoint/2010/main" val="3740854604"/>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a:off x="0" y="1255340"/>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0B621308-8E13-442C-BE0F-F10272EC15D5}"/>
              </a:ext>
            </a:extLst>
          </p:cNvPr>
          <p:cNvSpPr txBox="1">
            <a:spLocks noChangeArrowheads="1"/>
          </p:cNvSpPr>
          <p:nvPr/>
        </p:nvSpPr>
        <p:spPr bwMode="auto">
          <a:xfrm>
            <a:off x="605094" y="3109952"/>
            <a:ext cx="1158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Kể về cảnh vật, con người... ở thành thị hoặc nông  thôn. </a:t>
            </a:r>
          </a:p>
        </p:txBody>
      </p:sp>
      <p:sp>
        <p:nvSpPr>
          <p:cNvPr id="2" name="TextBox 1">
            <a:extLst>
              <a:ext uri="{FF2B5EF4-FFF2-40B4-BE49-F238E27FC236}">
                <a16:creationId xmlns:a16="http://schemas.microsoft.com/office/drawing/2014/main" id="{3C0D8CF5-E180-4140-9661-E8AC28BB23E9}"/>
              </a:ext>
            </a:extLst>
          </p:cNvPr>
          <p:cNvSpPr txBox="1"/>
          <p:nvPr/>
        </p:nvSpPr>
        <p:spPr>
          <a:xfrm>
            <a:off x="5097294" y="518166"/>
            <a:ext cx="1838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1" u="sng" strike="noStrike" kern="1200" cap="none" spc="0" normalizeH="0" baseline="0" noProof="0">
                <a:ln>
                  <a:noFill/>
                </a:ln>
                <a:solidFill>
                  <a:srgbClr val="C00000"/>
                </a:solidFill>
                <a:effectLst/>
                <a:uLnTx/>
                <a:uFillTx/>
                <a:latin typeface="Calibri"/>
                <a:ea typeface="+mn-ea"/>
                <a:cs typeface="Arial" panose="020B0604020202020204" pitchFamily="34" charset="0"/>
              </a:rPr>
              <a:t>Bài làm</a:t>
            </a:r>
          </a:p>
        </p:txBody>
      </p:sp>
      <p:sp>
        <p:nvSpPr>
          <p:cNvPr id="6" name="Text Box 5">
            <a:extLst>
              <a:ext uri="{FF2B5EF4-FFF2-40B4-BE49-F238E27FC236}">
                <a16:creationId xmlns:a16="http://schemas.microsoft.com/office/drawing/2014/main" id="{2F8FFDAF-5F67-4510-A454-5B6F7BCC87FD}"/>
              </a:ext>
            </a:extLst>
          </p:cNvPr>
          <p:cNvSpPr txBox="1">
            <a:spLocks noChangeArrowheads="1"/>
          </p:cNvSpPr>
          <p:nvPr/>
        </p:nvSpPr>
        <p:spPr bwMode="auto">
          <a:xfrm>
            <a:off x="6551254" y="1346184"/>
            <a:ext cx="572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Hà</a:t>
            </a:r>
            <a:r>
              <a:rPr kumimoji="0" lang="en-US" altLang="en-US" sz="2800" b="0" i="0" u="none"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smtClean="0">
                <a:ln>
                  <a:noFill/>
                </a:ln>
                <a:solidFill>
                  <a:srgbClr val="000099"/>
                </a:solidFill>
                <a:effectLst/>
                <a:uLnTx/>
                <a:uFillTx/>
                <a:latin typeface="Arial" panose="020B0604020202020204" pitchFamily="34" charset="0"/>
                <a:ea typeface="+mn-ea"/>
                <a:cs typeface="Arial" panose="020B0604020202020204" pitchFamily="34" charset="0"/>
              </a:rPr>
              <a:t>Nội</a:t>
            </a:r>
            <a:r>
              <a:rPr kumimoji="0" lang="en-US" altLang="en-US" sz="2800" b="0" i="0" u="none"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ngày</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tháng</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năm</a:t>
            </a:r>
            <a:r>
              <a:rPr kumimoji="0" lang="en-US"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t>
            </a:r>
          </a:p>
        </p:txBody>
      </p:sp>
      <p:sp>
        <p:nvSpPr>
          <p:cNvPr id="7" name="Text Box 5">
            <a:extLst>
              <a:ext uri="{FF2B5EF4-FFF2-40B4-BE49-F238E27FC236}">
                <a16:creationId xmlns:a16="http://schemas.microsoft.com/office/drawing/2014/main" id="{187A1664-4E85-44FF-B98D-55F58D6BE7B6}"/>
              </a:ext>
            </a:extLst>
          </p:cNvPr>
          <p:cNvSpPr txBox="1">
            <a:spLocks noChangeArrowheads="1"/>
          </p:cNvSpPr>
          <p:nvPr/>
        </p:nvSpPr>
        <p:spPr bwMode="auto">
          <a:xfrm>
            <a:off x="642645" y="2007394"/>
            <a:ext cx="332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Bạn Hoa thân mến!</a:t>
            </a:r>
          </a:p>
        </p:txBody>
      </p:sp>
      <p:sp>
        <p:nvSpPr>
          <p:cNvPr id="8" name="Text Box 5">
            <a:extLst>
              <a:ext uri="{FF2B5EF4-FFF2-40B4-BE49-F238E27FC236}">
                <a16:creationId xmlns:a16="http://schemas.microsoft.com/office/drawing/2014/main" id="{CC97F558-63AC-4540-A098-249BC193D0FE}"/>
              </a:ext>
            </a:extLst>
          </p:cNvPr>
          <p:cNvSpPr txBox="1">
            <a:spLocks noChangeArrowheads="1"/>
          </p:cNvSpPr>
          <p:nvPr/>
        </p:nvSpPr>
        <p:spPr bwMode="auto">
          <a:xfrm>
            <a:off x="642645" y="2546011"/>
            <a:ext cx="1181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Bạn có khỏe không? Việc học của bạn vẫn tốt chứ? Mình thì vẫn khỏe.</a:t>
            </a:r>
          </a:p>
        </p:txBody>
      </p:sp>
    </p:spTree>
    <p:extLst>
      <p:ext uri="{BB962C8B-B14F-4D97-AF65-F5344CB8AC3E}">
        <p14:creationId xmlns:p14="http://schemas.microsoft.com/office/powerpoint/2010/main" val="1713405627"/>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510294"/>
            <a:ext cx="12190413" cy="745046"/>
            <a:chOff x="266700" y="330052"/>
            <a:chExt cx="12190413" cy="745046"/>
          </a:xfrm>
        </p:grpSpPr>
        <p:sp>
          <p:nvSpPr>
            <p:cNvPr id="11" name="Copyright Notice"/>
            <p:cNvSpPr>
              <a:spLocks/>
            </p:cNvSpPr>
            <p:nvPr/>
          </p:nvSpPr>
          <p:spPr bwMode="auto">
            <a:xfrm>
              <a:off x="4801771" y="330052"/>
              <a:ext cx="3048000" cy="74254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cap="small">
                  <a:solidFill>
                    <a:srgbClr val="C00000"/>
                  </a:solidFill>
                  <a:latin typeface="Arial" panose="020B0604020202020204" pitchFamily="34" charset="0"/>
                  <a:ea typeface="微软雅黑" panose="020B0503020204020204" pitchFamily="34" charset="-122"/>
                  <a:cs typeface="Arial" panose="020B0604020202020204" pitchFamily="34" charset="0"/>
                </a:rPr>
                <a:t>Gợi ý</a:t>
              </a:r>
              <a:endParaRPr lang="en-US" sz="4400" cap="small"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 name="直接连接符 4"/>
            <p:cNvCxnSpPr>
              <a:cxnSpLocks/>
            </p:cNvCxnSpPr>
            <p:nvPr/>
          </p:nvCxnSpPr>
          <p:spPr>
            <a:xfrm>
              <a:off x="266700" y="1075098"/>
              <a:ext cx="12190413" cy="0"/>
            </a:xfrm>
            <a:prstGeom prst="line">
              <a:avLst/>
            </a:prstGeom>
            <a:ln>
              <a:solidFill>
                <a:srgbClr val="6D9C20"/>
              </a:solidFill>
            </a:ln>
          </p:spPr>
          <p:style>
            <a:lnRef idx="1">
              <a:schemeClr val="accent1"/>
            </a:lnRef>
            <a:fillRef idx="0">
              <a:schemeClr val="accent1"/>
            </a:fillRef>
            <a:effectRef idx="0">
              <a:schemeClr val="accent1"/>
            </a:effectRef>
            <a:fontRef idx="minor">
              <a:schemeClr val="tx1"/>
            </a:fontRef>
          </p:style>
        </p:cxnSp>
      </p:grpSp>
      <p:cxnSp>
        <p:nvCxnSpPr>
          <p:cNvPr id="6" name="Straight Arrow Connector 69"/>
          <p:cNvCxnSpPr/>
          <p:nvPr/>
        </p:nvCxnSpPr>
        <p:spPr>
          <a:xfrm>
            <a:off x="7309498" y="3364940"/>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71"/>
          <p:cNvCxnSpPr/>
          <p:nvPr/>
        </p:nvCxnSpPr>
        <p:spPr>
          <a:xfrm flipH="1">
            <a:off x="6112726" y="4193939"/>
            <a:ext cx="1696" cy="6583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4"/>
          <p:cNvSpPr txBox="1"/>
          <p:nvPr/>
        </p:nvSpPr>
        <p:spPr>
          <a:xfrm>
            <a:off x="4188428" y="5572333"/>
            <a:ext cx="4267450" cy="494751"/>
          </a:xfrm>
          <a:prstGeom prst="rect">
            <a:avLst/>
          </a:prstGeom>
          <a:noFill/>
        </p:spPr>
        <p:txBody>
          <a:bodyPr wrap="square">
            <a:spAutoFit/>
          </a:bodyPr>
          <a:lstStyle/>
          <a:p>
            <a:pPr algn="ctr" defTabSz="1216817">
              <a:lnSpc>
                <a:spcPct val="120000"/>
              </a:lnSpc>
              <a:spcBef>
                <a:spcPct val="20000"/>
              </a:spcBef>
              <a:buNone/>
            </a:pPr>
            <a:r>
              <a:rPr lang="en-US" altLang="zh-CN" sz="2400">
                <a:solidFill>
                  <a:srgbClr val="002060"/>
                </a:solidFill>
                <a:latin typeface="Arial" panose="020B0604020202020204" pitchFamily="34" charset="0"/>
                <a:ea typeface="微软雅黑" panose="020B0503020204020204" pitchFamily="34" charset="-122"/>
                <a:cs typeface="Arial" panose="020B0604020202020204" pitchFamily="34" charset="0"/>
                <a:sym typeface="+mn-lt"/>
              </a:rPr>
              <a:t>Con người có gì đáng yêu?</a:t>
            </a:r>
            <a:endParaRPr lang="en-US" altLang="zh-CN" sz="24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TextBox 10"/>
          <p:cNvSpPr txBox="1"/>
          <p:nvPr/>
        </p:nvSpPr>
        <p:spPr>
          <a:xfrm>
            <a:off x="8789467" y="3618063"/>
            <a:ext cx="2792933" cy="402418"/>
          </a:xfrm>
          <a:prstGeom prst="rect">
            <a:avLst/>
          </a:prstGeom>
          <a:noFill/>
        </p:spPr>
        <p:txBody>
          <a:bodyPr wrap="square" lIns="0" tIns="0" rIns="0" bIns="0" rtlCol="0">
            <a:spAutoFit/>
          </a:bodyPr>
          <a:lstStyle/>
          <a:p>
            <a:pPr defTabSz="1216817">
              <a:lnSpc>
                <a:spcPct val="120000"/>
              </a:lnSpc>
              <a:spcBef>
                <a:spcPct val="20000"/>
              </a:spcBef>
              <a:buNone/>
            </a:pPr>
            <a:r>
              <a:rPr lang="en-US" altLang="zh-CN" sz="2400">
                <a:solidFill>
                  <a:srgbClr val="002060"/>
                </a:solidFill>
                <a:latin typeface="Arial" panose="020B0604020202020204" pitchFamily="34" charset="0"/>
                <a:ea typeface="微软雅黑" panose="020B0503020204020204" pitchFamily="34" charset="-122"/>
                <a:cs typeface="Arial" panose="020B0604020202020204" pitchFamily="34" charset="0"/>
                <a:sym typeface="+mn-lt"/>
              </a:rPr>
              <a:t>Tình cảm của em</a:t>
            </a:r>
            <a:endParaRPr lang="en-US" altLang="zh-CN" sz="24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4" name="TextBox 13"/>
          <p:cNvSpPr txBox="1"/>
          <p:nvPr/>
        </p:nvSpPr>
        <p:spPr>
          <a:xfrm>
            <a:off x="8224181" y="4719729"/>
            <a:ext cx="3478552" cy="402418"/>
          </a:xfrm>
          <a:prstGeom prst="rect">
            <a:avLst/>
          </a:prstGeom>
          <a:noFill/>
        </p:spPr>
        <p:txBody>
          <a:bodyPr wrap="square" lIns="0" tIns="0" rIns="0" bIns="0" rtlCol="0">
            <a:spAutoFit/>
          </a:bodyPr>
          <a:lstStyle/>
          <a:p>
            <a:pPr defTabSz="1216817">
              <a:lnSpc>
                <a:spcPct val="120000"/>
              </a:lnSpc>
              <a:spcBef>
                <a:spcPct val="20000"/>
              </a:spcBef>
              <a:buNone/>
            </a:pPr>
            <a:r>
              <a:rPr lang="en-US" altLang="zh-CN" sz="2400">
                <a:solidFill>
                  <a:srgbClr val="002060"/>
                </a:solidFill>
                <a:latin typeface="Arial" panose="020B0604020202020204" pitchFamily="34" charset="0"/>
                <a:ea typeface="微软雅黑" panose="020B0503020204020204" pitchFamily="34" charset="-122"/>
                <a:cs typeface="Arial" panose="020B0604020202020204" pitchFamily="34" charset="0"/>
                <a:sym typeface="+mn-lt"/>
              </a:rPr>
              <a:t>Em thích nhất điều gì?</a:t>
            </a:r>
            <a:endParaRPr lang="en-US" altLang="zh-CN" sz="24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6" name="TextBox 19"/>
          <p:cNvSpPr txBox="1"/>
          <p:nvPr/>
        </p:nvSpPr>
        <p:spPr>
          <a:xfrm>
            <a:off x="731521" y="3590149"/>
            <a:ext cx="2668790" cy="402418"/>
          </a:xfrm>
          <a:prstGeom prst="rect">
            <a:avLst/>
          </a:prstGeom>
          <a:noFill/>
        </p:spPr>
        <p:txBody>
          <a:bodyPr wrap="square" lIns="0" tIns="0" rIns="0" bIns="0" rtlCol="0">
            <a:spAutoFit/>
          </a:bodyPr>
          <a:lstStyle/>
          <a:p>
            <a:pPr algn="r" defTabSz="1216817">
              <a:lnSpc>
                <a:spcPct val="120000"/>
              </a:lnSpc>
              <a:spcBef>
                <a:spcPct val="20000"/>
              </a:spcBef>
              <a:buNone/>
            </a:pPr>
            <a:r>
              <a:rPr lang="en-US" altLang="zh-CN" sz="2400">
                <a:solidFill>
                  <a:srgbClr val="002060"/>
                </a:solidFill>
                <a:latin typeface="Arial" panose="020B0604020202020204" pitchFamily="34" charset="0"/>
                <a:ea typeface="微软雅黑" panose="020B0503020204020204" pitchFamily="34" charset="-122"/>
                <a:cs typeface="Arial" panose="020B0604020202020204" pitchFamily="34" charset="0"/>
                <a:sym typeface="+mn-lt"/>
              </a:rPr>
              <a:t>Nhờ đâu em biết?</a:t>
            </a:r>
            <a:endParaRPr lang="en-US" altLang="zh-CN" sz="24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TextBox 22"/>
          <p:cNvSpPr txBox="1"/>
          <p:nvPr/>
        </p:nvSpPr>
        <p:spPr>
          <a:xfrm>
            <a:off x="487680" y="4719729"/>
            <a:ext cx="3573961" cy="402418"/>
          </a:xfrm>
          <a:prstGeom prst="rect">
            <a:avLst/>
          </a:prstGeom>
          <a:noFill/>
        </p:spPr>
        <p:txBody>
          <a:bodyPr wrap="square" lIns="0" tIns="0" rIns="0" bIns="0" rtlCol="0">
            <a:spAutoFit/>
          </a:bodyPr>
          <a:lstStyle/>
          <a:p>
            <a:pPr algn="r" defTabSz="1216817">
              <a:lnSpc>
                <a:spcPct val="120000"/>
              </a:lnSpc>
              <a:spcBef>
                <a:spcPct val="20000"/>
              </a:spcBef>
              <a:buNone/>
            </a:pPr>
            <a:r>
              <a:rPr lang="en-US" altLang="zh-CN" sz="2400">
                <a:solidFill>
                  <a:srgbClr val="002060"/>
                </a:solidFill>
                <a:latin typeface="Arial" panose="020B0604020202020204" pitchFamily="34" charset="0"/>
                <a:ea typeface="微软雅黑" panose="020B0503020204020204" pitchFamily="34" charset="-122"/>
                <a:cs typeface="Arial" panose="020B0604020202020204" pitchFamily="34" charset="0"/>
                <a:sym typeface="+mn-lt"/>
              </a:rPr>
              <a:t>Cảnh vật ra sao?</a:t>
            </a:r>
            <a:endParaRPr lang="en-US" altLang="zh-CN" sz="24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0" name="Oval 52"/>
          <p:cNvSpPr/>
          <p:nvPr/>
        </p:nvSpPr>
        <p:spPr>
          <a:xfrm>
            <a:off x="7392013" y="4430836"/>
            <a:ext cx="668547" cy="668547"/>
          </a:xfrm>
          <a:prstGeom prst="ellipse">
            <a:avLst/>
          </a:prstGeom>
          <a:solidFill>
            <a:srgbClr val="6D9C2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Oval 60"/>
          <p:cNvSpPr/>
          <p:nvPr/>
        </p:nvSpPr>
        <p:spPr>
          <a:xfrm>
            <a:off x="4249926" y="4482608"/>
            <a:ext cx="668547" cy="668547"/>
          </a:xfrm>
          <a:prstGeom prst="ellipse">
            <a:avLst/>
          </a:prstGeom>
          <a:solidFill>
            <a:srgbClr val="6D9C2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27" name="Straight Arrow Connector 67"/>
          <p:cNvCxnSpPr/>
          <p:nvPr/>
        </p:nvCxnSpPr>
        <p:spPr>
          <a:xfrm flipH="1">
            <a:off x="4312555" y="3374515"/>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68"/>
          <p:cNvCxnSpPr/>
          <p:nvPr/>
        </p:nvCxnSpPr>
        <p:spPr>
          <a:xfrm flipH="1">
            <a:off x="487624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70"/>
          <p:cNvCxnSpPr/>
          <p:nvPr/>
        </p:nvCxnSpPr>
        <p:spPr>
          <a:xfrm>
            <a:off x="686998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7"/>
          <p:cNvGrpSpPr/>
          <p:nvPr/>
        </p:nvGrpSpPr>
        <p:grpSpPr>
          <a:xfrm>
            <a:off x="4603271" y="1320314"/>
            <a:ext cx="3048000" cy="3032265"/>
            <a:chOff x="4896070" y="1515514"/>
            <a:chExt cx="2410691" cy="2410691"/>
          </a:xfrm>
          <a:solidFill>
            <a:srgbClr val="6D9C20"/>
          </a:solidFill>
        </p:grpSpPr>
        <p:sp>
          <p:nvSpPr>
            <p:cNvPr id="31" name="Freeform 42"/>
            <p:cNvSpPr>
              <a:spLocks/>
            </p:cNvSpPr>
            <p:nvPr/>
          </p:nvSpPr>
          <p:spPr bwMode="auto">
            <a:xfrm>
              <a:off x="4896070" y="1515514"/>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solidFill>
              <a:srgbClr val="6D9C20"/>
            </a:solidFill>
            <a:ln w="76200">
              <a:solidFill>
                <a:schemeClr val="bg1">
                  <a:lumMod val="85000"/>
                </a:schemeClr>
              </a:solidFill>
              <a:round/>
              <a:headEnd/>
              <a:tailEnd/>
            </a:ln>
          </p:spPr>
          <p:txBody>
            <a:body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32" name="TextBox 81"/>
            <p:cNvSpPr txBox="1"/>
            <p:nvPr/>
          </p:nvSpPr>
          <p:spPr>
            <a:xfrm>
              <a:off x="5192281" y="2002322"/>
              <a:ext cx="1817882" cy="1443650"/>
            </a:xfrm>
            <a:prstGeom prst="rect">
              <a:avLst/>
            </a:prstGeom>
            <a:grpFill/>
          </p:spPr>
          <p:txBody>
            <a:bodyPr wrap="square" rtlCol="0" anchor="ctr">
              <a:spAutoFit/>
            </a:bodyPr>
            <a:lstStyle/>
            <a:p>
              <a:pPr algn="ctr"/>
              <a:r>
                <a:rPr lang="en-GB" sz="2800" b="1">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Kể về</a:t>
              </a:r>
            </a:p>
            <a:p>
              <a:pPr algn="ctr"/>
              <a:r>
                <a:rPr lang="en-GB" sz="2800" b="1">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 </a:t>
              </a:r>
              <a:r>
                <a:rPr lang="en-GB" sz="2800" b="1">
                  <a:solidFill>
                    <a:srgbClr val="FFFF00"/>
                  </a:solidFill>
                  <a:latin typeface="Arial" panose="020B0604020202020204" pitchFamily="34" charset="0"/>
                  <a:ea typeface="微软雅黑" panose="020B0503020204020204" pitchFamily="34" charset="-122"/>
                  <a:cs typeface="Arial" panose="020B0604020202020204" pitchFamily="34" charset="0"/>
                  <a:sym typeface="+mn-lt"/>
                </a:rPr>
                <a:t>nông thôn </a:t>
              </a:r>
              <a:r>
                <a:rPr lang="en-GB" sz="2800" b="1">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hoặc </a:t>
              </a:r>
            </a:p>
            <a:p>
              <a:pPr algn="ctr"/>
              <a:r>
                <a:rPr lang="en-GB" sz="2800" b="1">
                  <a:solidFill>
                    <a:srgbClr val="FFFF00"/>
                  </a:solidFill>
                  <a:latin typeface="Arial" panose="020B0604020202020204" pitchFamily="34" charset="0"/>
                  <a:ea typeface="微软雅黑" panose="020B0503020204020204" pitchFamily="34" charset="-122"/>
                  <a:cs typeface="Arial" panose="020B0604020202020204" pitchFamily="34" charset="0"/>
                  <a:sym typeface="+mn-lt"/>
                </a:rPr>
                <a:t>thành thị</a:t>
              </a:r>
              <a:endParaRPr lang="en-GB" sz="2800" b="1" dirty="0">
                <a:solidFill>
                  <a:srgbClr val="FFFF00"/>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33" name="Group 36"/>
          <p:cNvGrpSpPr/>
          <p:nvPr/>
        </p:nvGrpSpPr>
        <p:grpSpPr>
          <a:xfrm>
            <a:off x="5770564" y="4912912"/>
            <a:ext cx="668547" cy="668547"/>
            <a:chOff x="5747609" y="4798389"/>
            <a:chExt cx="668547" cy="668547"/>
          </a:xfrm>
          <a:solidFill>
            <a:srgbClr val="ED8550"/>
          </a:solidFill>
        </p:grpSpPr>
        <p:sp>
          <p:nvSpPr>
            <p:cNvPr id="34" name="Freeform 102"/>
            <p:cNvSpPr>
              <a:spLocks noChangeArrowheads="1"/>
            </p:cNvSpPr>
            <p:nvPr/>
          </p:nvSpPr>
          <p:spPr bwMode="auto">
            <a:xfrm>
              <a:off x="5920080" y="5036639"/>
              <a:ext cx="298016" cy="2451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Oval 38"/>
            <p:cNvSpPr/>
            <p:nvPr/>
          </p:nvSpPr>
          <p:spPr>
            <a:xfrm>
              <a:off x="5747609" y="4798389"/>
              <a:ext cx="668547" cy="668547"/>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37" name="Oval 66"/>
          <p:cNvSpPr/>
          <p:nvPr/>
        </p:nvSpPr>
        <p:spPr>
          <a:xfrm>
            <a:off x="3581379" y="3350270"/>
            <a:ext cx="668547" cy="668547"/>
          </a:xfrm>
          <a:prstGeom prst="ellipse">
            <a:avLst/>
          </a:prstGeom>
          <a:solidFill>
            <a:srgbClr val="ED85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Oval 35"/>
          <p:cNvSpPr/>
          <p:nvPr/>
        </p:nvSpPr>
        <p:spPr>
          <a:xfrm>
            <a:off x="7972938" y="3391577"/>
            <a:ext cx="668547" cy="668547"/>
          </a:xfrm>
          <a:prstGeom prst="ellipse">
            <a:avLst/>
          </a:prstGeom>
          <a:solidFill>
            <a:srgbClr val="ED85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TextBox 1">
            <a:extLst>
              <a:ext uri="{FF2B5EF4-FFF2-40B4-BE49-F238E27FC236}">
                <a16:creationId xmlns:a16="http://schemas.microsoft.com/office/drawing/2014/main" id="{FE3653E5-C922-4F14-8829-2981C9E5F5CA}"/>
              </a:ext>
            </a:extLst>
          </p:cNvPr>
          <p:cNvSpPr txBox="1"/>
          <p:nvPr/>
        </p:nvSpPr>
        <p:spPr>
          <a:xfrm>
            <a:off x="3644953" y="3391577"/>
            <a:ext cx="539637"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a)</a:t>
            </a:r>
            <a:endParaRPr lang="en-SG" sz="28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19804FF-2757-4D2B-ADD3-CC1A05526A2D}"/>
              </a:ext>
            </a:extLst>
          </p:cNvPr>
          <p:cNvSpPr txBox="1"/>
          <p:nvPr/>
        </p:nvSpPr>
        <p:spPr>
          <a:xfrm>
            <a:off x="4363982" y="4541155"/>
            <a:ext cx="539637" cy="523220"/>
          </a:xfrm>
          <a:prstGeom prst="rect">
            <a:avLst/>
          </a:prstGeom>
          <a:noFill/>
        </p:spPr>
        <p:txBody>
          <a:bodyPr wrap="square" rtlCol="0">
            <a:spAutoFit/>
          </a:bodyPr>
          <a:lstStyle/>
          <a:p>
            <a:r>
              <a:rPr lang="en-US" sz="2800">
                <a:solidFill>
                  <a:schemeClr val="bg1"/>
                </a:solidFill>
                <a:latin typeface="Arial" panose="020B0604020202020204" pitchFamily="34" charset="0"/>
                <a:cs typeface="Arial" panose="020B0604020202020204" pitchFamily="34" charset="0"/>
              </a:rPr>
              <a:t>b)</a:t>
            </a:r>
            <a:endParaRPr lang="en-SG" sz="280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E8E9148-2068-4560-AE53-DD97CEB3B1EF}"/>
              </a:ext>
            </a:extLst>
          </p:cNvPr>
          <p:cNvSpPr txBox="1"/>
          <p:nvPr/>
        </p:nvSpPr>
        <p:spPr>
          <a:xfrm>
            <a:off x="5871375" y="4974414"/>
            <a:ext cx="539637"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c)</a:t>
            </a:r>
            <a:endParaRPr lang="en-SG" sz="2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6F33FBD-97F5-4DBE-B516-4947AEC102D2}"/>
              </a:ext>
            </a:extLst>
          </p:cNvPr>
          <p:cNvSpPr txBox="1"/>
          <p:nvPr/>
        </p:nvSpPr>
        <p:spPr>
          <a:xfrm>
            <a:off x="7511707" y="4481302"/>
            <a:ext cx="539637" cy="523220"/>
          </a:xfrm>
          <a:prstGeom prst="rect">
            <a:avLst/>
          </a:prstGeom>
          <a:noFill/>
        </p:spPr>
        <p:txBody>
          <a:bodyPr wrap="square" rtlCol="0">
            <a:spAutoFit/>
          </a:bodyPr>
          <a:lstStyle/>
          <a:p>
            <a:r>
              <a:rPr lang="en-US" sz="2800">
                <a:solidFill>
                  <a:schemeClr val="bg1"/>
                </a:solidFill>
                <a:latin typeface="Arial" panose="020B0604020202020204" pitchFamily="34" charset="0"/>
                <a:cs typeface="Arial" panose="020B0604020202020204" pitchFamily="34" charset="0"/>
              </a:rPr>
              <a:t>d)</a:t>
            </a:r>
            <a:endParaRPr lang="en-SG" sz="2800">
              <a:solidFill>
                <a:schemeClr val="bg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DBAF813-4BD9-4096-A6B3-D93D96DC85A2}"/>
              </a:ext>
            </a:extLst>
          </p:cNvPr>
          <p:cNvSpPr txBox="1"/>
          <p:nvPr/>
        </p:nvSpPr>
        <p:spPr>
          <a:xfrm>
            <a:off x="8101848" y="3440405"/>
            <a:ext cx="539637"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e)</a:t>
            </a:r>
            <a:endParaRPr lang="en-SG"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49251"/>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ppt_x"/>
                                          </p:val>
                                        </p:tav>
                                        <p:tav tm="100000">
                                          <p:val>
                                            <p:strVal val="#ppt_x"/>
                                          </p:val>
                                        </p:tav>
                                      </p:tavLst>
                                    </p:anim>
                                    <p:anim calcmode="lin" valueType="num">
                                      <p:cBhvr additive="base">
                                        <p:cTn id="38" dur="10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ppt_x"/>
                                          </p:val>
                                        </p:tav>
                                        <p:tav tm="100000">
                                          <p:val>
                                            <p:strVal val="#ppt_x"/>
                                          </p:val>
                                        </p:tav>
                                      </p:tavLst>
                                    </p:anim>
                                    <p:anim calcmode="lin" valueType="num">
                                      <p:cBhvr additive="base">
                                        <p:cTn id="42" dur="10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1000" fill="hold"/>
                                        <p:tgtEl>
                                          <p:spTgt spid="25"/>
                                        </p:tgtEl>
                                        <p:attrNameLst>
                                          <p:attrName>ppt_x</p:attrName>
                                        </p:attrNameLst>
                                      </p:cBhvr>
                                      <p:tavLst>
                                        <p:tav tm="0">
                                          <p:val>
                                            <p:strVal val="#ppt_x"/>
                                          </p:val>
                                        </p:tav>
                                        <p:tav tm="100000">
                                          <p:val>
                                            <p:strVal val="#ppt_x"/>
                                          </p:val>
                                        </p:tav>
                                      </p:tavLst>
                                    </p:anim>
                                    <p:anim calcmode="lin" valueType="num">
                                      <p:cBhvr additive="base">
                                        <p:cTn id="46" dur="10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1000" fill="hold"/>
                                        <p:tgtEl>
                                          <p:spTgt spid="28"/>
                                        </p:tgtEl>
                                        <p:attrNameLst>
                                          <p:attrName>ppt_x</p:attrName>
                                        </p:attrNameLst>
                                      </p:cBhvr>
                                      <p:tavLst>
                                        <p:tav tm="0">
                                          <p:val>
                                            <p:strVal val="#ppt_x"/>
                                          </p:val>
                                        </p:tav>
                                        <p:tav tm="100000">
                                          <p:val>
                                            <p:strVal val="#ppt_x"/>
                                          </p:val>
                                        </p:tav>
                                      </p:tavLst>
                                    </p:anim>
                                    <p:anim calcmode="lin" valueType="num">
                                      <p:cBhvr additive="base">
                                        <p:cTn id="54" dur="10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1000" fill="hold"/>
                                        <p:tgtEl>
                                          <p:spTgt spid="29"/>
                                        </p:tgtEl>
                                        <p:attrNameLst>
                                          <p:attrName>ppt_x</p:attrName>
                                        </p:attrNameLst>
                                      </p:cBhvr>
                                      <p:tavLst>
                                        <p:tav tm="0">
                                          <p:val>
                                            <p:strVal val="#ppt_x"/>
                                          </p:val>
                                        </p:tav>
                                        <p:tav tm="100000">
                                          <p:val>
                                            <p:strVal val="#ppt_x"/>
                                          </p:val>
                                        </p:tav>
                                      </p:tavLst>
                                    </p:anim>
                                    <p:anim calcmode="lin" valueType="num">
                                      <p:cBhvr additive="base">
                                        <p:cTn id="58" dur="10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1000" fill="hold"/>
                                        <p:tgtEl>
                                          <p:spTgt spid="30"/>
                                        </p:tgtEl>
                                        <p:attrNameLst>
                                          <p:attrName>ppt_x</p:attrName>
                                        </p:attrNameLst>
                                      </p:cBhvr>
                                      <p:tavLst>
                                        <p:tav tm="0">
                                          <p:val>
                                            <p:strVal val="#ppt_x"/>
                                          </p:val>
                                        </p:tav>
                                        <p:tav tm="100000">
                                          <p:val>
                                            <p:strVal val="#ppt_x"/>
                                          </p:val>
                                        </p:tav>
                                      </p:tavLst>
                                    </p:anim>
                                    <p:anim calcmode="lin" valueType="num">
                                      <p:cBhvr additive="base">
                                        <p:cTn id="62" dur="10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1000" fill="hold"/>
                                        <p:tgtEl>
                                          <p:spTgt spid="33"/>
                                        </p:tgtEl>
                                        <p:attrNameLst>
                                          <p:attrName>ppt_x</p:attrName>
                                        </p:attrNameLst>
                                      </p:cBhvr>
                                      <p:tavLst>
                                        <p:tav tm="0">
                                          <p:val>
                                            <p:strVal val="#ppt_x"/>
                                          </p:val>
                                        </p:tav>
                                        <p:tav tm="100000">
                                          <p:val>
                                            <p:strVal val="#ppt_x"/>
                                          </p:val>
                                        </p:tav>
                                      </p:tavLst>
                                    </p:anim>
                                    <p:anim calcmode="lin" valueType="num">
                                      <p:cBhvr additive="base">
                                        <p:cTn id="66" dur="10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1000" fill="hold"/>
                                        <p:tgtEl>
                                          <p:spTgt spid="37"/>
                                        </p:tgtEl>
                                        <p:attrNameLst>
                                          <p:attrName>ppt_x</p:attrName>
                                        </p:attrNameLst>
                                      </p:cBhvr>
                                      <p:tavLst>
                                        <p:tav tm="0">
                                          <p:val>
                                            <p:strVal val="#ppt_x"/>
                                          </p:val>
                                        </p:tav>
                                        <p:tav tm="100000">
                                          <p:val>
                                            <p:strVal val="#ppt_x"/>
                                          </p:val>
                                        </p:tav>
                                      </p:tavLst>
                                    </p:anim>
                                    <p:anim calcmode="lin" valueType="num">
                                      <p:cBhvr additive="base">
                                        <p:cTn id="70" dur="10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1000" fill="hold"/>
                                        <p:tgtEl>
                                          <p:spTgt spid="39"/>
                                        </p:tgtEl>
                                        <p:attrNameLst>
                                          <p:attrName>ppt_x</p:attrName>
                                        </p:attrNameLst>
                                      </p:cBhvr>
                                      <p:tavLst>
                                        <p:tav tm="0">
                                          <p:val>
                                            <p:strVal val="#ppt_x"/>
                                          </p:val>
                                        </p:tav>
                                        <p:tav tm="100000">
                                          <p:val>
                                            <p:strVal val="#ppt_x"/>
                                          </p:val>
                                        </p:tav>
                                      </p:tavLst>
                                    </p:anim>
                                    <p:anim calcmode="lin" valueType="num">
                                      <p:cBhvr additive="base">
                                        <p:cTn id="74" dur="1000" fill="hold"/>
                                        <p:tgtEl>
                                          <p:spTgt spid="39"/>
                                        </p:tgtEl>
                                        <p:attrNameLst>
                                          <p:attrName>ppt_y</p:attrName>
                                        </p:attrNameLst>
                                      </p:cBhvr>
                                      <p:tavLst>
                                        <p:tav tm="0">
                                          <p:val>
                                            <p:strVal val="1+#ppt_h/2"/>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anim calcmode="lin" valueType="num">
                                      <p:cBhvr>
                                        <p:cTn id="78" dur="1000" fill="hold"/>
                                        <p:tgtEl>
                                          <p:spTgt spid="2"/>
                                        </p:tgtEl>
                                        <p:attrNameLst>
                                          <p:attrName>ppt_x</p:attrName>
                                        </p:attrNameLst>
                                      </p:cBhvr>
                                      <p:tavLst>
                                        <p:tav tm="0">
                                          <p:val>
                                            <p:strVal val="#ppt_x"/>
                                          </p:val>
                                        </p:tav>
                                        <p:tav tm="100000">
                                          <p:val>
                                            <p:strVal val="#ppt_x"/>
                                          </p:val>
                                        </p:tav>
                                      </p:tavLst>
                                    </p:anim>
                                    <p:anim calcmode="lin" valueType="num">
                                      <p:cBhvr>
                                        <p:cTn id="79" dur="1000" fill="hold"/>
                                        <p:tgtEl>
                                          <p:spTgt spid="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1000"/>
                                        <p:tgtEl>
                                          <p:spTgt spid="41"/>
                                        </p:tgtEl>
                                      </p:cBhvr>
                                    </p:animEffect>
                                    <p:anim calcmode="lin" valueType="num">
                                      <p:cBhvr>
                                        <p:cTn id="83" dur="1000" fill="hold"/>
                                        <p:tgtEl>
                                          <p:spTgt spid="41"/>
                                        </p:tgtEl>
                                        <p:attrNameLst>
                                          <p:attrName>ppt_x</p:attrName>
                                        </p:attrNameLst>
                                      </p:cBhvr>
                                      <p:tavLst>
                                        <p:tav tm="0">
                                          <p:val>
                                            <p:strVal val="#ppt_x"/>
                                          </p:val>
                                        </p:tav>
                                        <p:tav tm="100000">
                                          <p:val>
                                            <p:strVal val="#ppt_x"/>
                                          </p:val>
                                        </p:tav>
                                      </p:tavLst>
                                    </p:anim>
                                    <p:anim calcmode="lin" valueType="num">
                                      <p:cBhvr>
                                        <p:cTn id="84" dur="1000" fill="hold"/>
                                        <p:tgtEl>
                                          <p:spTgt spid="4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anim calcmode="lin" valueType="num">
                                      <p:cBhvr>
                                        <p:cTn id="98" dur="1000" fill="hold"/>
                                        <p:tgtEl>
                                          <p:spTgt spid="44"/>
                                        </p:tgtEl>
                                        <p:attrNameLst>
                                          <p:attrName>ppt_x</p:attrName>
                                        </p:attrNameLst>
                                      </p:cBhvr>
                                      <p:tavLst>
                                        <p:tav tm="0">
                                          <p:val>
                                            <p:strVal val="#ppt_x"/>
                                          </p:val>
                                        </p:tav>
                                        <p:tav tm="100000">
                                          <p:val>
                                            <p:strVal val="#ppt_x"/>
                                          </p:val>
                                        </p:tav>
                                      </p:tavLst>
                                    </p:anim>
                                    <p:anim calcmode="lin" valueType="num">
                                      <p:cBhvr>
                                        <p:cTn id="9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P spid="20" grpId="0" animBg="1"/>
      <p:bldP spid="25" grpId="0" animBg="1"/>
      <p:bldP spid="37" grpId="0" animBg="1"/>
      <p:bldP spid="39" grpId="0" animBg="1"/>
      <p:bldP spid="2" grpId="0"/>
      <p:bldP spid="41"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6458</TotalTime>
  <Words>1455</Words>
  <Application>Microsoft Office PowerPoint</Application>
  <PresentationFormat>Custom</PresentationFormat>
  <Paragraphs>150</Paragraphs>
  <Slides>20</Slides>
  <Notes>20</Notes>
  <HiddenSlides>0</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20</vt:i4>
      </vt:variant>
    </vt:vector>
  </HeadingPairs>
  <TitlesOfParts>
    <vt:vector size="46" baseType="lpstr">
      <vt:lpstr>微软雅黑</vt:lpstr>
      <vt:lpstr>宋体</vt:lpstr>
      <vt:lpstr>Arial</vt:lpstr>
      <vt:lpstr>Calibri</vt:lpstr>
      <vt:lpstr>等线</vt:lpstr>
      <vt:lpstr>等线 Light</vt:lpstr>
      <vt:lpstr>Impact</vt:lpstr>
      <vt:lpstr>ITC Avant Garde Std Bk</vt:lpstr>
      <vt:lpstr>LiHei Pro</vt:lpstr>
      <vt:lpstr>Open Sans Extrabold</vt:lpstr>
      <vt:lpstr>Signika</vt:lpstr>
      <vt:lpstr>华文新魏</vt:lpstr>
      <vt:lpstr>华康海报体W12(P)</vt:lpstr>
      <vt:lpstr>字魂59号-创粗黑</vt:lpstr>
      <vt:lpstr>站酷快乐体2016修订版</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Admin</cp:lastModifiedBy>
  <cp:revision>3433</cp:revision>
  <dcterms:created xsi:type="dcterms:W3CDTF">2015-12-01T09:06:39Z</dcterms:created>
  <dcterms:modified xsi:type="dcterms:W3CDTF">2022-01-07T03:02:27Z</dcterms:modified>
</cp:coreProperties>
</file>