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56" r:id="rId5"/>
    <p:sldId id="283" r:id="rId6"/>
    <p:sldId id="284" r:id="rId7"/>
    <p:sldId id="285" r:id="rId8"/>
    <p:sldId id="260" r:id="rId9"/>
    <p:sldId id="266" r:id="rId10"/>
    <p:sldId id="264" r:id="rId11"/>
    <p:sldId id="736" r:id="rId12"/>
    <p:sldId id="741" r:id="rId13"/>
    <p:sldId id="742" r:id="rId14"/>
    <p:sldId id="269" r:id="rId15"/>
    <p:sldId id="744" r:id="rId16"/>
    <p:sldId id="411" r:id="rId17"/>
    <p:sldId id="746" r:id="rId18"/>
    <p:sldId id="745" r:id="rId19"/>
    <p:sldId id="274" r:id="rId20"/>
    <p:sldId id="281" r:id="rId21"/>
  </p:sldIdLst>
  <p:sldSz cx="9144000" cy="5143500" type="screen16x9"/>
  <p:notesSz cx="7104063" cy="10234613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B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63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121" y="1279287"/>
            <a:ext cx="6139502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517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453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biet</a:t>
            </a:r>
            <a:r>
              <a:rPr lang="en-US" dirty="0"/>
              <a:t> </a:t>
            </a:r>
            <a:r>
              <a:rPr lang="en-US" dirty="0" err="1"/>
              <a:t>cach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dung bang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cau</a:t>
            </a:r>
            <a:r>
              <a:rPr lang="en-US" dirty="0"/>
              <a:t> </a:t>
            </a:r>
            <a:r>
              <a:rPr lang="en-US" dirty="0" err="1"/>
              <a:t>tao</a:t>
            </a:r>
            <a:r>
              <a:rPr lang="en-US" dirty="0"/>
              <a:t> </a:t>
            </a:r>
            <a:r>
              <a:rPr lang="en-US" dirty="0" err="1"/>
              <a:t>cua</a:t>
            </a:r>
            <a:r>
              <a:rPr lang="en-US" dirty="0"/>
              <a:t> bang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the </a:t>
            </a:r>
            <a:r>
              <a:rPr lang="en-US" dirty="0" err="1"/>
              <a:t>nao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gioi</a:t>
            </a:r>
            <a:r>
              <a:rPr lang="en-US" dirty="0"/>
              <a:t> </a:t>
            </a:r>
            <a:r>
              <a:rPr lang="en-US" dirty="0" err="1"/>
              <a:t>thieu</a:t>
            </a:r>
            <a:r>
              <a:rPr lang="en-US" dirty="0"/>
              <a:t> day la </a:t>
            </a:r>
            <a:r>
              <a:rPr lang="en-US" dirty="0" err="1"/>
              <a:t>cau</a:t>
            </a:r>
            <a:r>
              <a:rPr lang="en-US" dirty="0"/>
              <a:t> </a:t>
            </a:r>
            <a:r>
              <a:rPr lang="en-US" dirty="0" err="1"/>
              <a:t>tao</a:t>
            </a:r>
            <a:r>
              <a:rPr lang="en-US" dirty="0"/>
              <a:t> </a:t>
            </a:r>
            <a:r>
              <a:rPr lang="en-US" dirty="0" err="1"/>
              <a:t>cua</a:t>
            </a:r>
            <a:r>
              <a:rPr lang="en-US" dirty="0"/>
              <a:t> bang </a:t>
            </a:r>
            <a:r>
              <a:rPr lang="en-US" dirty="0" err="1"/>
              <a:t>nhan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4260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2101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013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008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971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336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55A8-62FB-E247-BFB6-6D96B50CB5D7}" type="slidenum">
              <a:rPr lang="en-US" smtClean="0"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535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(Cho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- k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)</a:t>
            </a:r>
          </a:p>
          <a:p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lênh</a:t>
            </a:r>
            <a:r>
              <a:rPr lang="en-US" baseline="0" dirty="0"/>
              <a:t>: QUAY (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 err="1"/>
              <a:t>bự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quay)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tâm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vòng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dừng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có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nhắm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trước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thưởng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dừng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chủ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hơn</a:t>
            </a:r>
            <a:r>
              <a:rPr lang="en-US" baseline="0" dirty="0">
                <a:sym typeface="Wingdings" pitchFamily="2" charset="2"/>
              </a:rPr>
              <a:t>. </a:t>
            </a:r>
          </a:p>
          <a:p>
            <a:r>
              <a:rPr lang="en-US" baseline="0" dirty="0">
                <a:sym typeface="Wingdings" pitchFamily="2" charset="2"/>
              </a:rPr>
              <a:t>+ Quay </a:t>
            </a:r>
            <a:r>
              <a:rPr lang="en-US" baseline="0" dirty="0" err="1">
                <a:sym typeface="Wingdings" pitchFamily="2" charset="2"/>
              </a:rPr>
              <a:t>trúng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vỗ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tay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phần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thưởng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là</a:t>
            </a:r>
            <a:r>
              <a:rPr lang="en-US" baseline="0" dirty="0">
                <a:sym typeface="Wingdings" pitchFamily="2" charset="2"/>
              </a:rPr>
              <a:t> 1 </a:t>
            </a:r>
            <a:r>
              <a:rPr lang="en-US" baseline="0" dirty="0" err="1">
                <a:sym typeface="Wingdings" pitchFamily="2" charset="2"/>
              </a:rPr>
              <a:t>tràng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vỗ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của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lớp</a:t>
            </a:r>
            <a:endParaRPr lang="en-US" baseline="0" dirty="0">
              <a:sym typeface="Wingdings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sym typeface="Wingdings" pitchFamily="2" charset="2"/>
              </a:rPr>
              <a:t>+ Quay </a:t>
            </a:r>
            <a:r>
              <a:rPr lang="en-US" baseline="0" dirty="0" err="1">
                <a:sym typeface="Wingdings" pitchFamily="2" charset="2"/>
              </a:rPr>
              <a:t>trúng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nốt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nhạc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được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hát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lớp</a:t>
            </a:r>
            <a:r>
              <a:rPr lang="en-US" baseline="0" dirty="0">
                <a:sym typeface="Wingdings" pitchFamily="2" charset="2"/>
              </a:rPr>
              <a:t> 1 </a:t>
            </a:r>
            <a:r>
              <a:rPr lang="en-US" baseline="0" dirty="0" err="1">
                <a:sym typeface="Wingdings" pitchFamily="2" charset="2"/>
              </a:rPr>
              <a:t>bài</a:t>
            </a:r>
            <a:endParaRPr lang="en-US" baseline="0" dirty="0">
              <a:sym typeface="Wingdings" pitchFamily="2" charset="2"/>
            </a:endParaRPr>
          </a:p>
          <a:p>
            <a:r>
              <a:rPr lang="en-US" baseline="0" dirty="0">
                <a:sym typeface="Wingdings" pitchFamily="2" charset="2"/>
              </a:rPr>
              <a:t>+ Quay </a:t>
            </a:r>
            <a:r>
              <a:rPr lang="en-US" baseline="0" dirty="0" err="1">
                <a:sym typeface="Wingdings" pitchFamily="2" charset="2"/>
              </a:rPr>
              <a:t>trúng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đó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thêm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ngô</a:t>
            </a:r>
            <a:r>
              <a:rPr lang="en-US" baseline="0" dirty="0">
                <a:sym typeface="Wingdings" pitchFamily="2" charset="2"/>
              </a:rPr>
              <a:t> (ở </a:t>
            </a:r>
            <a:r>
              <a:rPr lang="en-US" baseline="0" dirty="0" err="1">
                <a:sym typeface="Wingdings" pitchFamily="2" charset="2"/>
              </a:rPr>
              <a:t>dưới</a:t>
            </a:r>
            <a:r>
              <a:rPr lang="en-US" baseline="0" dirty="0">
                <a:sym typeface="Wingdings" pitchFamily="2" charset="2"/>
              </a:rPr>
              <a:t> 6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- </a:t>
            </a:r>
            <a:r>
              <a:rPr lang="en-US" baseline="0" dirty="0" err="1">
                <a:sym typeface="Wingdings" pitchFamily="2" charset="2"/>
              </a:rPr>
              <a:t>không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vòng</a:t>
            </a:r>
            <a:r>
              <a:rPr lang="en-US" baseline="0" dirty="0">
                <a:sym typeface="Wingdings" pitchFamily="2" charset="2"/>
              </a:rPr>
              <a:t> quay)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0CC8F-3AB0-45B2-9DCD-976708DE05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64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con </a:t>
            </a:r>
            <a:r>
              <a:rPr lang="en-US" baseline="0" dirty="0" err="1">
                <a:sym typeface="Wingdings" pitchFamily="2" charset="2"/>
              </a:rPr>
              <a:t>dơi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trang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0CC8F-3AB0-45B2-9DCD-976708DE05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68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con </a:t>
            </a:r>
            <a:r>
              <a:rPr lang="en-US" baseline="0" dirty="0" err="1">
                <a:sym typeface="Wingdings" pitchFamily="2" charset="2"/>
              </a:rPr>
              <a:t>dơi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trang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0CC8F-3AB0-45B2-9DCD-976708DE05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5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con </a:t>
            </a:r>
            <a:r>
              <a:rPr lang="en-US" baseline="0" dirty="0" err="1">
                <a:sym typeface="Wingdings" pitchFamily="2" charset="2"/>
              </a:rPr>
              <a:t>dơi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trang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0CC8F-3AB0-45B2-9DCD-976708DE05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19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31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922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683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107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463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48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31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413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310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667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792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530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721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113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630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812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39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28"/>
            <a:ext cx="3276600" cy="23130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588"/>
            <a:ext cx="3383973" cy="32389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/>
              <a:t>TITLE HERE</a:t>
            </a:r>
          </a:p>
          <a:p>
            <a:pPr lvl="0"/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9513"/>
            <a:ext cx="3383973" cy="17136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err="1"/>
              <a:t>Powerpoint</a:t>
            </a:r>
            <a:r>
              <a:rPr lang="es-ES_tradnl"/>
              <a:t> Template</a:t>
            </a:r>
          </a:p>
          <a:p>
            <a:pPr lvl="0"/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5" y="3614001"/>
            <a:ext cx="3366029" cy="11528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err="1"/>
              <a:t>tristique</a:t>
            </a:r>
            <a:r>
              <a:rPr lang="en-US"/>
              <a:t>.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28"/>
            <a:ext cx="3276600" cy="23130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588"/>
            <a:ext cx="3383973" cy="32389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TITLE HERE</a:t>
            </a:r>
          </a:p>
          <a:p>
            <a:pPr lvl="0"/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9513"/>
            <a:ext cx="3383973" cy="17136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Ultimate Powerpoint Template</a:t>
            </a:r>
          </a:p>
          <a:p>
            <a:pPr lvl="0"/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5" y="3614001"/>
            <a:ext cx="3366029" cy="1152852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Lorem ipsum dolor sit amet, consectetur adipiscing elit. Fusce diam tortor, mattis quis dapibus vitae, euismod non purus. Maecenas ut lacus nec mauris feugiat tristique.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28"/>
            <a:ext cx="3276600" cy="23130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588"/>
            <a:ext cx="3383973" cy="32389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9513"/>
            <a:ext cx="3383973" cy="17136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Ultimate Powerpoint 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5" y="3614001"/>
            <a:ext cx="3366029" cy="1152852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Lorem ipsum dolor sit amet, consectetur adipiscing elit. Fusce diam tortor, mattis quis dapibus vitae, euismod non purus. Maecenas ut lacus nec mauris feugiat tristique.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7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77392"/>
            <a:ext cx="8243887" cy="4464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2269247-6F0C-490E-918F-DA27570A2CAA}" type="slidenum">
              <a:rPr lang="en-US" smtClean="0">
                <a:solidFill>
                  <a:srgbClr val="006699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54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77392"/>
            <a:ext cx="8243887" cy="4464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2269247-6F0C-490E-918F-DA27570A2CAA}" type="slidenum">
              <a:rPr lang="en-US" smtClean="0">
                <a:solidFill>
                  <a:srgbClr val="006699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45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77392"/>
            <a:ext cx="8243887" cy="4464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2269247-6F0C-490E-918F-DA27570A2CAA}" type="slidenum">
              <a:rPr lang="en-US" smtClean="0">
                <a:solidFill>
                  <a:srgbClr val="006699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3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77392"/>
            <a:ext cx="8243887" cy="4464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2269247-6F0C-490E-918F-DA27570A2CAA}" type="slidenum">
              <a:rPr lang="en-US" smtClean="0">
                <a:solidFill>
                  <a:srgbClr val="006699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32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77392"/>
            <a:ext cx="8243887" cy="4464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2269247-6F0C-490E-918F-DA27570A2CAA}" type="slidenum">
              <a:rPr lang="en-US" smtClean="0">
                <a:solidFill>
                  <a:srgbClr val="006699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4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33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77392"/>
            <a:ext cx="8243887" cy="4464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2269247-6F0C-490E-918F-DA27570A2CAA}" type="slidenum">
              <a:rPr lang="en-US" smtClean="0">
                <a:solidFill>
                  <a:srgbClr val="006699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42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77392"/>
            <a:ext cx="8243887" cy="4464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2269247-6F0C-490E-918F-DA27570A2CAA}" type="slidenum">
              <a:rPr lang="en-US" smtClean="0">
                <a:solidFill>
                  <a:srgbClr val="006699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502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77392"/>
            <a:ext cx="8243887" cy="4464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2269247-6F0C-490E-918F-DA27570A2CAA}" type="slidenum">
              <a:rPr lang="en-US" smtClean="0">
                <a:solidFill>
                  <a:srgbClr val="006699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87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77392"/>
            <a:ext cx="8243887" cy="4464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2269247-6F0C-490E-918F-DA27570A2CAA}" type="slidenum">
              <a:rPr lang="en-US" smtClean="0">
                <a:solidFill>
                  <a:srgbClr val="006699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790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77392"/>
            <a:ext cx="8243887" cy="4464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2269247-6F0C-490E-918F-DA27570A2CAA}" type="slidenum">
              <a:rPr lang="en-US" smtClean="0">
                <a:solidFill>
                  <a:srgbClr val="006699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283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77392"/>
            <a:ext cx="8243887" cy="4464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2269247-6F0C-490E-918F-DA27570A2CAA}" type="slidenum">
              <a:rPr lang="en-US" smtClean="0">
                <a:solidFill>
                  <a:srgbClr val="006699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41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77392"/>
            <a:ext cx="8243887" cy="44648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2269247-6F0C-490E-918F-DA27570A2CAA}" type="slidenum">
              <a:rPr lang="en-US" smtClean="0">
                <a:solidFill>
                  <a:srgbClr val="006699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15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3750966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782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3750966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17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3750966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865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500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3750966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4854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3750966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0352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3750966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3042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3750966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126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978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05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800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332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695" r:id="rId3"/>
    <p:sldLayoutId id="2147483691" r:id="rId4"/>
    <p:sldLayoutId id="2147483690" r:id="rId5"/>
    <p:sldLayoutId id="2147483689" r:id="rId6"/>
    <p:sldLayoutId id="2147483685" r:id="rId7"/>
    <p:sldLayoutId id="2147483684" r:id="rId8"/>
    <p:sldLayoutId id="2147483683" r:id="rId9"/>
    <p:sldLayoutId id="2147483682" r:id="rId10"/>
    <p:sldLayoutId id="2147483681" r:id="rId11"/>
    <p:sldLayoutId id="2147483680" r:id="rId12"/>
    <p:sldLayoutId id="2147483678" r:id="rId13"/>
    <p:sldLayoutId id="2147483677" r:id="rId14"/>
    <p:sldLayoutId id="2147483673" r:id="rId15"/>
    <p:sldLayoutId id="2147483661" r:id="rId16"/>
    <p:sldLayoutId id="2147483660" r:id="rId17"/>
    <p:sldLayoutId id="2147483650" r:id="rId18"/>
    <p:sldLayoutId id="2147483688" r:id="rId19"/>
    <p:sldLayoutId id="2147483687" r:id="rId20"/>
    <p:sldLayoutId id="2147483686" r:id="rId21"/>
    <p:sldLayoutId id="2147483651" r:id="rId22"/>
    <p:sldLayoutId id="2147483652" r:id="rId23"/>
    <p:sldLayoutId id="2147483653" r:id="rId24"/>
    <p:sldLayoutId id="2147483654" r:id="rId25"/>
    <p:sldLayoutId id="2147483655" r:id="rId26"/>
    <p:sldLayoutId id="2147483696" r:id="rId27"/>
    <p:sldLayoutId id="2147483674" r:id="rId28"/>
    <p:sldLayoutId id="2147483656" r:id="rId29"/>
    <p:sldLayoutId id="2147483657" r:id="rId30"/>
    <p:sldLayoutId id="2147483658" r:id="rId31"/>
    <p:sldLayoutId id="2147483659" r:id="rId32"/>
    <p:sldLayoutId id="2147483702" r:id="rId33"/>
    <p:sldLayoutId id="2147483679" r:id="rId34"/>
    <p:sldLayoutId id="2147483662" r:id="rId35"/>
    <p:sldLayoutId id="2147483694" r:id="rId36"/>
    <p:sldLayoutId id="2147483693" r:id="rId37"/>
    <p:sldLayoutId id="2147483692" r:id="rId38"/>
    <p:sldLayoutId id="2147483672" r:id="rId39"/>
    <p:sldLayoutId id="2147483671" r:id="rId40"/>
    <p:sldLayoutId id="2147483670" r:id="rId41"/>
    <p:sldLayoutId id="2147483669" r:id="rId42"/>
    <p:sldLayoutId id="2147483668" r:id="rId43"/>
    <p:sldLayoutId id="2147483667" r:id="rId44"/>
    <p:sldLayoutId id="2147483666" r:id="rId45"/>
    <p:sldLayoutId id="2147483665" r:id="rId46"/>
    <p:sldLayoutId id="2147483664" r:id="rId47"/>
    <p:sldLayoutId id="2147483700" r:id="rId48"/>
    <p:sldLayoutId id="2147483699" r:id="rId49"/>
    <p:sldLayoutId id="2147483698" r:id="rId50"/>
    <p:sldLayoutId id="2147483697" r:id="rId51"/>
    <p:sldLayoutId id="2147483676" r:id="rId52"/>
    <p:sldLayoutId id="2147483675" r:id="rId5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11" Type="http://schemas.openxmlformats.org/officeDocument/2006/relationships/image" Target="../media/image11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11" Type="http://schemas.openxmlformats.org/officeDocument/2006/relationships/image" Target="../media/image12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6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11" Type="http://schemas.openxmlformats.org/officeDocument/2006/relationships/image" Target="../media/image13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11" Type="http://schemas.openxmlformats.org/officeDocument/2006/relationships/image" Target="../media/image10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microsoft.com/office/2007/relationships/hdphoto" Target="../media/hdphoto3.wdp"/><Relationship Id="rId26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7.png"/><Relationship Id="rId34" Type="http://schemas.openxmlformats.org/officeDocument/2006/relationships/slide" Target="slide8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2" Type="http://schemas.openxmlformats.org/officeDocument/2006/relationships/audio" Target="../media/media1.wav"/><Relationship Id="rId16" Type="http://schemas.openxmlformats.org/officeDocument/2006/relationships/image" Target="../media/image34.gif"/><Relationship Id="rId20" Type="http://schemas.openxmlformats.org/officeDocument/2006/relationships/slide" Target="slide5.xml"/><Relationship Id="rId29" Type="http://schemas.openxmlformats.org/officeDocument/2006/relationships/image" Target="../media/image43.png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slide" Target="slide7.xml"/><Relationship Id="rId32" Type="http://schemas.openxmlformats.org/officeDocument/2006/relationships/image" Target="../media/image46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23" Type="http://schemas.openxmlformats.org/officeDocument/2006/relationships/image" Target="../media/image38.png"/><Relationship Id="rId28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6.gif"/><Relationship Id="rId31" Type="http://schemas.openxmlformats.org/officeDocument/2006/relationships/image" Target="../media/image4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slide" Target="slide6.xml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8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slide" Target="slide4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slide" Target="slide4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slide" Target="slide4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" y="2658110"/>
            <a:ext cx="9141460" cy="2473325"/>
          </a:xfrm>
          <a:prstGeom prst="rect">
            <a:avLst/>
          </a:prstGeom>
        </p:spPr>
      </p:pic>
      <p:pic>
        <p:nvPicPr>
          <p:cNvPr id="13" name="图片 12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7022" y="918458"/>
            <a:ext cx="3435233" cy="4715177"/>
          </a:xfrm>
          <a:prstGeom prst="rect">
            <a:avLst/>
          </a:prstGeom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395" y="2527935"/>
            <a:ext cx="3890010" cy="2304415"/>
          </a:xfrm>
          <a:prstGeom prst="rect">
            <a:avLst/>
          </a:prstGeom>
        </p:spPr>
      </p:pic>
      <p:pic>
        <p:nvPicPr>
          <p:cNvPr id="15" name="图片 14" descr="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000">
            <a:off x="7775916" y="403660"/>
            <a:ext cx="1484630" cy="985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DE3FCA-2181-41A6-B822-26C7CCF50740}"/>
              </a:ext>
            </a:extLst>
          </p:cNvPr>
          <p:cNvSpPr/>
          <p:nvPr/>
        </p:nvSpPr>
        <p:spPr>
          <a:xfrm>
            <a:off x="616688" y="896420"/>
            <a:ext cx="82083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Chào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mừng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các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bạn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đến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với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tiết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học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trực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tuyến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Môn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 :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Toán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  <p:transition advTm="4072">
    <p:checke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675" y="-171900"/>
            <a:ext cx="2025000" cy="1316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"/>
            <a:ext cx="2025000" cy="1316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809" y="450"/>
            <a:ext cx="1215000" cy="793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646996"/>
            <a:ext cx="9247500" cy="342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764117"/>
            <a:ext cx="9247500" cy="342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881239"/>
            <a:ext cx="9247500" cy="342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998359"/>
            <a:ext cx="9247500" cy="342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402" y="542083"/>
            <a:ext cx="5212441" cy="42399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530" y="2823915"/>
            <a:ext cx="3924941" cy="21744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951" y="687335"/>
            <a:ext cx="194063" cy="29531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566" y="825525"/>
            <a:ext cx="143438" cy="27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7204" y="368100"/>
            <a:ext cx="75938" cy="236250"/>
          </a:xfrm>
          <a:prstGeom prst="rect">
            <a:avLst/>
          </a:prstGeom>
        </p:spPr>
      </p:pic>
      <p:sp>
        <p:nvSpPr>
          <p:cNvPr id="21" name="文本框 4">
            <a:extLst>
              <a:ext uri="{FF2B5EF4-FFF2-40B4-BE49-F238E27FC236}">
                <a16:creationId xmlns:a16="http://schemas.microsoft.com/office/drawing/2014/main" id="{54595400-1F91-4A94-A4DF-B1C59747E0E4}"/>
              </a:ext>
            </a:extLst>
          </p:cNvPr>
          <p:cNvSpPr txBox="1"/>
          <p:nvPr/>
        </p:nvSpPr>
        <p:spPr>
          <a:xfrm>
            <a:off x="3775687" y="2197018"/>
            <a:ext cx="426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CA54D"/>
                </a:solidFill>
                <a:latin typeface="Broadway" panose="04040905080002020502" pitchFamily="82" charset="0"/>
                <a:ea typeface="Segoe UI Black" panose="020B0A02040204020203" pitchFamily="34" charset="0"/>
                <a:cs typeface="Tahoma" panose="020B0604030504040204" pitchFamily="34" charset="0"/>
              </a:rPr>
              <a:t>- KHÁM PHÁ</a:t>
            </a:r>
            <a:endParaRPr lang="zh-CN" altLang="en-US" sz="3600" b="1" dirty="0">
              <a:solidFill>
                <a:srgbClr val="CCA54D"/>
              </a:solidFill>
              <a:latin typeface="Broadway" panose="04040905080002020502" pitchFamily="82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22" name="图片 16">
            <a:extLst>
              <a:ext uri="{FF2B5EF4-FFF2-40B4-BE49-F238E27FC236}">
                <a16:creationId xmlns:a16="http://schemas.microsoft.com/office/drawing/2014/main" id="{3167EB49-6AF0-437B-A413-D225343196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8797" y="1976452"/>
            <a:ext cx="870547" cy="1019456"/>
          </a:xfrm>
          <a:prstGeom prst="rect">
            <a:avLst/>
          </a:prstGeom>
        </p:spPr>
      </p:pic>
    </p:spTree>
  </p:cSld>
  <p:clrMapOvr>
    <a:masterClrMapping/>
  </p:clrMapOvr>
  <p:transition advTm="2012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2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70EF51-B319-4D21-B99F-834809C4609C}"/>
              </a:ext>
            </a:extLst>
          </p:cNvPr>
          <p:cNvSpPr txBox="1"/>
          <p:nvPr/>
        </p:nvSpPr>
        <p:spPr>
          <a:xfrm>
            <a:off x="1273628" y="122635"/>
            <a:ext cx="5598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1AA7C-830C-42AD-8DD9-F6BE4943FE28}"/>
              </a:ext>
            </a:extLst>
          </p:cNvPr>
          <p:cNvSpPr txBox="1"/>
          <p:nvPr/>
        </p:nvSpPr>
        <p:spPr>
          <a:xfrm>
            <a:off x="1387928" y="236935"/>
            <a:ext cx="5598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82F64D0-00B0-49CA-81E2-3FA11D1757A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83011" y="890884"/>
          <a:ext cx="5812978" cy="4209020"/>
        </p:xfrm>
        <a:graphic>
          <a:graphicData uri="http://schemas.openxmlformats.org/drawingml/2006/table">
            <a:tbl>
              <a:tblPr firstRow="1" bandRow="1"/>
              <a:tblGrid>
                <a:gridCol w="557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1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18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18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18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18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18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18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18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886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1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2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2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7A43C1F-56FD-4F1C-9818-E61D12273BF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31479" y="896796"/>
          <a:ext cx="5264510" cy="376684"/>
        </p:xfrm>
        <a:graphic>
          <a:graphicData uri="http://schemas.openxmlformats.org/drawingml/2006/table">
            <a:tbl>
              <a:tblPr firstRow="1" bandRow="1"/>
              <a:tblGrid>
                <a:gridCol w="559913">
                  <a:extLst>
                    <a:ext uri="{9D8B030D-6E8A-4147-A177-3AD203B41FA5}">
                      <a16:colId xmlns:a16="http://schemas.microsoft.com/office/drawing/2014/main" val="2471690904"/>
                    </a:ext>
                  </a:extLst>
                </a:gridCol>
                <a:gridCol w="522733">
                  <a:extLst>
                    <a:ext uri="{9D8B030D-6E8A-4147-A177-3AD203B41FA5}">
                      <a16:colId xmlns:a16="http://schemas.microsoft.com/office/drawing/2014/main" val="3532823217"/>
                    </a:ext>
                  </a:extLst>
                </a:gridCol>
                <a:gridCol w="522733">
                  <a:extLst>
                    <a:ext uri="{9D8B030D-6E8A-4147-A177-3AD203B41FA5}">
                      <a16:colId xmlns:a16="http://schemas.microsoft.com/office/drawing/2014/main" val="3657231503"/>
                    </a:ext>
                  </a:extLst>
                </a:gridCol>
                <a:gridCol w="522733">
                  <a:extLst>
                    <a:ext uri="{9D8B030D-6E8A-4147-A177-3AD203B41FA5}">
                      <a16:colId xmlns:a16="http://schemas.microsoft.com/office/drawing/2014/main" val="727262920"/>
                    </a:ext>
                  </a:extLst>
                </a:gridCol>
                <a:gridCol w="522733">
                  <a:extLst>
                    <a:ext uri="{9D8B030D-6E8A-4147-A177-3AD203B41FA5}">
                      <a16:colId xmlns:a16="http://schemas.microsoft.com/office/drawing/2014/main" val="853452100"/>
                    </a:ext>
                  </a:extLst>
                </a:gridCol>
                <a:gridCol w="522733">
                  <a:extLst>
                    <a:ext uri="{9D8B030D-6E8A-4147-A177-3AD203B41FA5}">
                      <a16:colId xmlns:a16="http://schemas.microsoft.com/office/drawing/2014/main" val="2186709391"/>
                    </a:ext>
                  </a:extLst>
                </a:gridCol>
                <a:gridCol w="522733">
                  <a:extLst>
                    <a:ext uri="{9D8B030D-6E8A-4147-A177-3AD203B41FA5}">
                      <a16:colId xmlns:a16="http://schemas.microsoft.com/office/drawing/2014/main" val="3197492694"/>
                    </a:ext>
                  </a:extLst>
                </a:gridCol>
                <a:gridCol w="522733">
                  <a:extLst>
                    <a:ext uri="{9D8B030D-6E8A-4147-A177-3AD203B41FA5}">
                      <a16:colId xmlns:a16="http://schemas.microsoft.com/office/drawing/2014/main" val="1193564275"/>
                    </a:ext>
                  </a:extLst>
                </a:gridCol>
                <a:gridCol w="522733">
                  <a:extLst>
                    <a:ext uri="{9D8B030D-6E8A-4147-A177-3AD203B41FA5}">
                      <a16:colId xmlns:a16="http://schemas.microsoft.com/office/drawing/2014/main" val="102545627"/>
                    </a:ext>
                  </a:extLst>
                </a:gridCol>
                <a:gridCol w="522733">
                  <a:extLst>
                    <a:ext uri="{9D8B030D-6E8A-4147-A177-3AD203B41FA5}">
                      <a16:colId xmlns:a16="http://schemas.microsoft.com/office/drawing/2014/main" val="101149118"/>
                    </a:ext>
                  </a:extLst>
                </a:gridCol>
              </a:tblGrid>
              <a:tr h="3766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30250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3282BA-06BC-412F-95E4-B211FD71B9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83009" y="1294622"/>
          <a:ext cx="544680" cy="3790427"/>
        </p:xfrm>
        <a:graphic>
          <a:graphicData uri="http://schemas.openxmlformats.org/drawingml/2006/table">
            <a:tbl>
              <a:tblPr firstRow="1" bandRow="1"/>
              <a:tblGrid>
                <a:gridCol w="544680">
                  <a:extLst>
                    <a:ext uri="{9D8B030D-6E8A-4147-A177-3AD203B41FA5}">
                      <a16:colId xmlns:a16="http://schemas.microsoft.com/office/drawing/2014/main" val="844648667"/>
                    </a:ext>
                  </a:extLst>
                </a:gridCol>
              </a:tblGrid>
              <a:tr h="3726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490972"/>
                  </a:ext>
                </a:extLst>
              </a:tr>
              <a:tr h="3797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245981"/>
                  </a:ext>
                </a:extLst>
              </a:tr>
              <a:tr h="3797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6153"/>
                  </a:ext>
                </a:extLst>
              </a:tr>
              <a:tr h="3797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062743"/>
                  </a:ext>
                </a:extLst>
              </a:tr>
              <a:tr h="3797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421615"/>
                  </a:ext>
                </a:extLst>
              </a:tr>
              <a:tr h="3797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705821"/>
                  </a:ext>
                </a:extLst>
              </a:tr>
              <a:tr h="3797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8065"/>
                  </a:ext>
                </a:extLst>
              </a:tr>
              <a:tr h="3797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109062"/>
                  </a:ext>
                </a:extLst>
              </a:tr>
              <a:tr h="3797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81304"/>
                  </a:ext>
                </a:extLst>
              </a:tr>
              <a:tr h="3797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027582"/>
                  </a:ext>
                </a:extLst>
              </a:tr>
            </a:tbl>
          </a:graphicData>
        </a:graphic>
      </p:graphicFrame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622C1D95-1B86-4CD9-8C21-8C516EC037D0}"/>
              </a:ext>
            </a:extLst>
          </p:cNvPr>
          <p:cNvSpPr/>
          <p:nvPr/>
        </p:nvSpPr>
        <p:spPr bwMode="auto">
          <a:xfrm rot="16200000">
            <a:off x="632815" y="464142"/>
            <a:ext cx="497278" cy="118965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2A1B80-16F0-473A-9F3F-89BFBE08AF41}"/>
              </a:ext>
            </a:extLst>
          </p:cNvPr>
          <p:cNvSpPr txBox="1"/>
          <p:nvPr/>
        </p:nvSpPr>
        <p:spPr>
          <a:xfrm>
            <a:off x="2792186" y="218766"/>
            <a:ext cx="40448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/>
              <a:t>Cấu tạo bảng nhân</a:t>
            </a:r>
            <a:endParaRPr lang="en-US" sz="27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2FB715-CBE4-4867-A748-CD0ED1F1EB39}"/>
              </a:ext>
            </a:extLst>
          </p:cNvPr>
          <p:cNvSpPr txBox="1"/>
          <p:nvPr/>
        </p:nvSpPr>
        <p:spPr>
          <a:xfrm>
            <a:off x="286629" y="919414"/>
            <a:ext cx="13039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0" b="1" dirty="0">
                <a:solidFill>
                  <a:srgbClr val="FFFF00"/>
                </a:solidFill>
              </a:rPr>
              <a:t>Phép nhân</a:t>
            </a:r>
            <a:endParaRPr lang="en-US" sz="1350" b="1" dirty="0">
              <a:solidFill>
                <a:srgbClr val="FFFF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9614FE-C2E4-4C93-ADAF-B50A4CE39861}"/>
              </a:ext>
            </a:extLst>
          </p:cNvPr>
          <p:cNvSpPr/>
          <p:nvPr/>
        </p:nvSpPr>
        <p:spPr bwMode="auto">
          <a:xfrm>
            <a:off x="1755612" y="896796"/>
            <a:ext cx="417543" cy="362047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EF6FB4E4-8E1A-440C-B379-99C556443638}"/>
              </a:ext>
            </a:extLst>
          </p:cNvPr>
          <p:cNvSpPr/>
          <p:nvPr/>
        </p:nvSpPr>
        <p:spPr bwMode="auto">
          <a:xfrm rot="16200000">
            <a:off x="632816" y="2724102"/>
            <a:ext cx="497278" cy="118965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BE255F-6920-49AD-9F1E-A5A5C5B8539B}"/>
              </a:ext>
            </a:extLst>
          </p:cNvPr>
          <p:cNvSpPr txBox="1"/>
          <p:nvPr/>
        </p:nvSpPr>
        <p:spPr>
          <a:xfrm>
            <a:off x="366520" y="3186298"/>
            <a:ext cx="11441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0" b="1">
                <a:solidFill>
                  <a:srgbClr val="FFFF00"/>
                </a:solidFill>
              </a:rPr>
              <a:t>Thừa số</a:t>
            </a:r>
            <a:endParaRPr lang="en-US" sz="1350" b="1" dirty="0">
              <a:solidFill>
                <a:srgbClr val="FFFF00"/>
              </a:solidFill>
            </a:endParaRP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BD370650-0F7D-4F3D-B132-F3F731D05E34}"/>
              </a:ext>
            </a:extLst>
          </p:cNvPr>
          <p:cNvSpPr/>
          <p:nvPr/>
        </p:nvSpPr>
        <p:spPr bwMode="auto">
          <a:xfrm rot="5400000">
            <a:off x="8137254" y="571887"/>
            <a:ext cx="497278" cy="118965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56E56C-F62B-4206-AD47-46F2F8E0EFE7}"/>
              </a:ext>
            </a:extLst>
          </p:cNvPr>
          <p:cNvSpPr txBox="1"/>
          <p:nvPr/>
        </p:nvSpPr>
        <p:spPr>
          <a:xfrm>
            <a:off x="7909444" y="1022441"/>
            <a:ext cx="11441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0" b="1" dirty="0">
                <a:solidFill>
                  <a:srgbClr val="FFFF00"/>
                </a:solidFill>
              </a:rPr>
              <a:t>Thừa số</a:t>
            </a:r>
            <a:endParaRPr lang="en-US" sz="1350" b="1" dirty="0">
              <a:solidFill>
                <a:srgbClr val="FFFF00"/>
              </a:solidFill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10FDEC48-E3E2-456A-9732-862D05144A49}"/>
              </a:ext>
            </a:extLst>
          </p:cNvPr>
          <p:cNvSpPr/>
          <p:nvPr/>
        </p:nvSpPr>
        <p:spPr bwMode="auto">
          <a:xfrm rot="5400000">
            <a:off x="8137254" y="2840112"/>
            <a:ext cx="497278" cy="118965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21887E-57DD-460E-813E-BC7413449E0A}"/>
              </a:ext>
            </a:extLst>
          </p:cNvPr>
          <p:cNvSpPr txBox="1"/>
          <p:nvPr/>
        </p:nvSpPr>
        <p:spPr>
          <a:xfrm>
            <a:off x="8045181" y="3290666"/>
            <a:ext cx="6814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0" b="1" dirty="0">
                <a:solidFill>
                  <a:srgbClr val="FFFF00"/>
                </a:solidFill>
              </a:rPr>
              <a:t>Tích</a:t>
            </a:r>
            <a:endParaRPr lang="en-US" sz="1350" b="1" dirty="0">
              <a:solidFill>
                <a:srgbClr val="FFFF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B46314-C6D4-4915-9FC3-42F8839F6F94}"/>
              </a:ext>
            </a:extLst>
          </p:cNvPr>
          <p:cNvSpPr/>
          <p:nvPr/>
        </p:nvSpPr>
        <p:spPr bwMode="auto">
          <a:xfrm>
            <a:off x="2227689" y="1307606"/>
            <a:ext cx="5264508" cy="3777442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.VnTime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328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03"/>
    </mc:Choice>
    <mc:Fallback xmlns="">
      <p:transition spd="slow" advTm="48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19" grpId="0" animBg="1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70EF51-B319-4D21-B99F-834809C4609C}"/>
              </a:ext>
            </a:extLst>
          </p:cNvPr>
          <p:cNvSpPr txBox="1"/>
          <p:nvPr/>
        </p:nvSpPr>
        <p:spPr>
          <a:xfrm>
            <a:off x="1273628" y="122636"/>
            <a:ext cx="559837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30">
              <a:defRPr/>
            </a:pPr>
            <a:endParaRPr lang="en-US" sz="1425" dirty="0">
              <a:solidFill>
                <a:srgbClr val="006699"/>
              </a:solidFill>
              <a:latin typeface="Verdan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1AA7C-830C-42AD-8DD9-F6BE4943FE28}"/>
              </a:ext>
            </a:extLst>
          </p:cNvPr>
          <p:cNvSpPr txBox="1"/>
          <p:nvPr/>
        </p:nvSpPr>
        <p:spPr>
          <a:xfrm>
            <a:off x="1387928" y="277264"/>
            <a:ext cx="559837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30">
              <a:defRPr/>
            </a:pPr>
            <a:endParaRPr lang="en-US" sz="1425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F543C-425F-4ADC-B65A-AAEC0F90A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92" y="708503"/>
            <a:ext cx="6969970" cy="43757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B091CE-2B05-4041-9242-DEB07387B672}"/>
              </a:ext>
            </a:extLst>
          </p:cNvPr>
          <p:cNvSpPr txBox="1"/>
          <p:nvPr/>
        </p:nvSpPr>
        <p:spPr>
          <a:xfrm>
            <a:off x="1387928" y="89178"/>
            <a:ext cx="40448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/>
              <a:t>Cấu tạo bảng nhân</a:t>
            </a:r>
            <a:endParaRPr lang="en-US" sz="2700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C745471-BDE9-4049-90D8-942591CFD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7384" y="1498631"/>
          <a:ext cx="6286053" cy="407364"/>
        </p:xfrm>
        <a:graphic>
          <a:graphicData uri="http://schemas.openxmlformats.org/drawingml/2006/table">
            <a:tbl>
              <a:tblPr firstRow="1" bandRow="1"/>
              <a:tblGrid>
                <a:gridCol w="614984">
                  <a:extLst>
                    <a:ext uri="{9D8B030D-6E8A-4147-A177-3AD203B41FA5}">
                      <a16:colId xmlns:a16="http://schemas.microsoft.com/office/drawing/2014/main" val="3306752063"/>
                    </a:ext>
                  </a:extLst>
                </a:gridCol>
                <a:gridCol w="629627">
                  <a:extLst>
                    <a:ext uri="{9D8B030D-6E8A-4147-A177-3AD203B41FA5}">
                      <a16:colId xmlns:a16="http://schemas.microsoft.com/office/drawing/2014/main" val="3753856044"/>
                    </a:ext>
                  </a:extLst>
                </a:gridCol>
                <a:gridCol w="636947">
                  <a:extLst>
                    <a:ext uri="{9D8B030D-6E8A-4147-A177-3AD203B41FA5}">
                      <a16:colId xmlns:a16="http://schemas.microsoft.com/office/drawing/2014/main" val="730078866"/>
                    </a:ext>
                  </a:extLst>
                </a:gridCol>
                <a:gridCol w="607663">
                  <a:extLst>
                    <a:ext uri="{9D8B030D-6E8A-4147-A177-3AD203B41FA5}">
                      <a16:colId xmlns:a16="http://schemas.microsoft.com/office/drawing/2014/main" val="2138644013"/>
                    </a:ext>
                  </a:extLst>
                </a:gridCol>
                <a:gridCol w="658912">
                  <a:extLst>
                    <a:ext uri="{9D8B030D-6E8A-4147-A177-3AD203B41FA5}">
                      <a16:colId xmlns:a16="http://schemas.microsoft.com/office/drawing/2014/main" val="1598003023"/>
                    </a:ext>
                  </a:extLst>
                </a:gridCol>
                <a:gridCol w="614984">
                  <a:extLst>
                    <a:ext uri="{9D8B030D-6E8A-4147-A177-3AD203B41FA5}">
                      <a16:colId xmlns:a16="http://schemas.microsoft.com/office/drawing/2014/main" val="871274722"/>
                    </a:ext>
                  </a:extLst>
                </a:gridCol>
                <a:gridCol w="629627">
                  <a:extLst>
                    <a:ext uri="{9D8B030D-6E8A-4147-A177-3AD203B41FA5}">
                      <a16:colId xmlns:a16="http://schemas.microsoft.com/office/drawing/2014/main" val="736624779"/>
                    </a:ext>
                  </a:extLst>
                </a:gridCol>
                <a:gridCol w="614984">
                  <a:extLst>
                    <a:ext uri="{9D8B030D-6E8A-4147-A177-3AD203B41FA5}">
                      <a16:colId xmlns:a16="http://schemas.microsoft.com/office/drawing/2014/main" val="1657116815"/>
                    </a:ext>
                  </a:extLst>
                </a:gridCol>
                <a:gridCol w="636947">
                  <a:extLst>
                    <a:ext uri="{9D8B030D-6E8A-4147-A177-3AD203B41FA5}">
                      <a16:colId xmlns:a16="http://schemas.microsoft.com/office/drawing/2014/main" val="3631918577"/>
                    </a:ext>
                  </a:extLst>
                </a:gridCol>
                <a:gridCol w="641378">
                  <a:extLst>
                    <a:ext uri="{9D8B030D-6E8A-4147-A177-3AD203B41FA5}">
                      <a16:colId xmlns:a16="http://schemas.microsoft.com/office/drawing/2014/main" val="3618196174"/>
                    </a:ext>
                  </a:extLst>
                </a:gridCol>
              </a:tblGrid>
              <a:tr h="4073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42219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0B0711C-2665-4079-8520-82BA68DFB74E}"/>
              </a:ext>
            </a:extLst>
          </p:cNvPr>
          <p:cNvSpPr txBox="1"/>
          <p:nvPr/>
        </p:nvSpPr>
        <p:spPr>
          <a:xfrm>
            <a:off x="7488314" y="1568584"/>
            <a:ext cx="14124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0" b="1" dirty="0"/>
              <a:t>Bảng nhân2</a:t>
            </a:r>
            <a:endParaRPr lang="en-US" sz="135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9BC34-7961-43D5-A210-08E95B658506}"/>
              </a:ext>
            </a:extLst>
          </p:cNvPr>
          <p:cNvSpPr txBox="1"/>
          <p:nvPr/>
        </p:nvSpPr>
        <p:spPr>
          <a:xfrm>
            <a:off x="7488314" y="1210090"/>
            <a:ext cx="14124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0" b="1" dirty="0"/>
              <a:t>Bảng nhân1</a:t>
            </a:r>
            <a:endParaRPr lang="en-US" sz="1350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161E33-0959-4646-8E1F-6B0D93E006CE}"/>
              </a:ext>
            </a:extLst>
          </p:cNvPr>
          <p:cNvCxnSpPr/>
          <p:nvPr/>
        </p:nvCxnSpPr>
        <p:spPr bwMode="auto">
          <a:xfrm>
            <a:off x="7412477" y="1354360"/>
            <a:ext cx="1" cy="35337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1FF9CD9-E5F7-4233-97D7-EE658BC660A5}"/>
              </a:ext>
            </a:extLst>
          </p:cNvPr>
          <p:cNvSpPr txBox="1"/>
          <p:nvPr/>
        </p:nvSpPr>
        <p:spPr>
          <a:xfrm>
            <a:off x="7488315" y="4599608"/>
            <a:ext cx="16446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0" b="1" dirty="0"/>
              <a:t>Bảng nhân10</a:t>
            </a:r>
            <a:endParaRPr lang="en-US" sz="135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92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41"/>
    </mc:Choice>
    <mc:Fallback xmlns="">
      <p:transition spd="slow" advTm="5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70EF51-B319-4D21-B99F-834809C4609C}"/>
              </a:ext>
            </a:extLst>
          </p:cNvPr>
          <p:cNvSpPr txBox="1"/>
          <p:nvPr/>
        </p:nvSpPr>
        <p:spPr>
          <a:xfrm>
            <a:off x="1273628" y="122636"/>
            <a:ext cx="559837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30">
              <a:defRPr/>
            </a:pPr>
            <a:endParaRPr lang="en-US" sz="1425" dirty="0">
              <a:solidFill>
                <a:srgbClr val="006699"/>
              </a:solidFill>
              <a:latin typeface="Verdan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1AA7C-830C-42AD-8DD9-F6BE4943FE28}"/>
              </a:ext>
            </a:extLst>
          </p:cNvPr>
          <p:cNvSpPr txBox="1"/>
          <p:nvPr/>
        </p:nvSpPr>
        <p:spPr>
          <a:xfrm>
            <a:off x="1387928" y="277264"/>
            <a:ext cx="559837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30">
              <a:defRPr/>
            </a:pPr>
            <a:endParaRPr lang="en-US" sz="1425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D71E13-0603-4103-B505-D88D52A38B3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87973" y="496555"/>
          <a:ext cx="5612365" cy="4440381"/>
        </p:xfrm>
        <a:graphic>
          <a:graphicData uri="http://schemas.openxmlformats.org/drawingml/2006/table">
            <a:tbl>
              <a:tblPr firstRow="1" bandRow="1"/>
              <a:tblGrid>
                <a:gridCol w="510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0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2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02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02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02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02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02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02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036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1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6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6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6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6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6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6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6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6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36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36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9060CA0-D0CF-4D32-B85D-51B01319CBF8}"/>
              </a:ext>
            </a:extLst>
          </p:cNvPr>
          <p:cNvSpPr txBox="1"/>
          <p:nvPr/>
        </p:nvSpPr>
        <p:spPr>
          <a:xfrm>
            <a:off x="6752002" y="110729"/>
            <a:ext cx="2149402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x 3 = ?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1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-Hai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-Ta </a:t>
            </a:r>
            <a:r>
              <a:rPr lang="en-US" sz="2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x 3 = 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14DDDE-7D92-4350-8D0A-3ED83921BCF1}"/>
              </a:ext>
            </a:extLst>
          </p:cNvPr>
          <p:cNvSpPr/>
          <p:nvPr/>
        </p:nvSpPr>
        <p:spPr>
          <a:xfrm>
            <a:off x="1264421" y="2117854"/>
            <a:ext cx="418567" cy="415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C7B567-5F21-4E71-89D7-AFA3A2A3EB76}"/>
              </a:ext>
            </a:extLst>
          </p:cNvPr>
          <p:cNvCxnSpPr>
            <a:cxnSpLocks/>
          </p:cNvCxnSpPr>
          <p:nvPr/>
        </p:nvCxnSpPr>
        <p:spPr>
          <a:xfrm>
            <a:off x="1662451" y="2314062"/>
            <a:ext cx="1030671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CB3D284-813A-4914-B369-AA68C6862A94}"/>
              </a:ext>
            </a:extLst>
          </p:cNvPr>
          <p:cNvSpPr/>
          <p:nvPr/>
        </p:nvSpPr>
        <p:spPr>
          <a:xfrm>
            <a:off x="2739775" y="496555"/>
            <a:ext cx="434310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395C47-5DFD-48CA-8C12-0FEE4554BAEB}"/>
              </a:ext>
            </a:extLst>
          </p:cNvPr>
          <p:cNvCxnSpPr>
            <a:cxnSpLocks/>
          </p:cNvCxnSpPr>
          <p:nvPr/>
        </p:nvCxnSpPr>
        <p:spPr>
          <a:xfrm>
            <a:off x="2932007" y="844525"/>
            <a:ext cx="20958" cy="121999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0E0B555-2F39-4F97-9397-7CB6F1AB712C}"/>
              </a:ext>
            </a:extLst>
          </p:cNvPr>
          <p:cNvSpPr/>
          <p:nvPr/>
        </p:nvSpPr>
        <p:spPr>
          <a:xfrm>
            <a:off x="2693122" y="2106313"/>
            <a:ext cx="67602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13C7BD-BDD2-4084-A8D8-844937C9A893}"/>
              </a:ext>
            </a:extLst>
          </p:cNvPr>
          <p:cNvSpPr txBox="1"/>
          <p:nvPr/>
        </p:nvSpPr>
        <p:spPr>
          <a:xfrm>
            <a:off x="1112674" y="-26048"/>
            <a:ext cx="49633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/>
              <a:t>Cách sử dụng bảng nhân</a:t>
            </a:r>
            <a:endParaRPr lang="en-US" sz="27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755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61"/>
    </mc:Choice>
    <mc:Fallback xmlns="">
      <p:transition spd="slow" advTm="58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675" y="-171900"/>
            <a:ext cx="2025000" cy="1316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"/>
            <a:ext cx="2025000" cy="1316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809" y="450"/>
            <a:ext cx="1215000" cy="793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646996"/>
            <a:ext cx="9247500" cy="342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764117"/>
            <a:ext cx="9247500" cy="342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881239"/>
            <a:ext cx="9247500" cy="342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998359"/>
            <a:ext cx="9247500" cy="342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818" y="542083"/>
            <a:ext cx="5421515" cy="42399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530" y="2823915"/>
            <a:ext cx="3924941" cy="21744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951" y="687335"/>
            <a:ext cx="194063" cy="29531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566" y="825525"/>
            <a:ext cx="143438" cy="27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7204" y="368100"/>
            <a:ext cx="75938" cy="236250"/>
          </a:xfrm>
          <a:prstGeom prst="rect">
            <a:avLst/>
          </a:prstGeom>
        </p:spPr>
      </p:pic>
      <p:sp>
        <p:nvSpPr>
          <p:cNvPr id="21" name="文本框 5">
            <a:extLst>
              <a:ext uri="{FF2B5EF4-FFF2-40B4-BE49-F238E27FC236}">
                <a16:creationId xmlns:a16="http://schemas.microsoft.com/office/drawing/2014/main" id="{F6C1A9A1-9BE9-49EC-A4BA-5FE0ACBE4AA8}"/>
              </a:ext>
            </a:extLst>
          </p:cNvPr>
          <p:cNvSpPr txBox="1"/>
          <p:nvPr/>
        </p:nvSpPr>
        <p:spPr>
          <a:xfrm>
            <a:off x="3536911" y="2193545"/>
            <a:ext cx="4254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Broadway" panose="04040905080002020502" pitchFamily="82" charset="0"/>
                <a:ea typeface="Segoe UI Black" panose="020B0A02040204020203" pitchFamily="34" charset="0"/>
                <a:cs typeface="Tahoma" panose="020B0604030504040204" pitchFamily="34" charset="0"/>
              </a:rPr>
              <a:t>- THỰC HÀNH </a:t>
            </a:r>
            <a:endParaRPr lang="zh-CN" altLang="en-US" sz="3600" b="1" dirty="0">
              <a:solidFill>
                <a:schemeClr val="accent4">
                  <a:lumMod val="75000"/>
                </a:schemeClr>
              </a:solidFill>
              <a:latin typeface="Broadway" panose="04040905080002020502" pitchFamily="82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22" name="图片 17">
            <a:extLst>
              <a:ext uri="{FF2B5EF4-FFF2-40B4-BE49-F238E27FC236}">
                <a16:creationId xmlns:a16="http://schemas.microsoft.com/office/drawing/2014/main" id="{33D53D71-4894-4FF7-95E7-178B33518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6235" y="1812520"/>
            <a:ext cx="949545" cy="1157665"/>
          </a:xfrm>
          <a:prstGeom prst="rect">
            <a:avLst/>
          </a:prstGeom>
        </p:spPr>
      </p:pic>
    </p:spTree>
  </p:cSld>
  <p:clrMapOvr>
    <a:masterClrMapping/>
  </p:clrMapOvr>
  <p:transition advTm="2574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2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36" name="Group 168">
            <a:extLst>
              <a:ext uri="{FF2B5EF4-FFF2-40B4-BE49-F238E27FC236}">
                <a16:creationId xmlns:a16="http://schemas.microsoft.com/office/drawing/2014/main" id="{513BC81A-023F-495A-B779-CD3B82150DD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9698" y="54012"/>
          <a:ext cx="7280261" cy="3393460"/>
        </p:xfrm>
        <a:graphic>
          <a:graphicData uri="http://schemas.openxmlformats.org/drawingml/2006/table">
            <a:tbl>
              <a:tblPr/>
              <a:tblGrid>
                <a:gridCol w="465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6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4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7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09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64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4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67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64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16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21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X</a:t>
                      </a:r>
                    </a:p>
                  </a:txBody>
                  <a:tcPr marT="34280" marB="34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34280" marB="34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34280" marB="34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34280" marB="34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T="34280" marB="34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T="34280" marB="34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34280" marB="34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T="34280" marB="34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63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T="34280" marB="34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64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T="34280" marB="34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63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34280" marB="34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2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T="34280" marB="34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508" name="Text Box 219">
            <a:extLst>
              <a:ext uri="{FF2B5EF4-FFF2-40B4-BE49-F238E27FC236}">
                <a16:creationId xmlns:a16="http://schemas.microsoft.com/office/drawing/2014/main" id="{D64F6241-20BD-4D1E-A228-CD46A7051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57539"/>
            <a:ext cx="1219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91437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5509" name="Line 220">
            <a:extLst>
              <a:ext uri="{FF2B5EF4-FFF2-40B4-BE49-F238E27FC236}">
                <a16:creationId xmlns:a16="http://schemas.microsoft.com/office/drawing/2014/main" id="{89D33932-3EB4-4EB9-9F6E-89807B1139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4697413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0" name="Line 221">
            <a:extLst>
              <a:ext uri="{FF2B5EF4-FFF2-40B4-BE49-F238E27FC236}">
                <a16:creationId xmlns:a16="http://schemas.microsoft.com/office/drawing/2014/main" id="{CA919B6D-AFBC-428A-9D5E-5EE73AF0F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7673" y="4062514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1" name="Text Box 222">
            <a:extLst>
              <a:ext uri="{FF2B5EF4-FFF2-40B4-BE49-F238E27FC236}">
                <a16:creationId xmlns:a16="http://schemas.microsoft.com/office/drawing/2014/main" id="{2289805E-B052-4A01-8724-9B74BAD69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6" y="3778076"/>
            <a:ext cx="457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91437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5512" name="Line 225">
            <a:extLst>
              <a:ext uri="{FF2B5EF4-FFF2-40B4-BE49-F238E27FC236}">
                <a16:creationId xmlns:a16="http://schemas.microsoft.com/office/drawing/2014/main" id="{CB3B7FAF-151B-4A55-9CEA-67ABB2BF901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728989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3" name="Line 226">
            <a:extLst>
              <a:ext uri="{FF2B5EF4-FFF2-40B4-BE49-F238E27FC236}">
                <a16:creationId xmlns:a16="http://schemas.microsoft.com/office/drawing/2014/main" id="{B4359A7F-DFE3-4330-AFFD-7F692F7CA7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4015" y="4057650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4" name="Line 227">
            <a:extLst>
              <a:ext uri="{FF2B5EF4-FFF2-40B4-BE49-F238E27FC236}">
                <a16:creationId xmlns:a16="http://schemas.microsoft.com/office/drawing/2014/main" id="{9C0DB5E1-13B3-4FAA-871E-B9CC2F85592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4728989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5" name="Line 228">
            <a:extLst>
              <a:ext uri="{FF2B5EF4-FFF2-40B4-BE49-F238E27FC236}">
                <a16:creationId xmlns:a16="http://schemas.microsoft.com/office/drawing/2014/main" id="{9B786E5C-3DE6-44D4-A696-808394CEE61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1523" y="4140277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19" name="Rectangle 229">
            <a:extLst>
              <a:ext uri="{FF2B5EF4-FFF2-40B4-BE49-F238E27FC236}">
                <a16:creationId xmlns:a16="http://schemas.microsoft.com/office/drawing/2014/main" id="{C452FD2E-F855-4530-B0F1-7F583F632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500389"/>
            <a:ext cx="533400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Arial" panose="020B0604020202020204" pitchFamily="34" charset="0"/>
              </a:rPr>
              <a:t>42</a:t>
            </a:r>
          </a:p>
        </p:txBody>
      </p:sp>
      <p:sp>
        <p:nvSpPr>
          <p:cNvPr id="15520" name="Rectangle 230">
            <a:extLst>
              <a:ext uri="{FF2B5EF4-FFF2-40B4-BE49-F238E27FC236}">
                <a16:creationId xmlns:a16="http://schemas.microsoft.com/office/drawing/2014/main" id="{14D8C975-A5EE-40EE-A506-5504B7870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4500389"/>
            <a:ext cx="533400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Arial" panose="020B0604020202020204" pitchFamily="34" charset="0"/>
              </a:rPr>
              <a:t>72</a:t>
            </a:r>
          </a:p>
        </p:txBody>
      </p:sp>
      <p:sp>
        <p:nvSpPr>
          <p:cNvPr id="15518" name="Text Box 231">
            <a:extLst>
              <a:ext uri="{FF2B5EF4-FFF2-40B4-BE49-F238E27FC236}">
                <a16:creationId xmlns:a16="http://schemas.microsoft.com/office/drawing/2014/main" id="{442EF24E-6C90-4678-8339-7A2BB42CA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557539"/>
            <a:ext cx="457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91437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8" name="Text Box 232">
            <a:extLst>
              <a:ext uri="{FF2B5EF4-FFF2-40B4-BE49-F238E27FC236}">
                <a16:creationId xmlns:a16="http://schemas.microsoft.com/office/drawing/2014/main" id="{E6B785B2-2B50-4D0B-B0D6-4B0F6CD2F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525" y="3803476"/>
            <a:ext cx="381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91437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9" name="Line 233">
            <a:extLst>
              <a:ext uri="{FF2B5EF4-FFF2-40B4-BE49-F238E27FC236}">
                <a16:creationId xmlns:a16="http://schemas.microsoft.com/office/drawing/2014/main" id="{09E87915-2AD5-4F15-87A4-403B501B9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8992" y="4140277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21" name="Line 234">
            <a:extLst>
              <a:ext uri="{FF2B5EF4-FFF2-40B4-BE49-F238E27FC236}">
                <a16:creationId xmlns:a16="http://schemas.microsoft.com/office/drawing/2014/main" id="{365743F2-59A7-4843-A4D8-F814EBF78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4728989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522" name="Text Box 236">
            <a:extLst>
              <a:ext uri="{FF2B5EF4-FFF2-40B4-BE49-F238E27FC236}">
                <a16:creationId xmlns:a16="http://schemas.microsoft.com/office/drawing/2014/main" id="{41937B98-4483-4800-8E70-27B0F68AA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236" y="3803476"/>
            <a:ext cx="457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91437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5523" name="Text Box 237">
            <a:extLst>
              <a:ext uri="{FF2B5EF4-FFF2-40B4-BE49-F238E27FC236}">
                <a16:creationId xmlns:a16="http://schemas.microsoft.com/office/drawing/2014/main" id="{DFA30B29-2757-4EB6-B887-A817F0155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509" y="4566181"/>
            <a:ext cx="5334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91437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15524" name="Text Box 238">
            <a:extLst>
              <a:ext uri="{FF2B5EF4-FFF2-40B4-BE49-F238E27FC236}">
                <a16:creationId xmlns:a16="http://schemas.microsoft.com/office/drawing/2014/main" id="{F3738D76-C7A8-43DF-AA20-0E7CDC57B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4570835"/>
            <a:ext cx="381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91437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5525" name="Text Box 239">
            <a:extLst>
              <a:ext uri="{FF2B5EF4-FFF2-40B4-BE49-F238E27FC236}">
                <a16:creationId xmlns:a16="http://schemas.microsoft.com/office/drawing/2014/main" id="{2380C7F2-4210-4A5A-936A-E910FEBFA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3814589"/>
            <a:ext cx="457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91437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15529" name="Rectangle 240">
            <a:extLst>
              <a:ext uri="{FF2B5EF4-FFF2-40B4-BE49-F238E27FC236}">
                <a16:creationId xmlns:a16="http://schemas.microsoft.com/office/drawing/2014/main" id="{929876E8-D301-42C0-9F6E-594E42A3B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500389"/>
            <a:ext cx="533400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Arial" panose="020B0604020202020204" pitchFamily="34" charset="0"/>
              </a:rPr>
              <a:t>28</a:t>
            </a:r>
          </a:p>
        </p:txBody>
      </p:sp>
      <p:sp>
        <p:nvSpPr>
          <p:cNvPr id="15527" name="Rectangle 224">
            <a:extLst>
              <a:ext uri="{FF2B5EF4-FFF2-40B4-BE49-F238E27FC236}">
                <a16:creationId xmlns:a16="http://schemas.microsoft.com/office/drawing/2014/main" id="{99B16F1B-D66B-423F-9291-85657A613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249" y="4483177"/>
            <a:ext cx="457200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535" name="Rectangle 175">
            <a:extLst>
              <a:ext uri="{FF2B5EF4-FFF2-40B4-BE49-F238E27FC236}">
                <a16:creationId xmlns:a16="http://schemas.microsoft.com/office/drawing/2014/main" id="{F586A700-8C09-4E58-9D4C-A875F04D5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468813"/>
            <a:ext cx="457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.VnTimeH" pitchFamily="34" charset="0"/>
              </a:rPr>
              <a:t>30</a:t>
            </a:r>
          </a:p>
        </p:txBody>
      </p:sp>
      <p:sp>
        <p:nvSpPr>
          <p:cNvPr id="10" name="Text Box 179">
            <a:extLst>
              <a:ext uri="{FF2B5EF4-FFF2-40B4-BE49-F238E27FC236}">
                <a16:creationId xmlns:a16="http://schemas.microsoft.com/office/drawing/2014/main" id="{AFBE08F1-D67F-41C9-A630-689137F5B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" y="3447472"/>
            <a:ext cx="6621289" cy="4154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91437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00"/>
                </a:solidFill>
              </a:rPr>
              <a:t>Bài</a:t>
            </a:r>
            <a:r>
              <a:rPr lang="en-US" altLang="en-US" sz="2100" b="1" u="sng" dirty="0">
                <a:solidFill>
                  <a:srgbClr val="000000"/>
                </a:solidFill>
              </a:rPr>
              <a:t> </a:t>
            </a:r>
            <a:r>
              <a:rPr lang="vi-VN" altLang="en-US" sz="2100" b="1" u="sng" dirty="0">
                <a:solidFill>
                  <a:srgbClr val="000000"/>
                </a:solidFill>
              </a:rPr>
              <a:t>1/74</a:t>
            </a:r>
            <a:r>
              <a:rPr lang="en-US" altLang="en-US" sz="2100" b="1" dirty="0">
                <a:solidFill>
                  <a:srgbClr val="000000"/>
                </a:solidFill>
              </a:rPr>
              <a:t>: </a:t>
            </a:r>
            <a:r>
              <a:rPr lang="en-US" altLang="en-US" sz="2100" b="1" dirty="0" err="1">
                <a:solidFill>
                  <a:srgbClr val="000000"/>
                </a:solidFill>
              </a:rPr>
              <a:t>Dùng</a:t>
            </a:r>
            <a:r>
              <a:rPr lang="en-US" altLang="en-US" sz="2100" b="1" dirty="0">
                <a:solidFill>
                  <a:srgbClr val="000000"/>
                </a:solidFill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</a:rPr>
              <a:t>bảng</a:t>
            </a:r>
            <a:r>
              <a:rPr lang="en-US" altLang="en-US" sz="2100" b="1" dirty="0">
                <a:solidFill>
                  <a:srgbClr val="000000"/>
                </a:solidFill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</a:rPr>
              <a:t>nhân</a:t>
            </a:r>
            <a:r>
              <a:rPr lang="en-US" altLang="en-US" sz="2100" b="1" dirty="0">
                <a:solidFill>
                  <a:srgbClr val="000000"/>
                </a:solidFill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</a:rPr>
              <a:t>để</a:t>
            </a:r>
            <a:r>
              <a:rPr lang="en-US" altLang="en-US" sz="2100" b="1" dirty="0">
                <a:solidFill>
                  <a:srgbClr val="000000"/>
                </a:solidFill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</a:rPr>
              <a:t>tìm</a:t>
            </a:r>
            <a:r>
              <a:rPr lang="en-US" altLang="en-US" sz="2100" b="1" dirty="0">
                <a:solidFill>
                  <a:srgbClr val="000000"/>
                </a:solidFill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</a:rPr>
              <a:t>số</a:t>
            </a:r>
            <a:r>
              <a:rPr lang="en-US" altLang="en-US" sz="2100" b="1" dirty="0">
                <a:solidFill>
                  <a:srgbClr val="000000"/>
                </a:solidFill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</a:rPr>
              <a:t>thích</a:t>
            </a:r>
            <a:r>
              <a:rPr lang="en-US" altLang="en-US" sz="2100" b="1" dirty="0">
                <a:solidFill>
                  <a:srgbClr val="000000"/>
                </a:solidFill>
              </a:rPr>
              <a:t> </a:t>
            </a:r>
            <a:r>
              <a:rPr lang="en-US" altLang="en-US" sz="2100" b="1" dirty="0" err="1">
                <a:solidFill>
                  <a:srgbClr val="000000"/>
                </a:solidFill>
              </a:rPr>
              <a:t>hợp</a:t>
            </a:r>
            <a:r>
              <a:rPr lang="en-US" altLang="en-US" sz="2100" b="1" dirty="0">
                <a:solidFill>
                  <a:srgbClr val="000000"/>
                </a:solidFill>
              </a:rPr>
              <a:t> ở ô </a:t>
            </a:r>
            <a:r>
              <a:rPr lang="en-US" altLang="en-US" sz="2100" b="1" dirty="0" err="1">
                <a:solidFill>
                  <a:srgbClr val="000000"/>
                </a:solidFill>
              </a:rPr>
              <a:t>trống</a:t>
            </a:r>
            <a:r>
              <a:rPr lang="en-US" altLang="en-US" sz="21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9636" name="Text Box 180">
            <a:extLst>
              <a:ext uri="{FF2B5EF4-FFF2-40B4-BE49-F238E27FC236}">
                <a16:creationId xmlns:a16="http://schemas.microsoft.com/office/drawing/2014/main" id="{87EF8141-4C0B-4193-9CF4-571331D1F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998" y="2231781"/>
            <a:ext cx="815502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91437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VNI-Garam" pitchFamily="2" charset="0"/>
              </a:rPr>
              <a:t>28</a:t>
            </a:r>
          </a:p>
        </p:txBody>
      </p:sp>
      <p:sp>
        <p:nvSpPr>
          <p:cNvPr id="4" name="Line 151">
            <a:extLst>
              <a:ext uri="{FF2B5EF4-FFF2-40B4-BE49-F238E27FC236}">
                <a16:creationId xmlns:a16="http://schemas.microsoft.com/office/drawing/2014/main" id="{4692030C-D10F-40ED-8CDC-1BA5FB32B4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77942" y="2341629"/>
            <a:ext cx="2479658" cy="15462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Line 150">
            <a:extLst>
              <a:ext uri="{FF2B5EF4-FFF2-40B4-BE49-F238E27FC236}">
                <a16:creationId xmlns:a16="http://schemas.microsoft.com/office/drawing/2014/main" id="{D9F069BC-D104-4042-890A-20E635F8CC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1" y="445803"/>
            <a:ext cx="989" cy="1883056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637" name="Text Box 181">
            <a:extLst>
              <a:ext uri="{FF2B5EF4-FFF2-40B4-BE49-F238E27FC236}">
                <a16:creationId xmlns:a16="http://schemas.microsoft.com/office/drawing/2014/main" id="{385EB402-E5C1-4AA1-AE0B-EF4863548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025" y="1964224"/>
            <a:ext cx="660401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91437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VNI-Garam" pitchFamily="2" charset="0"/>
              </a:rPr>
              <a:t>30</a:t>
            </a:r>
          </a:p>
        </p:txBody>
      </p:sp>
      <p:sp>
        <p:nvSpPr>
          <p:cNvPr id="9366" name="Line 150">
            <a:extLst>
              <a:ext uri="{FF2B5EF4-FFF2-40B4-BE49-F238E27FC236}">
                <a16:creationId xmlns:a16="http://schemas.microsoft.com/office/drawing/2014/main" id="{436DE1E6-AC62-434C-827E-4B43220A02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5902" y="435606"/>
            <a:ext cx="3925" cy="161238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367" name="Line 151">
            <a:extLst>
              <a:ext uri="{FF2B5EF4-FFF2-40B4-BE49-F238E27FC236}">
                <a16:creationId xmlns:a16="http://schemas.microsoft.com/office/drawing/2014/main" id="{2C3D52D5-1871-49A1-B791-6E5F094FF3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77941" y="2047991"/>
            <a:ext cx="3071814" cy="31542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638" name="Text Box 182">
            <a:extLst>
              <a:ext uri="{FF2B5EF4-FFF2-40B4-BE49-F238E27FC236}">
                <a16:creationId xmlns:a16="http://schemas.microsoft.com/office/drawing/2014/main" id="{7356D150-341D-400B-8B16-18C96B198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559" y="1935673"/>
            <a:ext cx="660401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91437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VNI-Garam" pitchFamily="2" charset="0"/>
              </a:rPr>
              <a:t>42</a:t>
            </a:r>
          </a:p>
        </p:txBody>
      </p:sp>
      <p:sp>
        <p:nvSpPr>
          <p:cNvPr id="19639" name="Text Box 183">
            <a:extLst>
              <a:ext uri="{FF2B5EF4-FFF2-40B4-BE49-F238E27FC236}">
                <a16:creationId xmlns:a16="http://schemas.microsoft.com/office/drawing/2014/main" id="{6AFAA11B-DBF0-4051-BD75-7D8173D3A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4436" y="2558321"/>
            <a:ext cx="635000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91437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VNI-Garam" pitchFamily="2" charset="0"/>
              </a:rPr>
              <a:t>72</a:t>
            </a:r>
          </a:p>
        </p:txBody>
      </p:sp>
      <p:sp>
        <p:nvSpPr>
          <p:cNvPr id="6" name="Line 151">
            <a:extLst>
              <a:ext uri="{FF2B5EF4-FFF2-40B4-BE49-F238E27FC236}">
                <a16:creationId xmlns:a16="http://schemas.microsoft.com/office/drawing/2014/main" id="{C55159E8-AF21-4280-968E-C52FEA3845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6755" y="2660377"/>
            <a:ext cx="5654658" cy="4548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Line 150">
            <a:extLst>
              <a:ext uri="{FF2B5EF4-FFF2-40B4-BE49-F238E27FC236}">
                <a16:creationId xmlns:a16="http://schemas.microsoft.com/office/drawing/2014/main" id="{BCFD6185-3580-4E12-A667-DA03B15A2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26090" y="380126"/>
            <a:ext cx="31691" cy="221939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Line 150">
            <a:extLst>
              <a:ext uri="{FF2B5EF4-FFF2-40B4-BE49-F238E27FC236}">
                <a16:creationId xmlns:a16="http://schemas.microsoft.com/office/drawing/2014/main" id="{9E1459EF-22F3-42F8-BB32-00CAE9384A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0701" y="414511"/>
            <a:ext cx="9731" cy="1576854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Line 151">
            <a:extLst>
              <a:ext uri="{FF2B5EF4-FFF2-40B4-BE49-F238E27FC236}">
                <a16:creationId xmlns:a16="http://schemas.microsoft.com/office/drawing/2014/main" id="{5619FE1C-3B99-455D-BA68-3AEE69BA65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77941" y="2108773"/>
            <a:ext cx="4185156" cy="1016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348087"/>
      </p:ext>
    </p:extLst>
  </p:cSld>
  <p:clrMapOvr>
    <a:masterClrMapping/>
  </p:clrMapOvr>
  <p:transition advTm="1435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9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9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1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35" grpId="0"/>
      <p:bldP spid="19636" grpId="0" animBg="1"/>
      <p:bldP spid="19637" grpId="0" animBg="1"/>
      <p:bldP spid="19638" grpId="0" animBg="1"/>
      <p:bldP spid="196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05066"/>
            <a:ext cx="2040938" cy="15311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85" y="3886830"/>
            <a:ext cx="2040938" cy="15311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869985"/>
            <a:ext cx="2040938" cy="1531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863D0-E2D5-4A08-95CE-91F453177AB9}"/>
              </a:ext>
            </a:extLst>
          </p:cNvPr>
          <p:cNvSpPr txBox="1"/>
          <p:nvPr/>
        </p:nvSpPr>
        <p:spPr>
          <a:xfrm>
            <a:off x="534924" y="199875"/>
            <a:ext cx="29293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vi-VN" sz="3000" b="1" u="sng" dirty="0">
                <a:solidFill>
                  <a:srgbClr val="000000"/>
                </a:solidFill>
                <a:latin typeface="华康方圆体W7"/>
              </a:rPr>
              <a:t>Bài 2/74</a:t>
            </a:r>
            <a:r>
              <a:rPr lang="vi-VN" sz="3000" b="1" dirty="0">
                <a:solidFill>
                  <a:srgbClr val="000000"/>
                </a:solidFill>
                <a:latin typeface="华康方圆体W7"/>
              </a:rPr>
              <a:t>: </a:t>
            </a:r>
            <a:r>
              <a:rPr lang="en-US" sz="3000" b="1" dirty="0">
                <a:solidFill>
                  <a:srgbClr val="000000"/>
                </a:solidFill>
                <a:latin typeface="华康方圆体W7"/>
              </a:rPr>
              <a:t>S</a:t>
            </a:r>
            <a:r>
              <a:rPr lang="vi-VN" sz="3000" b="1" dirty="0">
                <a:solidFill>
                  <a:srgbClr val="000000"/>
                </a:solidFill>
                <a:latin typeface="华康方圆体W7"/>
              </a:rPr>
              <a:t>ố ?</a:t>
            </a:r>
            <a:endParaRPr lang="en-US" sz="3000" b="1" dirty="0">
              <a:solidFill>
                <a:srgbClr val="000000"/>
              </a:solidFill>
              <a:latin typeface="华康方圆体W7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49382E-293E-42C4-B169-84322E7E8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135866"/>
              </p:ext>
            </p:extLst>
          </p:nvPr>
        </p:nvGraphicFramePr>
        <p:xfrm>
          <a:off x="375709" y="852633"/>
          <a:ext cx="8614235" cy="2312281"/>
        </p:xfrm>
        <a:graphic>
          <a:graphicData uri="http://schemas.openxmlformats.org/drawingml/2006/table">
            <a:tbl>
              <a:tblPr/>
              <a:tblGrid>
                <a:gridCol w="2263808">
                  <a:extLst>
                    <a:ext uri="{9D8B030D-6E8A-4147-A177-3AD203B41FA5}">
                      <a16:colId xmlns:a16="http://schemas.microsoft.com/office/drawing/2014/main" val="3186349144"/>
                    </a:ext>
                  </a:extLst>
                </a:gridCol>
                <a:gridCol w="705603">
                  <a:extLst>
                    <a:ext uri="{9D8B030D-6E8A-4147-A177-3AD203B41FA5}">
                      <a16:colId xmlns:a16="http://schemas.microsoft.com/office/drawing/2014/main" val="801526392"/>
                    </a:ext>
                  </a:extLst>
                </a:gridCol>
                <a:gridCol w="705603">
                  <a:extLst>
                    <a:ext uri="{9D8B030D-6E8A-4147-A177-3AD203B41FA5}">
                      <a16:colId xmlns:a16="http://schemas.microsoft.com/office/drawing/2014/main" val="50976817"/>
                    </a:ext>
                  </a:extLst>
                </a:gridCol>
                <a:gridCol w="705603">
                  <a:extLst>
                    <a:ext uri="{9D8B030D-6E8A-4147-A177-3AD203B41FA5}">
                      <a16:colId xmlns:a16="http://schemas.microsoft.com/office/drawing/2014/main" val="2637119594"/>
                    </a:ext>
                  </a:extLst>
                </a:gridCol>
                <a:gridCol w="705603">
                  <a:extLst>
                    <a:ext uri="{9D8B030D-6E8A-4147-A177-3AD203B41FA5}">
                      <a16:colId xmlns:a16="http://schemas.microsoft.com/office/drawing/2014/main" val="3782308048"/>
                    </a:ext>
                  </a:extLst>
                </a:gridCol>
                <a:gridCol w="705603">
                  <a:extLst>
                    <a:ext uri="{9D8B030D-6E8A-4147-A177-3AD203B41FA5}">
                      <a16:colId xmlns:a16="http://schemas.microsoft.com/office/drawing/2014/main" val="802518481"/>
                    </a:ext>
                  </a:extLst>
                </a:gridCol>
                <a:gridCol w="705603">
                  <a:extLst>
                    <a:ext uri="{9D8B030D-6E8A-4147-A177-3AD203B41FA5}">
                      <a16:colId xmlns:a16="http://schemas.microsoft.com/office/drawing/2014/main" val="2427491355"/>
                    </a:ext>
                  </a:extLst>
                </a:gridCol>
                <a:gridCol w="705603">
                  <a:extLst>
                    <a:ext uri="{9D8B030D-6E8A-4147-A177-3AD203B41FA5}">
                      <a16:colId xmlns:a16="http://schemas.microsoft.com/office/drawing/2014/main" val="210759681"/>
                    </a:ext>
                  </a:extLst>
                </a:gridCol>
                <a:gridCol w="705603">
                  <a:extLst>
                    <a:ext uri="{9D8B030D-6E8A-4147-A177-3AD203B41FA5}">
                      <a16:colId xmlns:a16="http://schemas.microsoft.com/office/drawing/2014/main" val="309211499"/>
                    </a:ext>
                  </a:extLst>
                </a:gridCol>
                <a:gridCol w="705603">
                  <a:extLst>
                    <a:ext uri="{9D8B030D-6E8A-4147-A177-3AD203B41FA5}">
                      <a16:colId xmlns:a16="http://schemas.microsoft.com/office/drawing/2014/main" val="339518308"/>
                    </a:ext>
                  </a:extLst>
                </a:gridCol>
              </a:tblGrid>
              <a:tr h="7317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Thừa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số</a:t>
                      </a:r>
                      <a:endParaRPr lang="en-US" sz="3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2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15" marR="5715" marT="57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2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7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7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15" marR="5715" marT="57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10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15" marR="5715" marT="57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15" marR="5715" marT="57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763634"/>
                  </a:ext>
                </a:extLst>
              </a:tr>
              <a:tr h="7197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Thừa</a:t>
                      </a:r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3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số</a:t>
                      </a:r>
                      <a:endParaRPr lang="en-US" sz="3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15" marR="5715" marT="57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4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4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15" marR="5715" marT="57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8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effectLst/>
                          <a:latin typeface="VNI-Garam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8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9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9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10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472855"/>
                  </a:ext>
                </a:extLst>
              </a:tr>
              <a:tr h="86084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Tích</a:t>
                      </a:r>
                    </a:p>
                  </a:txBody>
                  <a:tcPr marL="5715" marR="5715" marT="57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effectLst/>
                          <a:latin typeface="VNI-Garam"/>
                        </a:rPr>
                        <a:t> 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8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8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15" marR="5715" marT="57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56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56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15" marR="5715" marT="57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90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3000" b="1" i="0" u="none" strike="noStrike" dirty="0">
                          <a:solidFill>
                            <a:srgbClr val="0070C0"/>
                          </a:solidFill>
                          <a:effectLst/>
                          <a:latin typeface="VNI-Garam"/>
                        </a:rPr>
                        <a:t>90</a:t>
                      </a: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6300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B6B2D33-24F7-4EB6-A24F-E20F9BC04EA6}"/>
              </a:ext>
            </a:extLst>
          </p:cNvPr>
          <p:cNvSpPr txBox="1"/>
          <p:nvPr/>
        </p:nvSpPr>
        <p:spPr>
          <a:xfrm>
            <a:off x="3525907" y="1001721"/>
            <a:ext cx="4248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0000"/>
                </a:solidFill>
              </a:rPr>
              <a:t>2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6F212-890D-4D8F-AA85-F941FDCD0DA6}"/>
              </a:ext>
            </a:extLst>
          </p:cNvPr>
          <p:cNvSpPr txBox="1"/>
          <p:nvPr/>
        </p:nvSpPr>
        <p:spPr>
          <a:xfrm>
            <a:off x="2843785" y="2481173"/>
            <a:ext cx="3801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0000"/>
                </a:solidFill>
              </a:rPr>
              <a:t>8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C4968-8171-4652-AB8D-1F6A2BB5A0A5}"/>
              </a:ext>
            </a:extLst>
          </p:cNvPr>
          <p:cNvSpPr txBox="1"/>
          <p:nvPr/>
        </p:nvSpPr>
        <p:spPr>
          <a:xfrm>
            <a:off x="4244515" y="1676230"/>
            <a:ext cx="4323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0000"/>
                </a:solidFill>
              </a:rPr>
              <a:t>4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0CB56C-676D-4E03-9583-4C8557BEDCAF}"/>
              </a:ext>
            </a:extLst>
          </p:cNvPr>
          <p:cNvSpPr txBox="1"/>
          <p:nvPr/>
        </p:nvSpPr>
        <p:spPr>
          <a:xfrm>
            <a:off x="5642941" y="1702212"/>
            <a:ext cx="4323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0000"/>
                </a:solidFill>
              </a:rPr>
              <a:t>8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D0296-1666-4DEF-A44E-50E1D982B0F5}"/>
              </a:ext>
            </a:extLst>
          </p:cNvPr>
          <p:cNvSpPr txBox="1"/>
          <p:nvPr/>
        </p:nvSpPr>
        <p:spPr>
          <a:xfrm>
            <a:off x="4787816" y="2489595"/>
            <a:ext cx="576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0000"/>
                </a:solidFill>
              </a:rPr>
              <a:t>56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6CCA9C-4449-4AE4-A800-815EA8723626}"/>
              </a:ext>
            </a:extLst>
          </p:cNvPr>
          <p:cNvSpPr txBox="1"/>
          <p:nvPr/>
        </p:nvSpPr>
        <p:spPr>
          <a:xfrm>
            <a:off x="6284016" y="1013010"/>
            <a:ext cx="3727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0000"/>
                </a:solidFill>
              </a:rPr>
              <a:t>7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08A98B-7129-46C2-8795-C7989A293280}"/>
              </a:ext>
            </a:extLst>
          </p:cNvPr>
          <p:cNvSpPr txBox="1"/>
          <p:nvPr/>
        </p:nvSpPr>
        <p:spPr>
          <a:xfrm>
            <a:off x="6927949" y="2498713"/>
            <a:ext cx="576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0000"/>
                </a:solidFill>
              </a:rPr>
              <a:t>90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241CAD-B1BF-47FE-981A-419D933B7DF7}"/>
              </a:ext>
            </a:extLst>
          </p:cNvPr>
          <p:cNvSpPr txBox="1"/>
          <p:nvPr/>
        </p:nvSpPr>
        <p:spPr>
          <a:xfrm>
            <a:off x="7670524" y="1013010"/>
            <a:ext cx="5665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0000"/>
                </a:solidFill>
              </a:rPr>
              <a:t>10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CB9C32-1060-4BD5-BB23-ED054C43DD65}"/>
              </a:ext>
            </a:extLst>
          </p:cNvPr>
          <p:cNvSpPr txBox="1"/>
          <p:nvPr/>
        </p:nvSpPr>
        <p:spPr>
          <a:xfrm>
            <a:off x="8485026" y="1013010"/>
            <a:ext cx="5665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0000"/>
                </a:solidFill>
              </a:rPr>
              <a:t>9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86A6BE2-F619-47B6-85C7-04D10F9CE231}"/>
              </a:ext>
            </a:extLst>
          </p:cNvPr>
          <p:cNvSpPr/>
          <p:nvPr/>
        </p:nvSpPr>
        <p:spPr>
          <a:xfrm>
            <a:off x="375709" y="3352641"/>
            <a:ext cx="5805328" cy="6618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37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0873"/>
    </mc:Choice>
    <mc:Fallback xmlns="">
      <p:transition advTm="160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FEFC7C28-68EE-462E-8DD3-DE73648C4E67}"/>
              </a:ext>
            </a:extLst>
          </p:cNvPr>
          <p:cNvSpPr txBox="1"/>
          <p:nvPr/>
        </p:nvSpPr>
        <p:spPr>
          <a:xfrm>
            <a:off x="354650" y="1353585"/>
            <a:ext cx="8434699" cy="10107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nghĩ ra một số. Biết rằng số đó gấp 5 lần số lớn nhất có hai chữ số. Tìm số An nghĩ ra? </a:t>
            </a:r>
            <a:endParaRPr lang="zh-CN" altLang="en-US" sz="2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2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ACF0C432-3EFD-4E5F-A17F-6EF06DB69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48" y="54627"/>
            <a:ext cx="628170" cy="862063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1776E710-F644-4F08-B94C-8EB02AB5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12" y="174259"/>
            <a:ext cx="1102619" cy="1022413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155C0EB8-5214-441D-8971-51B9A0FD6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36" y="4494561"/>
            <a:ext cx="4549220" cy="62671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81342B9-C73A-49E7-BA29-8C430D482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018" y="2024992"/>
            <a:ext cx="3747236" cy="274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F40B281F-2167-4050-A8FD-40A6D6A528F8}"/>
              </a:ext>
            </a:extLst>
          </p:cNvPr>
          <p:cNvSpPr txBox="1"/>
          <p:nvPr/>
        </p:nvSpPr>
        <p:spPr>
          <a:xfrm>
            <a:off x="691196" y="2647871"/>
            <a:ext cx="2948879" cy="108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800" dirty="0"/>
              <a:t> 1/  Biết cách sử dụng bảng nhân.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86CE8C-A3BE-4F7B-85C8-600304E75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3468" y="1932635"/>
            <a:ext cx="3747235" cy="295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5326C40F-BE66-4FF0-AB55-DB93E395E1EC}"/>
              </a:ext>
            </a:extLst>
          </p:cNvPr>
          <p:cNvSpPr txBox="1"/>
          <p:nvPr/>
        </p:nvSpPr>
        <p:spPr>
          <a:xfrm>
            <a:off x="5023721" y="2389339"/>
            <a:ext cx="3426981" cy="108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800" dirty="0"/>
              <a:t>2/ Vận dụng vào</a:t>
            </a:r>
            <a:r>
              <a:rPr lang="it-IT" sz="2800" i="1" dirty="0"/>
              <a:t> </a:t>
            </a:r>
            <a:r>
              <a:rPr lang="it-IT" sz="2800" dirty="0"/>
              <a:t>làm bài tập có liên quan. 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14">
            <a:extLst>
              <a:ext uri="{FF2B5EF4-FFF2-40B4-BE49-F238E27FC236}">
                <a16:creationId xmlns:a16="http://schemas.microsoft.com/office/drawing/2014/main" id="{83C084CF-03E8-4DDA-B8E6-916090C86626}"/>
              </a:ext>
            </a:extLst>
          </p:cNvPr>
          <p:cNvSpPr/>
          <p:nvPr/>
        </p:nvSpPr>
        <p:spPr>
          <a:xfrm>
            <a:off x="0" y="1077904"/>
            <a:ext cx="3608193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  <a:ea typeface="微软雅黑" panose="020B0503020204020204" pitchFamily="34" charset="-122"/>
              </a:rPr>
              <a:t>YÊU CẦU CẦN ĐẠT  </a:t>
            </a:r>
          </a:p>
        </p:txBody>
      </p:sp>
    </p:spTree>
    <p:extLst>
      <p:ext uri="{BB962C8B-B14F-4D97-AF65-F5344CB8AC3E}">
        <p14:creationId xmlns:p14="http://schemas.microsoft.com/office/powerpoint/2010/main" val="9434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675" y="-171900"/>
            <a:ext cx="2025000" cy="1316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"/>
            <a:ext cx="2025000" cy="1316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809" y="450"/>
            <a:ext cx="1215000" cy="793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646996"/>
            <a:ext cx="9247500" cy="342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764117"/>
            <a:ext cx="9247500" cy="342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881239"/>
            <a:ext cx="9247500" cy="342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998359"/>
            <a:ext cx="9247500" cy="342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00" y="542083"/>
            <a:ext cx="6261067" cy="42399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530" y="2823915"/>
            <a:ext cx="3924941" cy="21744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951" y="687335"/>
            <a:ext cx="194063" cy="29531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566" y="825525"/>
            <a:ext cx="143438" cy="27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7204" y="368100"/>
            <a:ext cx="75938" cy="236250"/>
          </a:xfrm>
          <a:prstGeom prst="rect">
            <a:avLst/>
          </a:prstGeom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95693CD5-B132-41D4-BA6D-9F37FBFB7F81}"/>
              </a:ext>
            </a:extLst>
          </p:cNvPr>
          <p:cNvSpPr txBox="1"/>
          <p:nvPr/>
        </p:nvSpPr>
        <p:spPr>
          <a:xfrm>
            <a:off x="2609530" y="2012166"/>
            <a:ext cx="426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3DBDED"/>
                </a:solidFill>
                <a:latin typeface="Broadway" panose="04040905080002020502" pitchFamily="82" charset="0"/>
                <a:ea typeface="Segoe UI Black" panose="020B0A02040204020203" pitchFamily="34" charset="0"/>
                <a:cs typeface="Tahoma" panose="020B0604030504040204" pitchFamily="34" charset="0"/>
              </a:rPr>
              <a:t>HOẠT ĐỘNG TIẾP NỐI </a:t>
            </a:r>
            <a:endParaRPr lang="zh-CN" altLang="en-US" sz="2800" b="1" dirty="0">
              <a:solidFill>
                <a:srgbClr val="3DBDED"/>
              </a:solidFill>
              <a:latin typeface="Broadway" panose="04040905080002020502" pitchFamily="82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22" name="图片 18">
            <a:extLst>
              <a:ext uri="{FF2B5EF4-FFF2-40B4-BE49-F238E27FC236}">
                <a16:creationId xmlns:a16="http://schemas.microsoft.com/office/drawing/2014/main" id="{D1D5A6DC-AD62-4FC9-B7D4-FEA2CAA9A3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2504" y="1971461"/>
            <a:ext cx="870548" cy="1071443"/>
          </a:xfrm>
          <a:prstGeom prst="rect">
            <a:avLst/>
          </a:prstGeom>
        </p:spPr>
      </p:pic>
    </p:spTree>
  </p:cSld>
  <p:clrMapOvr>
    <a:masterClrMapping/>
  </p:clrMapOvr>
  <p:transition advTm="1872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407" y="1298422"/>
            <a:ext cx="717188" cy="302906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06597" y="675174"/>
            <a:ext cx="425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A6387"/>
                </a:solidFill>
                <a:latin typeface="Broadway" panose="04040905080002020502" pitchFamily="82" charset="0"/>
                <a:ea typeface="Segoe UI Black" panose="020B0A02040204020203" pitchFamily="34" charset="0"/>
                <a:cs typeface="Tahoma" panose="020B0604030504040204" pitchFamily="34" charset="0"/>
              </a:rPr>
              <a:t>KHỞI ĐỘNG </a:t>
            </a:r>
            <a:endParaRPr lang="zh-CN" altLang="en-US" sz="2800" b="1" dirty="0">
              <a:solidFill>
                <a:srgbClr val="EA6387"/>
              </a:solidFill>
              <a:latin typeface="Broadway" panose="04040905080002020502" pitchFamily="82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06597" y="1618047"/>
            <a:ext cx="426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CA54D"/>
                </a:solidFill>
                <a:latin typeface="Broadway" panose="04040905080002020502" pitchFamily="82" charset="0"/>
                <a:ea typeface="Segoe UI Black" panose="020B0A02040204020203" pitchFamily="34" charset="0"/>
                <a:cs typeface="Tahoma" panose="020B0604030504040204" pitchFamily="34" charset="0"/>
              </a:rPr>
              <a:t>KHÁM PHÁ</a:t>
            </a:r>
            <a:endParaRPr lang="zh-CN" altLang="en-US" sz="2800" b="1" dirty="0">
              <a:solidFill>
                <a:srgbClr val="CCA54D"/>
              </a:solidFill>
              <a:latin typeface="Broadway" panose="04040905080002020502" pitchFamily="82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06597" y="2667722"/>
            <a:ext cx="425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Broadway" panose="04040905080002020502" pitchFamily="82" charset="0"/>
                <a:ea typeface="Segoe UI Black" panose="020B0A02040204020203" pitchFamily="34" charset="0"/>
                <a:cs typeface="Tahoma" panose="020B0604030504040204" pitchFamily="34" charset="0"/>
              </a:rPr>
              <a:t>THỰC HÀNH 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Broadway" panose="04040905080002020502" pitchFamily="82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06597" y="3765289"/>
            <a:ext cx="426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3DBDED"/>
                </a:solidFill>
                <a:latin typeface="Broadway" panose="04040905080002020502" pitchFamily="82" charset="0"/>
                <a:ea typeface="Segoe UI Black" panose="020B0A02040204020203" pitchFamily="34" charset="0"/>
                <a:cs typeface="Tahoma" panose="020B0604030504040204" pitchFamily="34" charset="0"/>
              </a:rPr>
              <a:t>HOẠT ĐỘNG TIẾP NỐI </a:t>
            </a:r>
            <a:endParaRPr lang="zh-CN" altLang="en-US" sz="2800" b="1" dirty="0">
              <a:solidFill>
                <a:srgbClr val="3DBDED"/>
              </a:solidFill>
              <a:latin typeface="Broadway" panose="04040905080002020502" pitchFamily="82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250" y="665149"/>
            <a:ext cx="916365" cy="100800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571" y="1673151"/>
            <a:ext cx="870547" cy="10194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9571" y="2557586"/>
            <a:ext cx="949545" cy="11576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9571" y="3724584"/>
            <a:ext cx="870548" cy="107144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28" y="2011091"/>
            <a:ext cx="1857888" cy="255975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324" y="2615744"/>
            <a:ext cx="1645794" cy="2018330"/>
          </a:xfrm>
          <a:prstGeom prst="rect">
            <a:avLst/>
          </a:prstGeom>
        </p:spPr>
      </p:pic>
    </p:spTree>
  </p:cSld>
  <p:clrMapOvr>
    <a:masterClrMapping/>
  </p:clrMapOvr>
  <p:transition advTm="351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2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17600" y="806450"/>
            <a:ext cx="6417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accent5"/>
                </a:solidFill>
                <a:latin typeface="Jokerman" panose="04090605060006020702" pitchFamily="82" charset="0"/>
                <a:ea typeface="微软雅黑" panose="020B0503020204020204" pitchFamily="34" charset="-122"/>
              </a:rPr>
              <a:t>	CHÀO TẠM BIỆT CÁC CON !</a:t>
            </a:r>
            <a:endParaRPr lang="zh-CN" altLang="en-US" sz="4800" dirty="0">
              <a:solidFill>
                <a:schemeClr val="accent5"/>
              </a:solidFill>
              <a:latin typeface="Jokerman" panose="04090605060006020702" pitchFamily="82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44">
        <p:checker dir="vert"/>
      </p:transition>
    </mc:Choice>
    <mc:Fallback xmlns="">
      <p:transition spd="med" advTm="3744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675" y="-171900"/>
            <a:ext cx="2025000" cy="1316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"/>
            <a:ext cx="2025000" cy="1316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809" y="450"/>
            <a:ext cx="1215000" cy="793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646996"/>
            <a:ext cx="9247500" cy="342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764117"/>
            <a:ext cx="9247500" cy="342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881239"/>
            <a:ext cx="9247500" cy="342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85087" y="4998359"/>
            <a:ext cx="9247500" cy="342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908" y="542083"/>
            <a:ext cx="5872293" cy="42399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530" y="2823915"/>
            <a:ext cx="3924941" cy="21744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951" y="687335"/>
            <a:ext cx="194063" cy="29531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566" y="825525"/>
            <a:ext cx="143438" cy="27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7204" y="368100"/>
            <a:ext cx="75938" cy="236250"/>
          </a:xfrm>
          <a:prstGeom prst="rect">
            <a:avLst/>
          </a:prstGeom>
        </p:spPr>
      </p:pic>
      <p:sp>
        <p:nvSpPr>
          <p:cNvPr id="21" name="文本框 3">
            <a:extLst>
              <a:ext uri="{FF2B5EF4-FFF2-40B4-BE49-F238E27FC236}">
                <a16:creationId xmlns:a16="http://schemas.microsoft.com/office/drawing/2014/main" id="{A6DF4BA5-D5B0-417B-8DCA-092FE1E777BF}"/>
              </a:ext>
            </a:extLst>
          </p:cNvPr>
          <p:cNvSpPr txBox="1"/>
          <p:nvPr/>
        </p:nvSpPr>
        <p:spPr>
          <a:xfrm>
            <a:off x="3211033" y="2074613"/>
            <a:ext cx="4866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EA6387"/>
                </a:solidFill>
                <a:latin typeface="Broadway" panose="04040905080002020502" pitchFamily="82" charset="0"/>
                <a:ea typeface="Segoe UI Black" panose="020B0A02040204020203" pitchFamily="34" charset="0"/>
                <a:cs typeface="Tahoma" panose="020B0604030504040204" pitchFamily="34" charset="0"/>
              </a:rPr>
              <a:t>- KHỞI ĐỘNG </a:t>
            </a:r>
            <a:endParaRPr lang="zh-CN" altLang="en-US" sz="4000" b="1" dirty="0">
              <a:solidFill>
                <a:srgbClr val="EA6387"/>
              </a:solidFill>
              <a:latin typeface="Broadway" panose="04040905080002020502" pitchFamily="82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22" name="图片 15">
            <a:extLst>
              <a:ext uri="{FF2B5EF4-FFF2-40B4-BE49-F238E27FC236}">
                <a16:creationId xmlns:a16="http://schemas.microsoft.com/office/drawing/2014/main" id="{CC9F4E0D-1026-484A-A0DF-6ACCA4A239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0846" y="1864734"/>
            <a:ext cx="916365" cy="1008002"/>
          </a:xfrm>
          <a:prstGeom prst="rect">
            <a:avLst/>
          </a:prstGeom>
        </p:spPr>
      </p:pic>
    </p:spTree>
  </p:cSld>
  <p:clrMapOvr>
    <a:masterClrMapping/>
  </p:clrMapOvr>
  <p:transition advTm="2106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220200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69488" y="133350"/>
            <a:ext cx="3781594" cy="3777641"/>
            <a:chOff x="4369488" y="622909"/>
            <a:chExt cx="3781594" cy="3777641"/>
          </a:xfrm>
        </p:grpSpPr>
        <p:grpSp>
          <p:nvGrpSpPr>
            <p:cNvPr id="6" name="vong quay"/>
            <p:cNvGrpSpPr/>
            <p:nvPr/>
          </p:nvGrpSpPr>
          <p:grpSpPr>
            <a:xfrm>
              <a:off x="4369488" y="622909"/>
              <a:ext cx="3781594" cy="3777641"/>
              <a:chOff x="5425622" y="292790"/>
              <a:chExt cx="5834378" cy="58282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5622" y="292790"/>
                <a:ext cx="5834378" cy="58282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 rot="17590276">
                <a:off x="8020995" y="1248554"/>
                <a:ext cx="2025648" cy="712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49">
                  <a:defRPr/>
                </a:pPr>
                <a:endParaRPr lang="vi-VN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0285" y="851085"/>
              <a:ext cx="853059" cy="98600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9205">
              <a:off x="4677465" y="1598603"/>
              <a:ext cx="876674" cy="11155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92825">
              <a:off x="5170912" y="3089063"/>
              <a:ext cx="1080662" cy="105724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4694">
              <a:off x="7072071" y="2373537"/>
              <a:ext cx="652597" cy="11765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71120">
              <a:off x="5314915" y="852330"/>
              <a:ext cx="909477" cy="89663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76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11" t="8053" r="20246"/>
            <a:stretch/>
          </p:blipFill>
          <p:spPr>
            <a:xfrm>
              <a:off x="6492157" y="3352727"/>
              <a:ext cx="601579" cy="65928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8945" y="1755594"/>
              <a:ext cx="609465" cy="54813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6406" y="2635730"/>
              <a:ext cx="733624" cy="733624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9" y="549237"/>
            <a:ext cx="371475" cy="3286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578" y="820693"/>
            <a:ext cx="371475" cy="3286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37" y="689321"/>
            <a:ext cx="371475" cy="3286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6314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344" y="3162654"/>
            <a:ext cx="2011859" cy="23046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7" y="1572474"/>
            <a:ext cx="1015661" cy="866298"/>
          </a:xfrm>
          <a:prstGeom prst="rect">
            <a:avLst/>
          </a:prstGeom>
        </p:spPr>
      </p:pic>
      <p:pic>
        <p:nvPicPr>
          <p:cNvPr id="24" name="Picture 2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511" y="1720171"/>
            <a:ext cx="1116461" cy="13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4533" y="1726261"/>
            <a:ext cx="1114839" cy="133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1525" y="1720171"/>
            <a:ext cx="1115747" cy="133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Isosceles Triangle 32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791578" y="-565534"/>
            <a:ext cx="478752" cy="478752"/>
          </a:xfrm>
          <a:prstGeom prst="rect">
            <a:avLst/>
          </a:prstGeom>
        </p:spPr>
      </p:pic>
      <p:sp>
        <p:nvSpPr>
          <p:cNvPr id="35" name="Isosceles Triangle 34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96681" y="1735831"/>
            <a:ext cx="475702" cy="807157"/>
          </a:xfrm>
          <a:prstGeom prst="triangl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Heart 54">
            <a:hlinkClick r:id="" action="ppaction://noaction"/>
          </p:cNvPr>
          <p:cNvSpPr/>
          <p:nvPr/>
        </p:nvSpPr>
        <p:spPr>
          <a:xfrm rot="5400000">
            <a:off x="8596613" y="1914772"/>
            <a:ext cx="615537" cy="479235"/>
          </a:xfrm>
          <a:prstGeom prst="heart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6"/>
          <a:stretch/>
        </p:blipFill>
        <p:spPr>
          <a:xfrm rot="1485990" flipH="1">
            <a:off x="7602478" y="3035587"/>
            <a:ext cx="1223708" cy="100234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4662">
            <a:off x="7596870" y="3324864"/>
            <a:ext cx="758708" cy="87694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76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1" t="8053" r="20246"/>
          <a:stretch/>
        </p:blipFill>
        <p:spPr>
          <a:xfrm rot="2014658">
            <a:off x="8034715" y="3612245"/>
            <a:ext cx="601579" cy="65928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0975">
            <a:off x="388486" y="4359411"/>
            <a:ext cx="812415" cy="103376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985"/>
          <a:stretch/>
        </p:blipFill>
        <p:spPr>
          <a:xfrm rot="1485990" flipH="1">
            <a:off x="2972715" y="4278205"/>
            <a:ext cx="1060955" cy="106895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4662">
            <a:off x="1916665" y="4324083"/>
            <a:ext cx="922421" cy="106617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05" r="-2" b="-5881"/>
          <a:stretch/>
        </p:blipFill>
        <p:spPr>
          <a:xfrm rot="21081386">
            <a:off x="1375463" y="4236065"/>
            <a:ext cx="577016" cy="98602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76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1" t="8053" r="20246"/>
          <a:stretch/>
        </p:blipFill>
        <p:spPr>
          <a:xfrm rot="2014658">
            <a:off x="4305315" y="4434068"/>
            <a:ext cx="601579" cy="65928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1120">
            <a:off x="4844012" y="4055996"/>
            <a:ext cx="909477" cy="89663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26015">
            <a:off x="7174988" y="3052575"/>
            <a:ext cx="909477" cy="89663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0975">
            <a:off x="7053722" y="3338374"/>
            <a:ext cx="812415" cy="103376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2" r="-2" b="22595"/>
          <a:stretch/>
        </p:blipFill>
        <p:spPr>
          <a:xfrm rot="21081386">
            <a:off x="7564391" y="3552296"/>
            <a:ext cx="439229" cy="55735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9" y="42415"/>
            <a:ext cx="4578350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row: Right 1">
            <a:hlinkClick r:id="rId34" action="ppaction://hlinksldjump"/>
            <a:extLst>
              <a:ext uri="{FF2B5EF4-FFF2-40B4-BE49-F238E27FC236}">
                <a16:creationId xmlns:a16="http://schemas.microsoft.com/office/drawing/2014/main" id="{79632A69-CA34-4F9A-84D3-43597CC49A4C}"/>
              </a:ext>
            </a:extLst>
          </p:cNvPr>
          <p:cNvSpPr/>
          <p:nvPr/>
        </p:nvSpPr>
        <p:spPr>
          <a:xfrm>
            <a:off x="18797" y="42415"/>
            <a:ext cx="371475" cy="246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9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8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92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99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6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13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20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27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4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1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8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9" fill="hold">
                          <p:stCondLst>
                            <p:cond delay="indefinite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5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6" fill="hold">
                          <p:stCondLst>
                            <p:cond delay="indefinite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2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3" fill="hold">
                          <p:stCondLst>
                            <p:cond delay="indefinite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9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0" fill="hold">
                          <p:stCondLst>
                            <p:cond delay="indefinite"/>
                          </p:stCondLst>
                          <p:childTnLst>
                            <p:par>
                              <p:cTn id="1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2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76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7" fill="hold">
                          <p:stCondLst>
                            <p:cond delay="indefinite"/>
                          </p:stCondLst>
                          <p:childTnLst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3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4" fill="hold">
                          <p:stCondLst>
                            <p:cond delay="indefinite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90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1" fill="hold">
                          <p:stCondLst>
                            <p:cond delay="indefinite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97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8" fill="hold">
                          <p:stCondLst>
                            <p:cond delay="indefinite"/>
                          </p:stCondLst>
                          <p:childTnLst>
                            <p:par>
                              <p:cTn id="1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0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04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05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6" fill="hold">
                          <p:stCondLst>
                            <p:cond delay="0"/>
                          </p:stCondLst>
                          <p:childTnLst>
                            <p:par>
                              <p:cTn id="2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21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8" fill="hold">
                          <p:stCondLst>
                            <p:cond delay="0"/>
                          </p:stCondLst>
                          <p:childTnLst>
                            <p:par>
                              <p:cTn id="2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22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4" fill="hold">
                          <p:stCondLst>
                            <p:cond delay="0"/>
                          </p:stCondLst>
                          <p:childTnLst>
                            <p:par>
                              <p:cTn id="2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6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22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9" dur="30406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2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231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2" fill="hold">
                          <p:stCondLst>
                            <p:cond delay="0"/>
                          </p:stCondLst>
                          <p:childTnLst>
                            <p:par>
                              <p:cTn id="2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  <p:seq concurrent="1" nextAc="seek">
                  <p:cTn id="240" restart="whenNotActive" fill="hold" evtFilter="cancelBubble" nodeType="interactiveSeq">
                    <p:stCondLst>
                      <p:cond evt="onClick" delay="0">
                        <p:tgtEl>
                          <p:spTgt spid="6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1" fill="hold">
                          <p:stCondLst>
                            <p:cond delay="0"/>
                          </p:stCondLst>
                          <p:childTnLst>
                            <p:par>
                              <p:cTn id="2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8"/>
                      </p:tgtEl>
                    </p:cond>
                  </p:nextCondLst>
                </p:seq>
                <p:seq concurrent="1" nextAc="seek">
                  <p:cTn id="249" restart="whenNotActive" fill="hold" evtFilter="cancelBubble" nodeType="interactiveSeq">
                    <p:stCondLst>
                      <p:cond evt="onClick" delay="0">
                        <p:tgtEl>
                          <p:spTgt spid="6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0" fill="hold">
                          <p:stCondLst>
                            <p:cond delay="0"/>
                          </p:stCondLst>
                          <p:childTnLst>
                            <p:par>
                              <p:cTn id="2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6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6"/>
                      </p:tgtEl>
                    </p:cond>
                  </p:nextCondLst>
                </p:seq>
                <p:seq concurrent="1" nextAc="seek">
                  <p:cTn id="258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9" fill="hold">
                          <p:stCondLst>
                            <p:cond delay="0"/>
                          </p:stCondLst>
                          <p:childTnLst>
                            <p:par>
                              <p:cTn id="2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3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267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8" fill="hold">
                          <p:stCondLst>
                            <p:cond delay="0"/>
                          </p:stCondLst>
                          <p:childTnLst>
                            <p:par>
                              <p:cTn id="2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276" restart="whenNotActive" fill="hold" evtFilter="cancelBubble" nodeType="interactiveSeq">
                    <p:stCondLst>
                      <p:cond evt="onClick" delay="0">
                        <p:tgtEl>
                          <p:spTgt spid="7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7" fill="hold">
                          <p:stCondLst>
                            <p:cond delay="0"/>
                          </p:stCondLst>
                          <p:childTnLst>
                            <p:par>
                              <p:cTn id="2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2" fill="hold">
                          <p:stCondLst>
                            <p:cond delay="indefinite"/>
                          </p:stCondLst>
                          <p:childTnLst>
                            <p:par>
                              <p:cTn id="2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0"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95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2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9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16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23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0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1" fill="hold">
                          <p:stCondLst>
                            <p:cond delay="indefinite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7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4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1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8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9" fill="hold">
                          <p:stCondLst>
                            <p:cond delay="indefinite"/>
                          </p:stCondLst>
                          <p:childTnLst>
                            <p:par>
                              <p:cTn id="1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1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5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6" fill="hold">
                          <p:stCondLst>
                            <p:cond delay="indefinite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72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3" fill="hold">
                          <p:stCondLst>
                            <p:cond delay="indefinite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8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79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6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7" fill="hold">
                          <p:stCondLst>
                            <p:cond delay="indefinite"/>
                          </p:stCondLst>
                          <p:childTnLst>
                            <p:par>
                              <p:cTn id="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9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93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4" fill="hold">
                          <p:stCondLst>
                            <p:cond delay="indefinite"/>
                          </p:stCondLst>
                          <p:childTnLst>
                            <p:par>
                              <p:cTn id="1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6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00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1" fill="hold">
                          <p:stCondLst>
                            <p:cond delay="indefinite"/>
                          </p:stCondLst>
                          <p:childTnLst>
                            <p:par>
                              <p:cTn id="2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3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07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4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5" fill="hold">
                          <p:stCondLst>
                            <p:cond delay="indefinite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0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21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2" fill="hold">
                          <p:stCondLst>
                            <p:cond delay="indefinite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28" dur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0" fill="hold">
                          <p:stCondLst>
                            <p:cond delay="0"/>
                          </p:stCondLst>
                          <p:childTnLst>
                            <p:par>
                              <p:cTn id="2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23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6" fill="hold">
                          <p:stCondLst>
                            <p:cond delay="0"/>
                          </p:stCondLst>
                          <p:childTnLst>
                            <p:par>
                              <p:cTn id="2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24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2" fill="hold">
                          <p:stCondLst>
                            <p:cond delay="0"/>
                          </p:stCondLst>
                          <p:childTnLst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24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8" fill="hold">
                          <p:stCondLst>
                            <p:cond delay="0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53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4" fill="hold">
                          <p:stCondLst>
                            <p:cond delay="0"/>
                          </p:stCondLst>
                          <p:childTnLst>
                            <p:par>
                              <p:cTn id="2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25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0" fill="hold">
                          <p:stCondLst>
                            <p:cond delay="0"/>
                          </p:stCondLst>
                          <p:childTnLst>
                            <p:par>
                              <p:cTn id="2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2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26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5" dur="30406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2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267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8" fill="hold">
                          <p:stCondLst>
                            <p:cond delay="0"/>
                          </p:stCondLst>
                          <p:childTnLst>
                            <p:par>
                              <p:cTn id="2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273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4" fill="hold">
                          <p:stCondLst>
                            <p:cond delay="0"/>
                          </p:stCondLst>
                          <p:childTnLst>
                            <p:par>
                              <p:cTn id="2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  <p:seq concurrent="1" nextAc="seek">
                  <p:cTn id="282" restart="whenNotActive" fill="hold" evtFilter="cancelBubble" nodeType="interactiveSeq">
                    <p:stCondLst>
                      <p:cond evt="onClick" delay="0">
                        <p:tgtEl>
                          <p:spTgt spid="6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3" fill="hold">
                          <p:stCondLst>
                            <p:cond delay="0"/>
                          </p:stCondLst>
                          <p:childTnLst>
                            <p:par>
                              <p:cTn id="2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9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8"/>
                      </p:tgtEl>
                    </p:cond>
                  </p:nextCondLst>
                </p:seq>
                <p:seq concurrent="1" nextAc="seek">
                  <p:cTn id="291" restart="whenNotActive" fill="hold" evtFilter="cancelBubble" nodeType="interactiveSeq">
                    <p:stCondLst>
                      <p:cond evt="onClick" delay="0">
                        <p:tgtEl>
                          <p:spTgt spid="6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2" fill="hold">
                          <p:stCondLst>
                            <p:cond delay="0"/>
                          </p:stCondLst>
                          <p:childTnLst>
                            <p:par>
                              <p:cTn id="2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6"/>
                      </p:tgtEl>
                    </p:cond>
                  </p:nextCondLst>
                </p:seq>
                <p:seq concurrent="1" nextAc="seek">
                  <p:cTn id="300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1" fill="hold">
                          <p:stCondLst>
                            <p:cond delay="0"/>
                          </p:stCondLst>
                          <p:childTnLst>
                            <p:par>
                              <p:cTn id="3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309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0" fill="hold">
                          <p:stCondLst>
                            <p:cond delay="0"/>
                          </p:stCondLst>
                          <p:childTnLst>
                            <p:par>
                              <p:cTn id="3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318" restart="whenNotActive" fill="hold" evtFilter="cancelBubble" nodeType="interactiveSeq">
                    <p:stCondLst>
                      <p:cond evt="onClick" delay="0">
                        <p:tgtEl>
                          <p:spTgt spid="7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9" fill="hold">
                          <p:stCondLst>
                            <p:cond delay="0"/>
                          </p:stCondLst>
                          <p:childTnLst>
                            <p:par>
                              <p:cTn id="3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3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4" fill="hold">
                          <p:stCondLst>
                            <p:cond delay="indefinite"/>
                          </p:stCondLst>
                          <p:childTnLst>
                            <p:par>
                              <p:cTn id="3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0"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50"/>
            <a:ext cx="9144001" cy="516255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362199" y="15522"/>
            <a:ext cx="4419600" cy="5070828"/>
            <a:chOff x="2362199" y="15522"/>
            <a:chExt cx="4419600" cy="5070828"/>
          </a:xfrm>
        </p:grpSpPr>
        <p:sp>
          <p:nvSpPr>
            <p:cNvPr id="12" name="Oval 11"/>
            <p:cNvSpPr/>
            <p:nvPr/>
          </p:nvSpPr>
          <p:spPr>
            <a:xfrm>
              <a:off x="2362199" y="819150"/>
              <a:ext cx="4419600" cy="42672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992" y="15522"/>
              <a:ext cx="1116013" cy="1335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9134">
            <a:off x="4398162" y="849741"/>
            <a:ext cx="2747625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52700" y="2248584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/>
              <a:t>8 x 8 ... 8 x 7 + 7</a:t>
            </a:r>
            <a:endParaRPr lang="en-US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42895A-1857-4407-9660-34ED00452FFE}"/>
              </a:ext>
            </a:extLst>
          </p:cNvPr>
          <p:cNvSpPr txBox="1"/>
          <p:nvPr/>
        </p:nvSpPr>
        <p:spPr>
          <a:xfrm>
            <a:off x="3228451" y="3591253"/>
            <a:ext cx="2763297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3923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50"/>
            <a:ext cx="9144001" cy="516255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362199" y="17296"/>
            <a:ext cx="4419600" cy="5069054"/>
            <a:chOff x="2362199" y="17296"/>
            <a:chExt cx="4419600" cy="5069054"/>
          </a:xfrm>
        </p:grpSpPr>
        <p:sp>
          <p:nvSpPr>
            <p:cNvPr id="12" name="Oval 11"/>
            <p:cNvSpPr/>
            <p:nvPr/>
          </p:nvSpPr>
          <p:spPr>
            <a:xfrm>
              <a:off x="2362199" y="819150"/>
              <a:ext cx="4419600" cy="42672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3992" y="17296"/>
              <a:ext cx="1116013" cy="1331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9134">
            <a:off x="4741062" y="367419"/>
            <a:ext cx="2747625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43199" y="2451547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smtClean="0">
                <a:latin typeface="HP001 4 hàng" panose="020B0603050302020204" pitchFamily="34" charset="0"/>
              </a:rPr>
              <a:t>…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dirty="0" smtClean="0">
                <a:latin typeface="HP001 4 hàng" panose="020B0603050302020204" pitchFamily="34" charset="0"/>
              </a:rPr>
              <a:t> 9 = 54  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FB0B89-50AE-4C84-9200-297D2E367B2A}"/>
              </a:ext>
            </a:extLst>
          </p:cNvPr>
          <p:cNvSpPr txBox="1"/>
          <p:nvPr/>
        </p:nvSpPr>
        <p:spPr>
          <a:xfrm>
            <a:off x="3228450" y="3602035"/>
            <a:ext cx="2763297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HP001 4 hàng" panose="020B0603050302020204" pitchFamily="34" charset="0"/>
              </a:rPr>
              <a:t>x = 6</a:t>
            </a:r>
          </a:p>
        </p:txBody>
      </p:sp>
    </p:spTree>
    <p:extLst>
      <p:ext uri="{BB962C8B-B14F-4D97-AF65-F5344CB8AC3E}">
        <p14:creationId xmlns:p14="http://schemas.microsoft.com/office/powerpoint/2010/main" val="184684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50"/>
            <a:ext cx="9144001" cy="516255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362199" y="17296"/>
            <a:ext cx="4419600" cy="5069054"/>
            <a:chOff x="2362199" y="17296"/>
            <a:chExt cx="4419600" cy="5069054"/>
          </a:xfrm>
        </p:grpSpPr>
        <p:sp>
          <p:nvSpPr>
            <p:cNvPr id="12" name="Oval 11"/>
            <p:cNvSpPr/>
            <p:nvPr/>
          </p:nvSpPr>
          <p:spPr>
            <a:xfrm>
              <a:off x="2362199" y="819150"/>
              <a:ext cx="4419600" cy="42672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3992" y="17296"/>
              <a:ext cx="1116013" cy="1331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9134">
            <a:off x="4398162" y="849741"/>
            <a:ext cx="2747625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90800" y="2266950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Nêu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bảng</a:t>
            </a:r>
            <a:r>
              <a:rPr lang="en-US" sz="2800" b="1" dirty="0"/>
              <a:t> </a:t>
            </a:r>
            <a:r>
              <a:rPr lang="en-US" sz="2800" b="1" dirty="0" err="1"/>
              <a:t>nhân</a:t>
            </a:r>
            <a:r>
              <a:rPr lang="en-US" sz="2800" b="1" dirty="0"/>
              <a:t> </a:t>
            </a:r>
            <a:r>
              <a:rPr lang="en-US" sz="2800" b="1" dirty="0" err="1"/>
              <a:t>đã</a:t>
            </a:r>
            <a:r>
              <a:rPr lang="en-US" sz="2800" b="1" dirty="0"/>
              <a:t> đ</a:t>
            </a:r>
            <a:r>
              <a:rPr lang="vi-VN" sz="2800" b="1" dirty="0"/>
              <a:t>ư</a:t>
            </a:r>
            <a:r>
              <a:rPr lang="en-US" sz="2800" b="1" dirty="0" err="1"/>
              <a:t>ợc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r>
              <a:rPr lang="en-US" sz="2800" b="1" dirty="0"/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A5AE7-1FB5-4037-87E8-300D729B14A8}"/>
              </a:ext>
            </a:extLst>
          </p:cNvPr>
          <p:cNvSpPr txBox="1"/>
          <p:nvPr/>
        </p:nvSpPr>
        <p:spPr>
          <a:xfrm>
            <a:off x="3228451" y="3591253"/>
            <a:ext cx="2763297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Bảng</a:t>
            </a:r>
            <a:r>
              <a:rPr lang="en-US" sz="2800" b="1" dirty="0"/>
              <a:t> </a:t>
            </a:r>
            <a:r>
              <a:rPr lang="en-US" sz="2800" b="1" dirty="0" err="1"/>
              <a:t>nhân</a:t>
            </a:r>
            <a:r>
              <a:rPr lang="en-US" sz="2800" b="1" dirty="0"/>
              <a:t> 2, 3, 4, 5, 6, 7, 8, 9</a:t>
            </a:r>
          </a:p>
        </p:txBody>
      </p:sp>
    </p:spTree>
    <p:extLst>
      <p:ext uri="{BB962C8B-B14F-4D97-AF65-F5344CB8AC3E}">
        <p14:creationId xmlns:p14="http://schemas.microsoft.com/office/powerpoint/2010/main" val="287427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61248" y="135011"/>
            <a:ext cx="3389276" cy="862063"/>
            <a:chOff x="512177" y="165021"/>
            <a:chExt cx="4519034" cy="1149417"/>
          </a:xfrm>
        </p:grpSpPr>
        <p:sp>
          <p:nvSpPr>
            <p:cNvPr id="22" name="文本框 14"/>
            <p:cNvSpPr/>
            <p:nvPr/>
          </p:nvSpPr>
          <p:spPr>
            <a:xfrm>
              <a:off x="1300904" y="508897"/>
              <a:ext cx="3730307" cy="6138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12" y="254643"/>
            <a:ext cx="1102619" cy="10224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95" y="139132"/>
            <a:ext cx="4549220" cy="626717"/>
          </a:xfrm>
          <a:prstGeom prst="rect">
            <a:avLst/>
          </a:prstGeom>
        </p:spPr>
      </p:pic>
      <p:pic>
        <p:nvPicPr>
          <p:cNvPr id="12" name="Picture 2" descr="F:\1-原创素材\1_mm1102\PPT\PPT_014\materaials\pageimg_g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1" y="1107079"/>
            <a:ext cx="8651631" cy="418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1680174" y="1916454"/>
            <a:ext cx="5393865" cy="1491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srgbClr val="002060"/>
                </a:solidFill>
                <a:latin typeface="Bernard MT Condensed" panose="02050806060905020404" pitchFamily="18" charset="0"/>
                <a:ea typeface="微软雅黑" panose="020B0503020204020204" pitchFamily="34" charset="-122"/>
              </a:rPr>
              <a:t>TOÁN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srgbClr val="002060"/>
                </a:solidFill>
                <a:latin typeface="Bernard MT Condensed" panose="02050806060905020404" pitchFamily="18" charset="0"/>
                <a:ea typeface="微软雅黑" panose="020B0503020204020204" pitchFamily="34" charset="-122"/>
              </a:rPr>
              <a:t>GIỚI THIỆU BẢNG NHÂN</a:t>
            </a:r>
            <a:endParaRPr lang="zh-CN" altLang="en-US" sz="3200" dirty="0">
              <a:solidFill>
                <a:srgbClr val="002060"/>
              </a:solidFill>
              <a:latin typeface="Bernard MT Condensed" panose="020508060609050204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advTm="4649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48" y="54627"/>
            <a:ext cx="628170" cy="86206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12" y="174259"/>
            <a:ext cx="1102619" cy="10224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36" y="4494561"/>
            <a:ext cx="4549220" cy="626717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018" y="1197676"/>
            <a:ext cx="3747236" cy="274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9"/>
          <p:cNvSpPr txBox="1"/>
          <p:nvPr/>
        </p:nvSpPr>
        <p:spPr>
          <a:xfrm>
            <a:off x="691196" y="1820555"/>
            <a:ext cx="2948879" cy="108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800" dirty="0"/>
              <a:t> 1/  Biết cách sử dụng bảng nhân.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3467" y="1093545"/>
            <a:ext cx="3747235" cy="295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4">
            <a:extLst>
              <a:ext uri="{FF2B5EF4-FFF2-40B4-BE49-F238E27FC236}">
                <a16:creationId xmlns:a16="http://schemas.microsoft.com/office/drawing/2014/main" id="{B569D343-473C-485A-A0FD-FD42A87CE514}"/>
              </a:ext>
            </a:extLst>
          </p:cNvPr>
          <p:cNvSpPr/>
          <p:nvPr/>
        </p:nvSpPr>
        <p:spPr>
          <a:xfrm>
            <a:off x="758963" y="123537"/>
            <a:ext cx="3608193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  <a:ea typeface="微软雅黑" panose="020B0503020204020204" pitchFamily="34" charset="-122"/>
              </a:rPr>
              <a:t>YÊU CẦU CẦN ĐẠT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4DBA9-60CA-489C-9C36-E790ECC9F792}"/>
              </a:ext>
            </a:extLst>
          </p:cNvPr>
          <p:cNvSpPr txBox="1"/>
          <p:nvPr/>
        </p:nvSpPr>
        <p:spPr>
          <a:xfrm>
            <a:off x="5001365" y="1820555"/>
            <a:ext cx="3426981" cy="108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800" dirty="0"/>
              <a:t>2/ Vận dụng vào</a:t>
            </a:r>
            <a:r>
              <a:rPr lang="it-IT" sz="2800" i="1" dirty="0"/>
              <a:t> </a:t>
            </a:r>
            <a:r>
              <a:rPr lang="it-IT" sz="2800" dirty="0"/>
              <a:t>làm bài tập có liên quan. 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advTm="5195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7905228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.5|1.2|2.9|6.1|2.5|4.5|4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5.5|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2|16|6.5|6.2|3.5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6.5|9.5|5.2|0.9|6.4|6.5|8.3|1.3|6.5|10.2|7.6|0.9|6.4|1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1|8.5|10.5|5.9|11.5|7.4|8|8.9|8.9"/>
</p:tagLst>
</file>

<file path=ppt/theme/theme1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964</Words>
  <Application>Microsoft Office PowerPoint</Application>
  <PresentationFormat>On-screen Show (16:9)</PresentationFormat>
  <Paragraphs>526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微软雅黑</vt:lpstr>
      <vt:lpstr>宋体</vt:lpstr>
      <vt:lpstr>.VnTime</vt:lpstr>
      <vt:lpstr>.VnTimeH</vt:lpstr>
      <vt:lpstr>Arial</vt:lpstr>
      <vt:lpstr>Arial Black</vt:lpstr>
      <vt:lpstr>Bernard MT Condensed</vt:lpstr>
      <vt:lpstr>Broadway</vt:lpstr>
      <vt:lpstr>Calibri</vt:lpstr>
      <vt:lpstr>Calibri Light</vt:lpstr>
      <vt:lpstr>GungsuhChe</vt:lpstr>
      <vt:lpstr>HP001 4 hàng</vt:lpstr>
      <vt:lpstr>Jokerman</vt:lpstr>
      <vt:lpstr>Lato Hairline</vt:lpstr>
      <vt:lpstr>Lato Light</vt:lpstr>
      <vt:lpstr>Lato Regular</vt:lpstr>
      <vt:lpstr>Lucida Console</vt:lpstr>
      <vt:lpstr>Segoe UI Black</vt:lpstr>
      <vt:lpstr>Tahoma</vt:lpstr>
      <vt:lpstr>Times New Roman</vt:lpstr>
      <vt:lpstr>Verdana</vt:lpstr>
      <vt:lpstr>VNI-Garam</vt:lpstr>
      <vt:lpstr>Wingdings</vt:lpstr>
      <vt:lpstr>华康方圆体W7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34</cp:revision>
  <dcterms:created xsi:type="dcterms:W3CDTF">2017-07-25T02:42:00Z</dcterms:created>
  <dcterms:modified xsi:type="dcterms:W3CDTF">2021-12-15T11:51:07Z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2052-10.1.0.6690</vt:lpwstr>
  </property>
</Properties>
</file>