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6" r:id="rId2"/>
    <p:sldMasterId id="2147483668" r:id="rId3"/>
    <p:sldMasterId id="2147483743" r:id="rId4"/>
    <p:sldMasterId id="2147483755" r:id="rId5"/>
  </p:sldMasterIdLst>
  <p:notesMasterIdLst>
    <p:notesMasterId r:id="rId31"/>
  </p:notesMasterIdLst>
  <p:sldIdLst>
    <p:sldId id="350" r:id="rId6"/>
    <p:sldId id="351" r:id="rId7"/>
    <p:sldId id="344" r:id="rId8"/>
    <p:sldId id="345" r:id="rId9"/>
    <p:sldId id="352" r:id="rId10"/>
    <p:sldId id="362" r:id="rId11"/>
    <p:sldId id="335" r:id="rId12"/>
    <p:sldId id="261" r:id="rId13"/>
    <p:sldId id="339" r:id="rId14"/>
    <p:sldId id="340" r:id="rId15"/>
    <p:sldId id="341" r:id="rId16"/>
    <p:sldId id="336" r:id="rId17"/>
    <p:sldId id="357" r:id="rId18"/>
    <p:sldId id="342" r:id="rId19"/>
    <p:sldId id="337" r:id="rId20"/>
    <p:sldId id="346" r:id="rId21"/>
    <p:sldId id="347" r:id="rId22"/>
    <p:sldId id="358" r:id="rId23"/>
    <p:sldId id="333" r:id="rId24"/>
    <p:sldId id="359" r:id="rId25"/>
    <p:sldId id="348" r:id="rId26"/>
    <p:sldId id="349" r:id="rId27"/>
    <p:sldId id="354" r:id="rId28"/>
    <p:sldId id="360" r:id="rId29"/>
    <p:sldId id="361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D5"/>
    <a:srgbClr val="83434A"/>
    <a:srgbClr val="FFFF8B"/>
    <a:srgbClr val="7DC2D5"/>
    <a:srgbClr val="CAE6EE"/>
    <a:srgbClr val="F1594D"/>
    <a:srgbClr val="5A94AC"/>
    <a:srgbClr val="274C5D"/>
    <a:srgbClr val="3FB393"/>
    <a:srgbClr val="7D53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468817-5975-4C6A-B99D-9D7C2C5B02AD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CF1B435-214E-47FE-907F-19696E481090}">
      <dgm:prSet phldrT="[Text]"/>
      <dgm:spPr/>
      <dgm:t>
        <a:bodyPr/>
        <a:lstStyle/>
        <a:p>
          <a:pPr algn="ctr"/>
          <a:r>
            <a:rPr lang="en-US" dirty="0" smtClean="0">
              <a:solidFill>
                <a:srgbClr val="0000CC"/>
              </a:solidFill>
            </a:rPr>
            <a:t>1.</a:t>
          </a:r>
        </a:p>
        <a:p>
          <a:pPr algn="just"/>
          <a:r>
            <a:rPr lang="en-US" dirty="0" err="1" smtClean="0">
              <a:solidFill>
                <a:srgbClr val="0000CC"/>
              </a:solidFill>
            </a:rPr>
            <a:t>Tìm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được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từ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ngữ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chỉ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đặc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điểm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của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từng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nhân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vật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trong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bài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đọc</a:t>
          </a:r>
          <a:endParaRPr lang="en-US" dirty="0">
            <a:solidFill>
              <a:srgbClr val="0000CC"/>
            </a:solidFill>
          </a:endParaRPr>
        </a:p>
      </dgm:t>
    </dgm:pt>
    <dgm:pt modelId="{7BBAABEB-09AE-4C2E-8307-7342EE79CFEA}" type="parTrans" cxnId="{94A29112-7B1C-4009-ABAF-19DBA7A39758}">
      <dgm:prSet/>
      <dgm:spPr/>
      <dgm:t>
        <a:bodyPr/>
        <a:lstStyle/>
        <a:p>
          <a:endParaRPr lang="en-US">
            <a:solidFill>
              <a:srgbClr val="0000CC"/>
            </a:solidFill>
          </a:endParaRPr>
        </a:p>
      </dgm:t>
    </dgm:pt>
    <dgm:pt modelId="{900DBD6A-1C41-490A-A11F-20FE5012D19B}" type="sibTrans" cxnId="{94A29112-7B1C-4009-ABAF-19DBA7A39758}">
      <dgm:prSet/>
      <dgm:spPr/>
      <dgm:t>
        <a:bodyPr/>
        <a:lstStyle/>
        <a:p>
          <a:endParaRPr lang="en-US">
            <a:solidFill>
              <a:srgbClr val="0000CC"/>
            </a:solidFill>
          </a:endParaRPr>
        </a:p>
      </dgm:t>
    </dgm:pt>
    <dgm:pt modelId="{9386D875-131C-4B62-B2F0-B1F30EBAEA97}">
      <dgm:prSet phldrT="[Text]"/>
      <dgm:spPr/>
      <dgm:t>
        <a:bodyPr/>
        <a:lstStyle/>
        <a:p>
          <a:pPr algn="ctr"/>
          <a:r>
            <a:rPr lang="en-US" dirty="0" smtClean="0">
              <a:solidFill>
                <a:srgbClr val="0000CC"/>
              </a:solidFill>
            </a:rPr>
            <a:t>2.</a:t>
          </a:r>
        </a:p>
        <a:p>
          <a:pPr algn="just"/>
          <a:r>
            <a:rPr lang="en-US" dirty="0" err="1" smtClean="0">
              <a:solidFill>
                <a:srgbClr val="0000CC"/>
              </a:solidFill>
            </a:rPr>
            <a:t>Đặt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được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câu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theo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mẫu</a:t>
          </a:r>
          <a:r>
            <a:rPr lang="en-US" dirty="0" smtClean="0">
              <a:solidFill>
                <a:srgbClr val="0000CC"/>
              </a:solidFill>
            </a:rPr>
            <a:t> Ai </a:t>
          </a:r>
          <a:r>
            <a:rPr lang="en-US" dirty="0" err="1" smtClean="0">
              <a:solidFill>
                <a:srgbClr val="0000CC"/>
              </a:solidFill>
            </a:rPr>
            <a:t>thế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nào</a:t>
          </a:r>
          <a:r>
            <a:rPr lang="en-US" dirty="0" smtClean="0">
              <a:solidFill>
                <a:srgbClr val="0000CC"/>
              </a:solidFill>
            </a:rPr>
            <a:t>?</a:t>
          </a:r>
          <a:endParaRPr lang="en-US" dirty="0">
            <a:solidFill>
              <a:srgbClr val="0000CC"/>
            </a:solidFill>
          </a:endParaRPr>
        </a:p>
      </dgm:t>
    </dgm:pt>
    <dgm:pt modelId="{2B83B7F1-13F8-48A5-A0CC-543B231FD6CB}" type="parTrans" cxnId="{0C6CC573-8283-44AF-A695-12E150D99D05}">
      <dgm:prSet/>
      <dgm:spPr/>
      <dgm:t>
        <a:bodyPr/>
        <a:lstStyle/>
        <a:p>
          <a:endParaRPr lang="en-US">
            <a:solidFill>
              <a:srgbClr val="0000CC"/>
            </a:solidFill>
          </a:endParaRPr>
        </a:p>
      </dgm:t>
    </dgm:pt>
    <dgm:pt modelId="{5E117B04-9EA6-405A-B7F9-AECF49713D5B}" type="sibTrans" cxnId="{0C6CC573-8283-44AF-A695-12E150D99D05}">
      <dgm:prSet/>
      <dgm:spPr/>
      <dgm:t>
        <a:bodyPr/>
        <a:lstStyle/>
        <a:p>
          <a:endParaRPr lang="en-US">
            <a:solidFill>
              <a:srgbClr val="0000CC"/>
            </a:solidFill>
          </a:endParaRPr>
        </a:p>
      </dgm:t>
    </dgm:pt>
    <dgm:pt modelId="{16E1807B-3DAA-4DF2-82DC-4EFEC676559F}">
      <dgm:prSet phldrT="[Text]"/>
      <dgm:spPr/>
      <dgm:t>
        <a:bodyPr/>
        <a:lstStyle/>
        <a:p>
          <a:r>
            <a:rPr lang="en-US" dirty="0" smtClean="0">
              <a:solidFill>
                <a:srgbClr val="0000CC"/>
              </a:solidFill>
            </a:rPr>
            <a:t>3.</a:t>
          </a:r>
        </a:p>
        <a:p>
          <a:r>
            <a:rPr lang="en-US" dirty="0" err="1" smtClean="0">
              <a:solidFill>
                <a:srgbClr val="0000CC"/>
              </a:solidFill>
            </a:rPr>
            <a:t>Đặt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được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dấu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phẩy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vào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chỗ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thích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hợp</a:t>
          </a:r>
          <a:endParaRPr lang="en-US" dirty="0">
            <a:solidFill>
              <a:srgbClr val="0000CC"/>
            </a:solidFill>
          </a:endParaRPr>
        </a:p>
      </dgm:t>
    </dgm:pt>
    <dgm:pt modelId="{8142EFC3-326F-439E-978C-24E19C05630F}" type="parTrans" cxnId="{D6F48180-1072-48B0-8E33-FE4739C7931B}">
      <dgm:prSet/>
      <dgm:spPr/>
      <dgm:t>
        <a:bodyPr/>
        <a:lstStyle/>
        <a:p>
          <a:endParaRPr lang="en-US">
            <a:solidFill>
              <a:srgbClr val="0000CC"/>
            </a:solidFill>
          </a:endParaRPr>
        </a:p>
      </dgm:t>
    </dgm:pt>
    <dgm:pt modelId="{B19380CF-F2CA-469A-B392-2B5BCC597D1C}" type="sibTrans" cxnId="{D6F48180-1072-48B0-8E33-FE4739C7931B}">
      <dgm:prSet/>
      <dgm:spPr/>
      <dgm:t>
        <a:bodyPr/>
        <a:lstStyle/>
        <a:p>
          <a:endParaRPr lang="en-US">
            <a:solidFill>
              <a:srgbClr val="0000CC"/>
            </a:solidFill>
          </a:endParaRPr>
        </a:p>
      </dgm:t>
    </dgm:pt>
    <dgm:pt modelId="{8875EDD2-0C72-40F0-AC83-56513E1D7DAC}" type="pres">
      <dgm:prSet presAssocID="{4F468817-5975-4C6A-B99D-9D7C2C5B02A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0FF6CF-8B50-40B0-B02C-3B90B01DB20D}" type="pres">
      <dgm:prSet presAssocID="{1CF1B435-214E-47FE-907F-19696E48109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22F332-23E3-40EC-936E-02641351B1CC}" type="pres">
      <dgm:prSet presAssocID="{900DBD6A-1C41-490A-A11F-20FE5012D19B}" presName="sibTrans" presStyleCnt="0"/>
      <dgm:spPr/>
    </dgm:pt>
    <dgm:pt modelId="{B4DA820C-B3BE-45CC-BED9-624821A8F586}" type="pres">
      <dgm:prSet presAssocID="{9386D875-131C-4B62-B2F0-B1F30EBAEA9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D9EE1C-5E71-4ABA-8BF5-2D827A36C202}" type="pres">
      <dgm:prSet presAssocID="{5E117B04-9EA6-405A-B7F9-AECF49713D5B}" presName="sibTrans" presStyleCnt="0"/>
      <dgm:spPr/>
    </dgm:pt>
    <dgm:pt modelId="{36C0329E-0E0E-461A-B6C1-3FD7D7C2E689}" type="pres">
      <dgm:prSet presAssocID="{16E1807B-3DAA-4DF2-82DC-4EFEC676559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F48180-1072-48B0-8E33-FE4739C7931B}" srcId="{4F468817-5975-4C6A-B99D-9D7C2C5B02AD}" destId="{16E1807B-3DAA-4DF2-82DC-4EFEC676559F}" srcOrd="2" destOrd="0" parTransId="{8142EFC3-326F-439E-978C-24E19C05630F}" sibTransId="{B19380CF-F2CA-469A-B392-2B5BCC597D1C}"/>
    <dgm:cxn modelId="{94A29112-7B1C-4009-ABAF-19DBA7A39758}" srcId="{4F468817-5975-4C6A-B99D-9D7C2C5B02AD}" destId="{1CF1B435-214E-47FE-907F-19696E481090}" srcOrd="0" destOrd="0" parTransId="{7BBAABEB-09AE-4C2E-8307-7342EE79CFEA}" sibTransId="{900DBD6A-1C41-490A-A11F-20FE5012D19B}"/>
    <dgm:cxn modelId="{9E50B569-EF81-47BA-A688-FBDC448F72A1}" type="presOf" srcId="{4F468817-5975-4C6A-B99D-9D7C2C5B02AD}" destId="{8875EDD2-0C72-40F0-AC83-56513E1D7DAC}" srcOrd="0" destOrd="0" presId="urn:microsoft.com/office/officeart/2005/8/layout/default"/>
    <dgm:cxn modelId="{0C6CC573-8283-44AF-A695-12E150D99D05}" srcId="{4F468817-5975-4C6A-B99D-9D7C2C5B02AD}" destId="{9386D875-131C-4B62-B2F0-B1F30EBAEA97}" srcOrd="1" destOrd="0" parTransId="{2B83B7F1-13F8-48A5-A0CC-543B231FD6CB}" sibTransId="{5E117B04-9EA6-405A-B7F9-AECF49713D5B}"/>
    <dgm:cxn modelId="{05B0BE94-7824-426C-80EA-77FE2AC1D37A}" type="presOf" srcId="{9386D875-131C-4B62-B2F0-B1F30EBAEA97}" destId="{B4DA820C-B3BE-45CC-BED9-624821A8F586}" srcOrd="0" destOrd="0" presId="urn:microsoft.com/office/officeart/2005/8/layout/default"/>
    <dgm:cxn modelId="{6D804D26-9BFA-4D85-81FB-915F6A452A66}" type="presOf" srcId="{1CF1B435-214E-47FE-907F-19696E481090}" destId="{4B0FF6CF-8B50-40B0-B02C-3B90B01DB20D}" srcOrd="0" destOrd="0" presId="urn:microsoft.com/office/officeart/2005/8/layout/default"/>
    <dgm:cxn modelId="{184B26E8-250F-4A9A-8D41-4278D14028F3}" type="presOf" srcId="{16E1807B-3DAA-4DF2-82DC-4EFEC676559F}" destId="{36C0329E-0E0E-461A-B6C1-3FD7D7C2E689}" srcOrd="0" destOrd="0" presId="urn:microsoft.com/office/officeart/2005/8/layout/default"/>
    <dgm:cxn modelId="{92CEF9D3-687C-46C3-A76A-24B08661B57F}" type="presParOf" srcId="{8875EDD2-0C72-40F0-AC83-56513E1D7DAC}" destId="{4B0FF6CF-8B50-40B0-B02C-3B90B01DB20D}" srcOrd="0" destOrd="0" presId="urn:microsoft.com/office/officeart/2005/8/layout/default"/>
    <dgm:cxn modelId="{C52F13D5-17ED-4C01-B243-F38FC2ADCF5B}" type="presParOf" srcId="{8875EDD2-0C72-40F0-AC83-56513E1D7DAC}" destId="{C522F332-23E3-40EC-936E-02641351B1CC}" srcOrd="1" destOrd="0" presId="urn:microsoft.com/office/officeart/2005/8/layout/default"/>
    <dgm:cxn modelId="{339CF78E-A68E-403B-B3CC-F56EA951EBFD}" type="presParOf" srcId="{8875EDD2-0C72-40F0-AC83-56513E1D7DAC}" destId="{B4DA820C-B3BE-45CC-BED9-624821A8F586}" srcOrd="2" destOrd="0" presId="urn:microsoft.com/office/officeart/2005/8/layout/default"/>
    <dgm:cxn modelId="{6D435151-D91B-49A9-AB9F-76B928D67E7D}" type="presParOf" srcId="{8875EDD2-0C72-40F0-AC83-56513E1D7DAC}" destId="{C8D9EE1C-5E71-4ABA-8BF5-2D827A36C202}" srcOrd="3" destOrd="0" presId="urn:microsoft.com/office/officeart/2005/8/layout/default"/>
    <dgm:cxn modelId="{8672AFB9-6C77-4A3E-BD33-56605F4864F2}" type="presParOf" srcId="{8875EDD2-0C72-40F0-AC83-56513E1D7DAC}" destId="{36C0329E-0E0E-461A-B6C1-3FD7D7C2E689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468817-5975-4C6A-B99D-9D7C2C5B02AD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CF1B435-214E-47FE-907F-19696E481090}">
      <dgm:prSet phldrT="[Text]"/>
      <dgm:spPr/>
      <dgm:t>
        <a:bodyPr/>
        <a:lstStyle/>
        <a:p>
          <a:pPr algn="ctr"/>
          <a:r>
            <a:rPr lang="en-US" dirty="0" smtClean="0">
              <a:solidFill>
                <a:srgbClr val="0000CC"/>
              </a:solidFill>
            </a:rPr>
            <a:t>1.</a:t>
          </a:r>
        </a:p>
        <a:p>
          <a:pPr algn="just"/>
          <a:r>
            <a:rPr lang="en-US" dirty="0" err="1" smtClean="0">
              <a:solidFill>
                <a:srgbClr val="0000CC"/>
              </a:solidFill>
            </a:rPr>
            <a:t>Tìm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được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từ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ngữ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chỉ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đặc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điểm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của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từng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nhân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vật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trong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bài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đọc</a:t>
          </a:r>
          <a:endParaRPr lang="en-US" dirty="0">
            <a:solidFill>
              <a:srgbClr val="0000CC"/>
            </a:solidFill>
          </a:endParaRPr>
        </a:p>
      </dgm:t>
    </dgm:pt>
    <dgm:pt modelId="{7BBAABEB-09AE-4C2E-8307-7342EE79CFEA}" type="parTrans" cxnId="{94A29112-7B1C-4009-ABAF-19DBA7A39758}">
      <dgm:prSet/>
      <dgm:spPr/>
      <dgm:t>
        <a:bodyPr/>
        <a:lstStyle/>
        <a:p>
          <a:endParaRPr lang="en-US">
            <a:solidFill>
              <a:srgbClr val="0000CC"/>
            </a:solidFill>
          </a:endParaRPr>
        </a:p>
      </dgm:t>
    </dgm:pt>
    <dgm:pt modelId="{900DBD6A-1C41-490A-A11F-20FE5012D19B}" type="sibTrans" cxnId="{94A29112-7B1C-4009-ABAF-19DBA7A39758}">
      <dgm:prSet/>
      <dgm:spPr/>
      <dgm:t>
        <a:bodyPr/>
        <a:lstStyle/>
        <a:p>
          <a:endParaRPr lang="en-US">
            <a:solidFill>
              <a:srgbClr val="0000CC"/>
            </a:solidFill>
          </a:endParaRPr>
        </a:p>
      </dgm:t>
    </dgm:pt>
    <dgm:pt modelId="{9386D875-131C-4B62-B2F0-B1F30EBAEA97}">
      <dgm:prSet phldrT="[Text]"/>
      <dgm:spPr/>
      <dgm:t>
        <a:bodyPr/>
        <a:lstStyle/>
        <a:p>
          <a:pPr algn="ctr"/>
          <a:r>
            <a:rPr lang="en-US" dirty="0" smtClean="0">
              <a:solidFill>
                <a:srgbClr val="0000CC"/>
              </a:solidFill>
            </a:rPr>
            <a:t>2.</a:t>
          </a:r>
        </a:p>
        <a:p>
          <a:pPr algn="just"/>
          <a:r>
            <a:rPr lang="en-US" dirty="0" err="1" smtClean="0">
              <a:solidFill>
                <a:srgbClr val="0000CC"/>
              </a:solidFill>
            </a:rPr>
            <a:t>Đặt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được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câu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theo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mẫu</a:t>
          </a:r>
          <a:r>
            <a:rPr lang="en-US" dirty="0" smtClean="0">
              <a:solidFill>
                <a:srgbClr val="0000CC"/>
              </a:solidFill>
            </a:rPr>
            <a:t> Ai </a:t>
          </a:r>
          <a:r>
            <a:rPr lang="en-US" dirty="0" err="1" smtClean="0">
              <a:solidFill>
                <a:srgbClr val="0000CC"/>
              </a:solidFill>
            </a:rPr>
            <a:t>thế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nào</a:t>
          </a:r>
          <a:r>
            <a:rPr lang="en-US" dirty="0" smtClean="0">
              <a:solidFill>
                <a:srgbClr val="0000CC"/>
              </a:solidFill>
            </a:rPr>
            <a:t>?</a:t>
          </a:r>
          <a:endParaRPr lang="en-US" dirty="0">
            <a:solidFill>
              <a:srgbClr val="0000CC"/>
            </a:solidFill>
          </a:endParaRPr>
        </a:p>
      </dgm:t>
    </dgm:pt>
    <dgm:pt modelId="{2B83B7F1-13F8-48A5-A0CC-543B231FD6CB}" type="parTrans" cxnId="{0C6CC573-8283-44AF-A695-12E150D99D05}">
      <dgm:prSet/>
      <dgm:spPr/>
      <dgm:t>
        <a:bodyPr/>
        <a:lstStyle/>
        <a:p>
          <a:endParaRPr lang="en-US">
            <a:solidFill>
              <a:srgbClr val="0000CC"/>
            </a:solidFill>
          </a:endParaRPr>
        </a:p>
      </dgm:t>
    </dgm:pt>
    <dgm:pt modelId="{5E117B04-9EA6-405A-B7F9-AECF49713D5B}" type="sibTrans" cxnId="{0C6CC573-8283-44AF-A695-12E150D99D05}">
      <dgm:prSet/>
      <dgm:spPr/>
      <dgm:t>
        <a:bodyPr/>
        <a:lstStyle/>
        <a:p>
          <a:endParaRPr lang="en-US">
            <a:solidFill>
              <a:srgbClr val="0000CC"/>
            </a:solidFill>
          </a:endParaRPr>
        </a:p>
      </dgm:t>
    </dgm:pt>
    <dgm:pt modelId="{16E1807B-3DAA-4DF2-82DC-4EFEC676559F}">
      <dgm:prSet phldrT="[Text]"/>
      <dgm:spPr/>
      <dgm:t>
        <a:bodyPr/>
        <a:lstStyle/>
        <a:p>
          <a:r>
            <a:rPr lang="en-US" dirty="0" smtClean="0">
              <a:solidFill>
                <a:srgbClr val="0000CC"/>
              </a:solidFill>
            </a:rPr>
            <a:t>3.</a:t>
          </a:r>
        </a:p>
        <a:p>
          <a:r>
            <a:rPr lang="en-US" dirty="0" err="1" smtClean="0">
              <a:solidFill>
                <a:srgbClr val="0000CC"/>
              </a:solidFill>
            </a:rPr>
            <a:t>Đặt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được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dấu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phẩy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vào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chỗ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thích</a:t>
          </a:r>
          <a:r>
            <a:rPr lang="en-US" dirty="0" smtClean="0">
              <a:solidFill>
                <a:srgbClr val="0000CC"/>
              </a:solidFill>
            </a:rPr>
            <a:t> </a:t>
          </a:r>
          <a:r>
            <a:rPr lang="en-US" dirty="0" err="1" smtClean="0">
              <a:solidFill>
                <a:srgbClr val="0000CC"/>
              </a:solidFill>
            </a:rPr>
            <a:t>hợp</a:t>
          </a:r>
          <a:endParaRPr lang="en-US" dirty="0">
            <a:solidFill>
              <a:srgbClr val="0000CC"/>
            </a:solidFill>
          </a:endParaRPr>
        </a:p>
      </dgm:t>
    </dgm:pt>
    <dgm:pt modelId="{8142EFC3-326F-439E-978C-24E19C05630F}" type="parTrans" cxnId="{D6F48180-1072-48B0-8E33-FE4739C7931B}">
      <dgm:prSet/>
      <dgm:spPr/>
      <dgm:t>
        <a:bodyPr/>
        <a:lstStyle/>
        <a:p>
          <a:endParaRPr lang="en-US">
            <a:solidFill>
              <a:srgbClr val="0000CC"/>
            </a:solidFill>
          </a:endParaRPr>
        </a:p>
      </dgm:t>
    </dgm:pt>
    <dgm:pt modelId="{B19380CF-F2CA-469A-B392-2B5BCC597D1C}" type="sibTrans" cxnId="{D6F48180-1072-48B0-8E33-FE4739C7931B}">
      <dgm:prSet/>
      <dgm:spPr/>
      <dgm:t>
        <a:bodyPr/>
        <a:lstStyle/>
        <a:p>
          <a:endParaRPr lang="en-US">
            <a:solidFill>
              <a:srgbClr val="0000CC"/>
            </a:solidFill>
          </a:endParaRPr>
        </a:p>
      </dgm:t>
    </dgm:pt>
    <dgm:pt modelId="{8875EDD2-0C72-40F0-AC83-56513E1D7DAC}" type="pres">
      <dgm:prSet presAssocID="{4F468817-5975-4C6A-B99D-9D7C2C5B02A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0FF6CF-8B50-40B0-B02C-3B90B01DB20D}" type="pres">
      <dgm:prSet presAssocID="{1CF1B435-214E-47FE-907F-19696E48109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22F332-23E3-40EC-936E-02641351B1CC}" type="pres">
      <dgm:prSet presAssocID="{900DBD6A-1C41-490A-A11F-20FE5012D19B}" presName="sibTrans" presStyleCnt="0"/>
      <dgm:spPr/>
    </dgm:pt>
    <dgm:pt modelId="{B4DA820C-B3BE-45CC-BED9-624821A8F586}" type="pres">
      <dgm:prSet presAssocID="{9386D875-131C-4B62-B2F0-B1F30EBAEA9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D9EE1C-5E71-4ABA-8BF5-2D827A36C202}" type="pres">
      <dgm:prSet presAssocID="{5E117B04-9EA6-405A-B7F9-AECF49713D5B}" presName="sibTrans" presStyleCnt="0"/>
      <dgm:spPr/>
    </dgm:pt>
    <dgm:pt modelId="{36C0329E-0E0E-461A-B6C1-3FD7D7C2E689}" type="pres">
      <dgm:prSet presAssocID="{16E1807B-3DAA-4DF2-82DC-4EFEC676559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F48180-1072-48B0-8E33-FE4739C7931B}" srcId="{4F468817-5975-4C6A-B99D-9D7C2C5B02AD}" destId="{16E1807B-3DAA-4DF2-82DC-4EFEC676559F}" srcOrd="2" destOrd="0" parTransId="{8142EFC3-326F-439E-978C-24E19C05630F}" sibTransId="{B19380CF-F2CA-469A-B392-2B5BCC597D1C}"/>
    <dgm:cxn modelId="{94A29112-7B1C-4009-ABAF-19DBA7A39758}" srcId="{4F468817-5975-4C6A-B99D-9D7C2C5B02AD}" destId="{1CF1B435-214E-47FE-907F-19696E481090}" srcOrd="0" destOrd="0" parTransId="{7BBAABEB-09AE-4C2E-8307-7342EE79CFEA}" sibTransId="{900DBD6A-1C41-490A-A11F-20FE5012D19B}"/>
    <dgm:cxn modelId="{9E50B569-EF81-47BA-A688-FBDC448F72A1}" type="presOf" srcId="{4F468817-5975-4C6A-B99D-9D7C2C5B02AD}" destId="{8875EDD2-0C72-40F0-AC83-56513E1D7DAC}" srcOrd="0" destOrd="0" presId="urn:microsoft.com/office/officeart/2005/8/layout/default"/>
    <dgm:cxn modelId="{0C6CC573-8283-44AF-A695-12E150D99D05}" srcId="{4F468817-5975-4C6A-B99D-9D7C2C5B02AD}" destId="{9386D875-131C-4B62-B2F0-B1F30EBAEA97}" srcOrd="1" destOrd="0" parTransId="{2B83B7F1-13F8-48A5-A0CC-543B231FD6CB}" sibTransId="{5E117B04-9EA6-405A-B7F9-AECF49713D5B}"/>
    <dgm:cxn modelId="{05B0BE94-7824-426C-80EA-77FE2AC1D37A}" type="presOf" srcId="{9386D875-131C-4B62-B2F0-B1F30EBAEA97}" destId="{B4DA820C-B3BE-45CC-BED9-624821A8F586}" srcOrd="0" destOrd="0" presId="urn:microsoft.com/office/officeart/2005/8/layout/default"/>
    <dgm:cxn modelId="{6D804D26-9BFA-4D85-81FB-915F6A452A66}" type="presOf" srcId="{1CF1B435-214E-47FE-907F-19696E481090}" destId="{4B0FF6CF-8B50-40B0-B02C-3B90B01DB20D}" srcOrd="0" destOrd="0" presId="urn:microsoft.com/office/officeart/2005/8/layout/default"/>
    <dgm:cxn modelId="{184B26E8-250F-4A9A-8D41-4278D14028F3}" type="presOf" srcId="{16E1807B-3DAA-4DF2-82DC-4EFEC676559F}" destId="{36C0329E-0E0E-461A-B6C1-3FD7D7C2E689}" srcOrd="0" destOrd="0" presId="urn:microsoft.com/office/officeart/2005/8/layout/default"/>
    <dgm:cxn modelId="{92CEF9D3-687C-46C3-A76A-24B08661B57F}" type="presParOf" srcId="{8875EDD2-0C72-40F0-AC83-56513E1D7DAC}" destId="{4B0FF6CF-8B50-40B0-B02C-3B90B01DB20D}" srcOrd="0" destOrd="0" presId="urn:microsoft.com/office/officeart/2005/8/layout/default"/>
    <dgm:cxn modelId="{C52F13D5-17ED-4C01-B243-F38FC2ADCF5B}" type="presParOf" srcId="{8875EDD2-0C72-40F0-AC83-56513E1D7DAC}" destId="{C522F332-23E3-40EC-936E-02641351B1CC}" srcOrd="1" destOrd="0" presId="urn:microsoft.com/office/officeart/2005/8/layout/default"/>
    <dgm:cxn modelId="{339CF78E-A68E-403B-B3CC-F56EA951EBFD}" type="presParOf" srcId="{8875EDD2-0C72-40F0-AC83-56513E1D7DAC}" destId="{B4DA820C-B3BE-45CC-BED9-624821A8F586}" srcOrd="2" destOrd="0" presId="urn:microsoft.com/office/officeart/2005/8/layout/default"/>
    <dgm:cxn modelId="{6D435151-D91B-49A9-AB9F-76B928D67E7D}" type="presParOf" srcId="{8875EDD2-0C72-40F0-AC83-56513E1D7DAC}" destId="{C8D9EE1C-5E71-4ABA-8BF5-2D827A36C202}" srcOrd="3" destOrd="0" presId="urn:microsoft.com/office/officeart/2005/8/layout/default"/>
    <dgm:cxn modelId="{8672AFB9-6C77-4A3E-BD33-56605F4864F2}" type="presParOf" srcId="{8875EDD2-0C72-40F0-AC83-56513E1D7DAC}" destId="{36C0329E-0E0E-461A-B6C1-3FD7D7C2E689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EF2126-7B4D-466C-BA0C-13CAD38A4F53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AF38E74-2B6E-4060-A7C9-39FEF6F56F1E}">
      <dgm:prSet custT="1"/>
      <dgm:spPr/>
      <dgm:t>
        <a:bodyPr/>
        <a:lstStyle/>
        <a:p>
          <a:pPr algn="ctr" rtl="0"/>
          <a:r>
            <a:rPr lang="en-US" sz="2000" b="1" smtClean="0"/>
            <a:t>Hoạt động tiếp nối</a:t>
          </a:r>
          <a:endParaRPr lang="en-US" sz="2000" b="1"/>
        </a:p>
      </dgm:t>
    </dgm:pt>
    <dgm:pt modelId="{87F3B798-34E6-4671-A754-446541C1352A}" type="parTrans" cxnId="{54CACA17-17AA-4DFC-9E31-2C4E123B91C7}">
      <dgm:prSet/>
      <dgm:spPr/>
      <dgm:t>
        <a:bodyPr/>
        <a:lstStyle/>
        <a:p>
          <a:endParaRPr lang="en-US"/>
        </a:p>
      </dgm:t>
    </dgm:pt>
    <dgm:pt modelId="{B34A12B6-1BA3-46E3-A564-73306D997292}" type="sibTrans" cxnId="{54CACA17-17AA-4DFC-9E31-2C4E123B91C7}">
      <dgm:prSet/>
      <dgm:spPr/>
      <dgm:t>
        <a:bodyPr/>
        <a:lstStyle/>
        <a:p>
          <a:endParaRPr lang="en-US"/>
        </a:p>
      </dgm:t>
    </dgm:pt>
    <dgm:pt modelId="{86DA30E8-6926-4720-AC0C-58EB25239F16}" type="pres">
      <dgm:prSet presAssocID="{60EF2126-7B4D-466C-BA0C-13CAD38A4F5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C0F9638-65FD-4EC5-999B-168E60529E9A}" type="pres">
      <dgm:prSet presAssocID="{EAF38E74-2B6E-4060-A7C9-39FEF6F56F1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28E9356-49F8-40E1-AC17-27837DA9931F}" type="presOf" srcId="{EAF38E74-2B6E-4060-A7C9-39FEF6F56F1E}" destId="{5C0F9638-65FD-4EC5-999B-168E60529E9A}" srcOrd="0" destOrd="0" presId="urn:microsoft.com/office/officeart/2005/8/layout/vList2"/>
    <dgm:cxn modelId="{F205AD95-3EDE-4342-8E3A-A863644DF4E0}" type="presOf" srcId="{60EF2126-7B4D-466C-BA0C-13CAD38A4F53}" destId="{86DA30E8-6926-4720-AC0C-58EB25239F16}" srcOrd="0" destOrd="0" presId="urn:microsoft.com/office/officeart/2005/8/layout/vList2"/>
    <dgm:cxn modelId="{54CACA17-17AA-4DFC-9E31-2C4E123B91C7}" srcId="{60EF2126-7B4D-466C-BA0C-13CAD38A4F53}" destId="{EAF38E74-2B6E-4060-A7C9-39FEF6F56F1E}" srcOrd="0" destOrd="0" parTransId="{87F3B798-34E6-4671-A754-446541C1352A}" sibTransId="{B34A12B6-1BA3-46E3-A564-73306D997292}"/>
    <dgm:cxn modelId="{31CAC688-E215-4A89-8FC4-D0C51FF09D78}" type="presParOf" srcId="{86DA30E8-6926-4720-AC0C-58EB25239F16}" destId="{5C0F9638-65FD-4EC5-999B-168E60529E9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0FF6CF-8B50-40B0-B02C-3B90B01DB20D}">
      <dsp:nvSpPr>
        <dsp:cNvPr id="0" name=""/>
        <dsp:cNvSpPr/>
      </dsp:nvSpPr>
      <dsp:spPr>
        <a:xfrm>
          <a:off x="1268737" y="1322"/>
          <a:ext cx="2952140" cy="17712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CC"/>
              </a:solidFill>
            </a:rPr>
            <a:t>1.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rgbClr val="0000CC"/>
              </a:solidFill>
            </a:rPr>
            <a:t>Tìm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được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từ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ngữ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chỉ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đặc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điểm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của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từng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nhân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vật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trong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bài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đọc</a:t>
          </a:r>
          <a:endParaRPr lang="en-US" sz="2400" kern="1200" dirty="0">
            <a:solidFill>
              <a:srgbClr val="0000CC"/>
            </a:solidFill>
          </a:endParaRPr>
        </a:p>
      </dsp:txBody>
      <dsp:txXfrm>
        <a:off x="1268737" y="1322"/>
        <a:ext cx="2952140" cy="1771284"/>
      </dsp:txXfrm>
    </dsp:sp>
    <dsp:sp modelId="{B4DA820C-B3BE-45CC-BED9-624821A8F586}">
      <dsp:nvSpPr>
        <dsp:cNvPr id="0" name=""/>
        <dsp:cNvSpPr/>
      </dsp:nvSpPr>
      <dsp:spPr>
        <a:xfrm>
          <a:off x="4516092" y="1322"/>
          <a:ext cx="2952140" cy="1771284"/>
        </a:xfrm>
        <a:prstGeom prst="rect">
          <a:avLst/>
        </a:prstGeom>
        <a:solidFill>
          <a:schemeClr val="accent2">
            <a:hueOff val="4131737"/>
            <a:satOff val="-27083"/>
            <a:lumOff val="-5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CC"/>
              </a:solidFill>
            </a:rPr>
            <a:t>2.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rgbClr val="0000CC"/>
              </a:solidFill>
            </a:rPr>
            <a:t>Đặt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được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câu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theo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mẫu</a:t>
          </a:r>
          <a:r>
            <a:rPr lang="en-US" sz="2400" kern="1200" dirty="0" smtClean="0">
              <a:solidFill>
                <a:srgbClr val="0000CC"/>
              </a:solidFill>
            </a:rPr>
            <a:t> Ai </a:t>
          </a:r>
          <a:r>
            <a:rPr lang="en-US" sz="2400" kern="1200" dirty="0" err="1" smtClean="0">
              <a:solidFill>
                <a:srgbClr val="0000CC"/>
              </a:solidFill>
            </a:rPr>
            <a:t>thế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nào</a:t>
          </a:r>
          <a:r>
            <a:rPr lang="en-US" sz="2400" kern="1200" dirty="0" smtClean="0">
              <a:solidFill>
                <a:srgbClr val="0000CC"/>
              </a:solidFill>
            </a:rPr>
            <a:t>?</a:t>
          </a:r>
          <a:endParaRPr lang="en-US" sz="2400" kern="1200" dirty="0">
            <a:solidFill>
              <a:srgbClr val="0000CC"/>
            </a:solidFill>
          </a:endParaRPr>
        </a:p>
      </dsp:txBody>
      <dsp:txXfrm>
        <a:off x="4516092" y="1322"/>
        <a:ext cx="2952140" cy="1771284"/>
      </dsp:txXfrm>
    </dsp:sp>
    <dsp:sp modelId="{36C0329E-0E0E-461A-B6C1-3FD7D7C2E689}">
      <dsp:nvSpPr>
        <dsp:cNvPr id="0" name=""/>
        <dsp:cNvSpPr/>
      </dsp:nvSpPr>
      <dsp:spPr>
        <a:xfrm>
          <a:off x="2892415" y="2067820"/>
          <a:ext cx="2952140" cy="1771284"/>
        </a:xfrm>
        <a:prstGeom prst="rect">
          <a:avLst/>
        </a:prstGeom>
        <a:solidFill>
          <a:schemeClr val="accent2">
            <a:hueOff val="8263475"/>
            <a:satOff val="-54167"/>
            <a:lumOff val="-10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CC"/>
              </a:solidFill>
            </a:rPr>
            <a:t>3.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rgbClr val="0000CC"/>
              </a:solidFill>
            </a:rPr>
            <a:t>Đặt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được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dấu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phẩy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vào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chỗ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thích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hợp</a:t>
          </a:r>
          <a:endParaRPr lang="en-US" sz="2400" kern="1200" dirty="0">
            <a:solidFill>
              <a:srgbClr val="0000CC"/>
            </a:solidFill>
          </a:endParaRPr>
        </a:p>
      </dsp:txBody>
      <dsp:txXfrm>
        <a:off x="2892415" y="2067820"/>
        <a:ext cx="2952140" cy="17712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0FF6CF-8B50-40B0-B02C-3B90B01DB20D}">
      <dsp:nvSpPr>
        <dsp:cNvPr id="0" name=""/>
        <dsp:cNvSpPr/>
      </dsp:nvSpPr>
      <dsp:spPr>
        <a:xfrm>
          <a:off x="1268737" y="1322"/>
          <a:ext cx="2952140" cy="17712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CC"/>
              </a:solidFill>
            </a:rPr>
            <a:t>1.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rgbClr val="0000CC"/>
              </a:solidFill>
            </a:rPr>
            <a:t>Tìm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được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từ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ngữ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chỉ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đặc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điểm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của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từng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nhân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vật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trong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bài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đọc</a:t>
          </a:r>
          <a:endParaRPr lang="en-US" sz="2400" kern="1200" dirty="0">
            <a:solidFill>
              <a:srgbClr val="0000CC"/>
            </a:solidFill>
          </a:endParaRPr>
        </a:p>
      </dsp:txBody>
      <dsp:txXfrm>
        <a:off x="1268737" y="1322"/>
        <a:ext cx="2952140" cy="1771284"/>
      </dsp:txXfrm>
    </dsp:sp>
    <dsp:sp modelId="{B4DA820C-B3BE-45CC-BED9-624821A8F586}">
      <dsp:nvSpPr>
        <dsp:cNvPr id="0" name=""/>
        <dsp:cNvSpPr/>
      </dsp:nvSpPr>
      <dsp:spPr>
        <a:xfrm>
          <a:off x="4516092" y="1322"/>
          <a:ext cx="2952140" cy="1771284"/>
        </a:xfrm>
        <a:prstGeom prst="rect">
          <a:avLst/>
        </a:prstGeom>
        <a:solidFill>
          <a:schemeClr val="accent2">
            <a:hueOff val="4131737"/>
            <a:satOff val="-27083"/>
            <a:lumOff val="-5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CC"/>
              </a:solidFill>
            </a:rPr>
            <a:t>2.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rgbClr val="0000CC"/>
              </a:solidFill>
            </a:rPr>
            <a:t>Đặt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được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câu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theo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mẫu</a:t>
          </a:r>
          <a:r>
            <a:rPr lang="en-US" sz="2400" kern="1200" dirty="0" smtClean="0">
              <a:solidFill>
                <a:srgbClr val="0000CC"/>
              </a:solidFill>
            </a:rPr>
            <a:t> Ai </a:t>
          </a:r>
          <a:r>
            <a:rPr lang="en-US" sz="2400" kern="1200" dirty="0" err="1" smtClean="0">
              <a:solidFill>
                <a:srgbClr val="0000CC"/>
              </a:solidFill>
            </a:rPr>
            <a:t>thế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nào</a:t>
          </a:r>
          <a:r>
            <a:rPr lang="en-US" sz="2400" kern="1200" dirty="0" smtClean="0">
              <a:solidFill>
                <a:srgbClr val="0000CC"/>
              </a:solidFill>
            </a:rPr>
            <a:t>?</a:t>
          </a:r>
          <a:endParaRPr lang="en-US" sz="2400" kern="1200" dirty="0">
            <a:solidFill>
              <a:srgbClr val="0000CC"/>
            </a:solidFill>
          </a:endParaRPr>
        </a:p>
      </dsp:txBody>
      <dsp:txXfrm>
        <a:off x="4516092" y="1322"/>
        <a:ext cx="2952140" cy="1771284"/>
      </dsp:txXfrm>
    </dsp:sp>
    <dsp:sp modelId="{36C0329E-0E0E-461A-B6C1-3FD7D7C2E689}">
      <dsp:nvSpPr>
        <dsp:cNvPr id="0" name=""/>
        <dsp:cNvSpPr/>
      </dsp:nvSpPr>
      <dsp:spPr>
        <a:xfrm>
          <a:off x="2892415" y="2067820"/>
          <a:ext cx="2952140" cy="1771284"/>
        </a:xfrm>
        <a:prstGeom prst="rect">
          <a:avLst/>
        </a:prstGeom>
        <a:solidFill>
          <a:schemeClr val="accent2">
            <a:hueOff val="8263475"/>
            <a:satOff val="-54167"/>
            <a:lumOff val="-10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00CC"/>
              </a:solidFill>
            </a:rPr>
            <a:t>3.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rgbClr val="0000CC"/>
              </a:solidFill>
            </a:rPr>
            <a:t>Đặt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được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dấu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phẩy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vào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chỗ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thích</a:t>
          </a:r>
          <a:r>
            <a:rPr lang="en-US" sz="2400" kern="1200" dirty="0" smtClean="0">
              <a:solidFill>
                <a:srgbClr val="0000CC"/>
              </a:solidFill>
            </a:rPr>
            <a:t> </a:t>
          </a:r>
          <a:r>
            <a:rPr lang="en-US" sz="2400" kern="1200" dirty="0" err="1" smtClean="0">
              <a:solidFill>
                <a:srgbClr val="0000CC"/>
              </a:solidFill>
            </a:rPr>
            <a:t>hợp</a:t>
          </a:r>
          <a:endParaRPr lang="en-US" sz="2400" kern="1200" dirty="0">
            <a:solidFill>
              <a:srgbClr val="0000CC"/>
            </a:solidFill>
          </a:endParaRPr>
        </a:p>
      </dsp:txBody>
      <dsp:txXfrm>
        <a:off x="2892415" y="2067820"/>
        <a:ext cx="2952140" cy="17712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0F9638-65FD-4EC5-999B-168E60529E9A}">
      <dsp:nvSpPr>
        <dsp:cNvPr id="0" name=""/>
        <dsp:cNvSpPr/>
      </dsp:nvSpPr>
      <dsp:spPr>
        <a:xfrm>
          <a:off x="0" y="2861"/>
          <a:ext cx="3454400" cy="486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/>
            <a:t>Hoạt động tiếp nối</a:t>
          </a:r>
          <a:endParaRPr lang="en-US" sz="2000" b="1" kern="1200"/>
        </a:p>
      </dsp:txBody>
      <dsp:txXfrm>
        <a:off x="23760" y="26621"/>
        <a:ext cx="3406880" cy="439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8D556-27B9-4E74-8AD5-D0F6BB0A7C33}" type="datetimeFigureOut">
              <a:rPr lang="zh-CN" altLang="en-US" smtClean="0"/>
              <a:t>2022/1/2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A3BC0-4B8A-453D-B965-8968036FA1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47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458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263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128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579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741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059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561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93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160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262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560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365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073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46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9326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3BC0-4B8A-453D-B965-8968036FA18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986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5"/>
          <p:cNvSpPr/>
          <p:nvPr userDrawn="1"/>
        </p:nvSpPr>
        <p:spPr>
          <a:xfrm>
            <a:off x="2859618" y="495300"/>
            <a:ext cx="518583" cy="518584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3" name="椭圆 6"/>
          <p:cNvSpPr/>
          <p:nvPr userDrawn="1"/>
        </p:nvSpPr>
        <p:spPr>
          <a:xfrm>
            <a:off x="3227918" y="224367"/>
            <a:ext cx="622300" cy="622300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" name="椭圆 7"/>
          <p:cNvSpPr/>
          <p:nvPr userDrawn="1"/>
        </p:nvSpPr>
        <p:spPr>
          <a:xfrm>
            <a:off x="4929718" y="294218"/>
            <a:ext cx="402167" cy="402167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椭圆 8"/>
          <p:cNvSpPr/>
          <p:nvPr userDrawn="1"/>
        </p:nvSpPr>
        <p:spPr>
          <a:xfrm>
            <a:off x="7040034" y="495301"/>
            <a:ext cx="292100" cy="292100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椭圆 9"/>
          <p:cNvSpPr/>
          <p:nvPr userDrawn="1"/>
        </p:nvSpPr>
        <p:spPr>
          <a:xfrm>
            <a:off x="3649134" y="641351"/>
            <a:ext cx="317500" cy="315383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7" name="椭圆 10"/>
          <p:cNvSpPr/>
          <p:nvPr userDrawn="1"/>
        </p:nvSpPr>
        <p:spPr>
          <a:xfrm>
            <a:off x="6675967" y="478367"/>
            <a:ext cx="516467" cy="516467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8" name="椭圆 11"/>
          <p:cNvSpPr/>
          <p:nvPr userDrawn="1"/>
        </p:nvSpPr>
        <p:spPr>
          <a:xfrm>
            <a:off x="1083733" y="696385"/>
            <a:ext cx="298451" cy="298449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9" name="椭圆 12"/>
          <p:cNvSpPr/>
          <p:nvPr userDrawn="1"/>
        </p:nvSpPr>
        <p:spPr>
          <a:xfrm>
            <a:off x="10911418" y="440267"/>
            <a:ext cx="518583" cy="516467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0" name="椭圆 13"/>
          <p:cNvSpPr/>
          <p:nvPr userDrawn="1"/>
        </p:nvSpPr>
        <p:spPr>
          <a:xfrm>
            <a:off x="8629651" y="478368"/>
            <a:ext cx="218016" cy="218017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1" name="椭圆 14"/>
          <p:cNvSpPr/>
          <p:nvPr userDrawn="1"/>
        </p:nvSpPr>
        <p:spPr>
          <a:xfrm>
            <a:off x="8845551" y="412751"/>
            <a:ext cx="165100" cy="165100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2" name="椭圆 15"/>
          <p:cNvSpPr/>
          <p:nvPr userDrawn="1"/>
        </p:nvSpPr>
        <p:spPr>
          <a:xfrm>
            <a:off x="8832851" y="681568"/>
            <a:ext cx="218016" cy="218017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3" name="椭圆 16"/>
          <p:cNvSpPr/>
          <p:nvPr userDrawn="1"/>
        </p:nvSpPr>
        <p:spPr>
          <a:xfrm>
            <a:off x="5560485" y="1217085"/>
            <a:ext cx="535516" cy="535516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14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034" y="5084233"/>
            <a:ext cx="2510367" cy="178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1" y="5882218"/>
            <a:ext cx="2292351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0"/>
            <a:ext cx="38015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1" y="5918201"/>
            <a:ext cx="2391833" cy="95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799410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58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35CD41-AEBB-4D47-B70F-733FE510544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58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58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BF2FD-47AC-4117-B071-7C166A7AC1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337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960562FD-4128-43A9-91C5-81634C941898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BE94F899-3704-4AAE-B00D-6345C957EC44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36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DCA704D6-7416-4BAE-A902-9F6CA120AFA4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414D772-2A9E-410C-8184-C78A17B0C3DF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180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60AF82A6-EBDE-42B6-A687-289104D12690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5AD4DCFC-5CFF-42A3-904D-1B81A74E9642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349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C9A5E71C-B18B-4927-94EA-6F0BEA0D5BDC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2A93B0B1-123B-44F4-912B-F40E6C777BDF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36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D823E29B-6EB8-4EE7-82BD-7193FAA6D193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684C50B2-BC11-4658-9927-BDF533353280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109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1" y="198967"/>
            <a:ext cx="11823700" cy="646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/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矩形 9"/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11"/>
          <p:cNvSpPr txBox="1">
            <a:spLocks noChangeArrowheads="1"/>
          </p:cNvSpPr>
          <p:nvPr userDrawn="1"/>
        </p:nvSpPr>
        <p:spPr bwMode="auto">
          <a:xfrm>
            <a:off x="11300884" y="6248400"/>
            <a:ext cx="503664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5ADDD0-E839-4C4D-98B8-BD612731B65E}" type="slidenum">
              <a:rPr kumimoji="0" lang="zh-CN" altLang="en-US" sz="21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133" b="0" i="0" u="none" strike="noStrike" kern="1200" cap="none" spc="0" normalizeH="0" baseline="0" noProof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AA3B39E-9B3F-4C30-BA4C-0A0544DDECC4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10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11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B49365C8-2496-4229-8D74-3A9E495DE60E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6238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4506249D-777D-4775-B958-E3F1988261C9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AF7387A-791C-4880-BDDA-BEC395AF5C6A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705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4CB4FD39-DE18-4239-83EC-8E096E686D6A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6E7E8DDA-1BA9-4838-91A4-8366B68B3B5A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220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511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E0048F10-F007-44E8-AF80-EFD30F747C22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9B511F2-317B-470C-B0B3-2592ABA09F65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515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383AED2B-9570-40B2-81C4-8E2D1BE0FD98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BEFFC86-8E7F-4C2E-B065-38A7C40C150A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836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B2AF06AE-E37A-44F3-A5FE-D39A16E153D8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D01A54C8-ECE9-4AF1-B3DA-8FF0F5E63EAB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880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AD627FF-8664-4AF3-BBFE-2DF3D51D78C8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2FA7455-E23D-49B7-B280-2F455A4BBB8D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4889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1937E54B-D617-4A51-97D7-7D03805333E1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96D06358-7F7F-4117-A850-788980517F57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362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6E3B14BE-CCE3-45D9-9B09-C0F36B82D247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D8DF7299-B7F5-4E14-AC68-8BC27C6D9424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86478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F5EEC79-1583-42F6-B0B0-A5A050D57112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91C2BAA9-2DF4-4610-BE9D-57264751CF01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695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E5F3CEFE-2361-4560-80AF-C9F52DD583A2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799B8C7-F539-4BCA-9828-FCBCC69C4600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879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1" y="198967"/>
            <a:ext cx="11823700" cy="646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6" name="圆角矩形 8"/>
            <p:cNvSpPr/>
            <p:nvPr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矩形 9"/>
            <p:cNvSpPr/>
            <p:nvPr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TextBox 11"/>
          <p:cNvSpPr txBox="1">
            <a:spLocks noChangeArrowheads="1"/>
          </p:cNvSpPr>
          <p:nvPr userDrawn="1"/>
        </p:nvSpPr>
        <p:spPr bwMode="auto">
          <a:xfrm>
            <a:off x="11300884" y="6248400"/>
            <a:ext cx="503664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327D61-76AC-4281-86F3-F2898E8A26B5}" type="slidenum">
              <a:rPr kumimoji="0" lang="zh-CN" altLang="en-US" sz="21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2133" b="0" i="0" u="none" strike="noStrike" kern="1200" cap="none" spc="0" normalizeH="0" baseline="0" noProof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7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7853CE4-3760-4F0D-97F4-B64506FF6CD8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10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11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0F2BDC12-2F0C-4556-A544-475FA73BB79F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22392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D82F0060-48EE-4E42-AC07-07252EA6FC13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E8A26A1-B750-43A2-8155-3163DE3B94B9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49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29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D6B1F625-2A94-462B-89E2-28E6E7B78CE8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0DFC7F45-BB2D-4585-BCBF-21746199EF16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479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B9CFE6EB-8AA3-4DED-96F8-3A2A8FE23C70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53342510-555D-4874-A882-A4884EE0ADD2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433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1AB07B6C-C59B-4FEB-8AAA-9AAE5A63A0A2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4D54B7EC-BF59-4418-BEB0-978B77C671F0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5877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4557239D-0988-47F2-B9FB-2825E9537E27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028CCACC-8348-40E1-A6FA-AD4C1AB59AEB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229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77B2-4168-43D9-A452-72B4F705C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14D99-D1EE-4404-B685-0ADC18CF1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24AC9-BD19-4FC6-9264-9FE708657E42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D349D-ABF2-4D5D-92BC-8873C90727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571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0C551-AD9A-4D70-B68C-A00708BF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2E698-4654-4D89-9833-2C25AFC1D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37EC7-9E7A-4A55-8C7D-153676B99621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44F9E-78A5-46DA-BAF2-DE75E2DCDD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8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B0E1-3BEC-475C-87BA-85B3AEF3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670D0-6D85-4288-B1D8-7DA08309F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6C9DE-B11D-4A05-8FEC-9230737181D8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6344F-EE65-47B5-B295-ACE019E25E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293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9597-F8AC-4BA7-82CD-F94EA1849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E68CD-D9F9-4CEA-8738-3A8D65C51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28418-517C-43AD-B33A-4C2B1BE42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83AB0-C698-465D-B036-E43F2C518017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21956-8295-4126-B269-32830C3923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700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EEC8-78FD-4D1D-9DC3-E32E7E1CD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499D1-369C-4BD0-87FF-6CD7D6F82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3567B-4ABB-4972-86CC-72E09F67B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EC31A-BD54-4FA2-8A2E-1EC2BEF92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B0E99-E96B-4C79-91DC-B3965F2A9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00485-5BF6-4ED1-8E81-D82E6D73F2CE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C664F-1C1A-40DE-9644-791E1CAC83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425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87194-32A4-4C24-BE5B-FD93E878C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3D04D-B88A-4AA7-8B1E-C6A3BB2EFF43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31A39-B373-4F50-B0B1-E64CA35BD4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12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943121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24C45-081E-49C7-A9B3-146DDF456EC2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1A4F5-59AE-4B96-98C3-D22C58FF0E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908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23F7-CDCD-400D-8E62-BF9C8C0E6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28173-D51D-4884-9351-846047E8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DA721E-067E-480C-8258-6BB85E849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B61EB-8C95-4428-BFA2-5C955C0EFBD8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51766-DD68-46BD-B81A-DE2534377CE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715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F81AA-D9D9-48FE-AB69-F75307834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955FD2-6038-4169-873F-10C5D09E6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61A72-6A72-4681-B02B-F285D8F93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FC216-0136-454B-9D57-A81CF4D43899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144BD-3F64-4A94-8862-C953535B4F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63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E773-AFD1-4F48-9EF2-5FDDD1C3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1B0917-5AD7-442C-B64F-7DDC99A82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48387-1847-4391-BC90-F78475906C39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A02FC-CCB1-4340-AF1A-B2E80CB8F84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369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5686EC-7927-46DE-87A3-735743069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CDE276-8220-4AEA-8E8E-F1107F1A0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68C89-1214-4BDF-90F2-3FAA9CD87A0F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14856-6A00-4615-8CB5-F313766F5A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490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77B2-4168-43D9-A452-72B4F705C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14D99-D1EE-4404-B685-0ADC18CF1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2DB5F-72DA-49BF-B4C7-62DA594BD641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A56EA-A129-469B-84B3-ACABECB156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757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0C551-AD9A-4D70-B68C-A00708BF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2E698-4654-4D89-9833-2C25AFC1D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C40B4-B3F2-4114-A519-6FF5B8A61B00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12F07-73E0-4D53-B42E-C7BBCB9F1B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143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B0E1-3BEC-475C-87BA-85B3AEF3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670D0-6D85-4288-B1D8-7DA08309F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7D632-28D2-4072-80C4-F435BBD71B8E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EC104-6C7B-4721-8A5F-86D64CDFAF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729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9597-F8AC-4BA7-82CD-F94EA1849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E68CD-D9F9-4CEA-8738-3A8D65C51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28418-517C-43AD-B33A-4C2B1BE42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6FEE5-1BE4-48C9-BB4D-EAEEA4140948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5974D-8D36-4726-B708-3BD212B6C96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40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EEC8-78FD-4D1D-9DC3-E32E7E1CD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9499D1-369C-4BD0-87FF-6CD7D6F82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3567B-4ABB-4972-86CC-72E09F67B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EC31A-BD54-4FA2-8A2E-1EC2BEF92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B0E99-E96B-4C79-91DC-B3965F2A9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8CAAB-108B-46A3-9C85-B265BE13D6D6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8CB93-0089-45A6-9811-3577728D860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7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2066299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87194-32A4-4C24-BE5B-FD93E878C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88CEF-8399-423E-8F7E-3E0CF7A762AB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A7D9E-C9D5-476B-B8FA-9DFA9DA272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144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7B00F-2A5C-4D91-B3C6-9CF2F4BD41ED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13E99-8B3F-4155-A47F-F30D3AD20B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508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23F7-CDCD-400D-8E62-BF9C8C0E6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28173-D51D-4884-9351-846047E8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DA721E-067E-480C-8258-6BB85E849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E4B7E-1713-4BF4-8A91-F566B5985A20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36A0F-FA06-466C-A865-BE76E146BA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754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F81AA-D9D9-48FE-AB69-F75307834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955FD2-6038-4169-873F-10C5D09E6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61A72-6A72-4681-B02B-F285D8F93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1A18F-0265-4E2B-9AF3-0D2CEA3CF1E4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69397-4176-4099-AFAE-A76CDC97E0D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187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E773-AFD1-4F48-9EF2-5FDDD1C3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1B0917-5AD7-442C-B64F-7DDC99A82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90DF9-C14C-4D94-A144-72DD12FC1F62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2BD79-9060-41F3-974E-A0248F9BE3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307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5686EC-7927-46DE-87A3-735743069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CDE276-8220-4AEA-8E8E-F1107F1A0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67EB8-E4F2-4FCB-9A61-1EC47065CD4F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3EBA7-AFD0-4BF6-AE51-7706905C19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9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65759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66470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3434B-598D-4111-B328-340A33F71DB9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2D45A-CBC9-4FBD-BEE6-B2BEAC4115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8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/>
          <p:cNvSpPr/>
          <p:nvPr userDrawn="1"/>
        </p:nvSpPr>
        <p:spPr>
          <a:xfrm>
            <a:off x="2859618" y="495300"/>
            <a:ext cx="518583" cy="518584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3" name="椭圆 10"/>
          <p:cNvSpPr/>
          <p:nvPr userDrawn="1"/>
        </p:nvSpPr>
        <p:spPr>
          <a:xfrm>
            <a:off x="3227918" y="224367"/>
            <a:ext cx="622300" cy="622300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" name="椭圆 11"/>
          <p:cNvSpPr/>
          <p:nvPr userDrawn="1"/>
        </p:nvSpPr>
        <p:spPr>
          <a:xfrm>
            <a:off x="4929718" y="294218"/>
            <a:ext cx="402167" cy="402167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椭圆 12"/>
          <p:cNvSpPr/>
          <p:nvPr userDrawn="1"/>
        </p:nvSpPr>
        <p:spPr>
          <a:xfrm>
            <a:off x="7040034" y="495301"/>
            <a:ext cx="292100" cy="292100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椭圆 13"/>
          <p:cNvSpPr/>
          <p:nvPr userDrawn="1"/>
        </p:nvSpPr>
        <p:spPr>
          <a:xfrm>
            <a:off x="3649134" y="641351"/>
            <a:ext cx="317500" cy="315383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7" name="椭圆 14"/>
          <p:cNvSpPr/>
          <p:nvPr userDrawn="1"/>
        </p:nvSpPr>
        <p:spPr>
          <a:xfrm>
            <a:off x="6675967" y="478367"/>
            <a:ext cx="516467" cy="516467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8" name="椭圆 15"/>
          <p:cNvSpPr/>
          <p:nvPr userDrawn="1"/>
        </p:nvSpPr>
        <p:spPr>
          <a:xfrm>
            <a:off x="1083733" y="696385"/>
            <a:ext cx="298451" cy="298449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9" name="椭圆 16"/>
          <p:cNvSpPr/>
          <p:nvPr userDrawn="1"/>
        </p:nvSpPr>
        <p:spPr>
          <a:xfrm>
            <a:off x="10911418" y="440267"/>
            <a:ext cx="518583" cy="516467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0" name="椭圆 17"/>
          <p:cNvSpPr/>
          <p:nvPr userDrawn="1"/>
        </p:nvSpPr>
        <p:spPr>
          <a:xfrm>
            <a:off x="8629651" y="478368"/>
            <a:ext cx="218016" cy="218017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1" name="椭圆 18"/>
          <p:cNvSpPr/>
          <p:nvPr userDrawn="1"/>
        </p:nvSpPr>
        <p:spPr>
          <a:xfrm>
            <a:off x="8845551" y="412751"/>
            <a:ext cx="165100" cy="165100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2" name="椭圆 19"/>
          <p:cNvSpPr/>
          <p:nvPr userDrawn="1"/>
        </p:nvSpPr>
        <p:spPr>
          <a:xfrm>
            <a:off x="8832851" y="681568"/>
            <a:ext cx="218016" cy="218017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3" name="椭圆 20"/>
          <p:cNvSpPr/>
          <p:nvPr userDrawn="1"/>
        </p:nvSpPr>
        <p:spPr>
          <a:xfrm>
            <a:off x="5560485" y="1217085"/>
            <a:ext cx="535516" cy="535516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14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01"/>
            <a:ext cx="12192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220186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27" r:id="rId8"/>
    <p:sldLayoutId id="2147483725" r:id="rId9"/>
    <p:sldLayoutId id="2147483726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 smtClean="0">
                <a:solidFill>
                  <a:prstClr val="black">
                    <a:tint val="75000"/>
                  </a:prstClr>
                </a:solidFill>
                <a:latin typeface="Times New Roman"/>
              </a:defRPr>
            </a:lvl1pPr>
          </a:lstStyle>
          <a:p>
            <a:pPr defTabSz="1219170">
              <a:defRPr/>
            </a:pPr>
            <a:fld id="{431587DC-83E5-4660-8874-C4198C1C5797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Times New Roman"/>
              </a:defRPr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00" smtClean="0">
                <a:solidFill>
                  <a:prstClr val="black">
                    <a:tint val="75000"/>
                  </a:prstClr>
                </a:solidFill>
                <a:latin typeface="Times New Roman"/>
              </a:defRPr>
            </a:lvl1pPr>
          </a:lstStyle>
          <a:p>
            <a:pPr defTabSz="1219170">
              <a:defRPr/>
            </a:pPr>
            <a:fld id="{DB04C140-D8CA-4904-BC7B-204BBCA914ED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48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panose="020B060402020202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panose="020B060402020202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panose="020B060402020202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panose="020B060402020202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457189" indent="-457189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 smtClean="0">
                <a:solidFill>
                  <a:prstClr val="black">
                    <a:tint val="75000"/>
                  </a:prstClr>
                </a:solidFill>
                <a:latin typeface="Times New Roman"/>
              </a:defRPr>
            </a:lvl1pPr>
          </a:lstStyle>
          <a:p>
            <a:pPr defTabSz="1219170">
              <a:defRPr/>
            </a:pPr>
            <a:fld id="{65883F7E-0F15-4625-A846-47067CA46CB4}" type="datetimeFigureOut">
              <a:rPr lang="zh-CN" altLang="en-US" smtClean="0"/>
              <a:pPr defTabSz="1219170">
                <a:defRPr/>
              </a:pPr>
              <a:t>2022/1/2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Times New Roman"/>
              </a:defRPr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600" smtClean="0">
                <a:solidFill>
                  <a:prstClr val="black">
                    <a:tint val="75000"/>
                  </a:prstClr>
                </a:solidFill>
                <a:latin typeface="Times New Roman"/>
              </a:defRPr>
            </a:lvl1pPr>
          </a:lstStyle>
          <a:p>
            <a:pPr defTabSz="1219170">
              <a:defRPr/>
            </a:pPr>
            <a:fld id="{A5AE414D-898A-4B6E-889F-35FCED4045CB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646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panose="020B0604020202020204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panose="020B0604020202020204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panose="020B0604020202020204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panose="020B0604020202020204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457189" indent="-457189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6185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37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3650373A-974A-4E41-AC7B-5FD789FE57F7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37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37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EA234652-56D1-4CE6-A533-83C896A84C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0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defTabSz="914377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6185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37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BCE995B2-1C71-40DB-A99B-3C06ECBA9A7C}" type="datetimeFigureOut">
              <a:rPr lang="en-US" smtClean="0"/>
              <a:pPr>
                <a:defRPr/>
              </a:pPr>
              <a:t>02/01/2022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37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377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F7BD639F-0062-45F0-9F94-F9152C80DE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61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defTabSz="914377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5.pn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3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6.jpeg"/><Relationship Id="rId9" Type="http://schemas.openxmlformats.org/officeDocument/2006/relationships/image" Target="../media/image3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40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718" y="1583268"/>
            <a:ext cx="8809567" cy="193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79272" y="3780367"/>
            <a:ext cx="7760458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altLang="zh-CN" sz="4800" dirty="0" err="1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方正卡通简体" pitchFamily="65" charset="-122"/>
                <a:cs typeface="Arial" pitchFamily="34" charset="0"/>
              </a:rPr>
              <a:t>Phân</a:t>
            </a:r>
            <a:r>
              <a:rPr lang="en-US" altLang="zh-CN" sz="4800" dirty="0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方正卡通简体" pitchFamily="65" charset="-122"/>
                <a:cs typeface="Arial" pitchFamily="34" charset="0"/>
              </a:rPr>
              <a:t> </a:t>
            </a:r>
            <a:r>
              <a:rPr lang="en-US" altLang="zh-CN" sz="4800" dirty="0" err="1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方正卡通简体" pitchFamily="65" charset="-122"/>
                <a:cs typeface="Arial" pitchFamily="34" charset="0"/>
              </a:rPr>
              <a:t>môn</a:t>
            </a:r>
            <a:r>
              <a:rPr lang="en-US" altLang="zh-CN" sz="4800" dirty="0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方正卡通简体" pitchFamily="65" charset="-122"/>
                <a:cs typeface="Arial" pitchFamily="34" charset="0"/>
              </a:rPr>
              <a:t>: </a:t>
            </a:r>
            <a:r>
              <a:rPr lang="en-US" altLang="zh-CN" sz="4800" dirty="0" err="1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方正卡通简体" pitchFamily="65" charset="-122"/>
                <a:cs typeface="Arial" pitchFamily="34" charset="0"/>
              </a:rPr>
              <a:t>Luyện</a:t>
            </a:r>
            <a:r>
              <a:rPr lang="en-US" altLang="zh-CN" sz="4800" dirty="0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方正卡通简体" pitchFamily="65" charset="-122"/>
                <a:cs typeface="Arial" pitchFamily="34" charset="0"/>
              </a:rPr>
              <a:t> </a:t>
            </a:r>
            <a:r>
              <a:rPr lang="en-US" altLang="zh-CN" sz="4800" dirty="0" err="1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方正卡通简体" pitchFamily="65" charset="-122"/>
                <a:cs typeface="Arial" pitchFamily="34" charset="0"/>
              </a:rPr>
              <a:t>từ</a:t>
            </a:r>
            <a:r>
              <a:rPr lang="en-US" altLang="zh-CN" sz="4800" dirty="0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方正卡通简体" pitchFamily="65" charset="-122"/>
                <a:cs typeface="Arial" pitchFamily="34" charset="0"/>
              </a:rPr>
              <a:t> </a:t>
            </a:r>
            <a:r>
              <a:rPr lang="en-US" altLang="zh-CN" sz="4800" dirty="0" err="1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方正卡通简体" pitchFamily="65" charset="-122"/>
                <a:cs typeface="Arial" pitchFamily="34" charset="0"/>
              </a:rPr>
              <a:t>và</a:t>
            </a:r>
            <a:r>
              <a:rPr lang="en-US" altLang="zh-CN" sz="4800" dirty="0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方正卡通简体" pitchFamily="65" charset="-122"/>
                <a:cs typeface="Arial" pitchFamily="34" charset="0"/>
              </a:rPr>
              <a:t> </a:t>
            </a:r>
            <a:r>
              <a:rPr lang="en-US" altLang="zh-CN" sz="4800" dirty="0" err="1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方正卡通简体" pitchFamily="65" charset="-122"/>
                <a:cs typeface="Arial" pitchFamily="34" charset="0"/>
              </a:rPr>
              <a:t>câu</a:t>
            </a:r>
            <a:endParaRPr lang="en-US" altLang="zh-CN" sz="4800" dirty="0">
              <a:ln w="9525">
                <a:noFill/>
              </a:ln>
              <a:solidFill>
                <a:srgbClr val="FC6E5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方正卡通简体" pitchFamily="65" charset="-122"/>
              <a:cs typeface="Arial" pitchFamily="34" charset="0"/>
            </a:endParaRPr>
          </a:p>
          <a:p>
            <a:pPr algn="ctr" defTabSz="1219170">
              <a:defRPr/>
            </a:pPr>
            <a:r>
              <a:rPr lang="en-US" altLang="zh-CN" sz="4800" dirty="0" err="1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方正卡通简体" pitchFamily="65" charset="-122"/>
                <a:cs typeface="Arial" pitchFamily="34" charset="0"/>
              </a:rPr>
              <a:t>Lớp</a:t>
            </a:r>
            <a:r>
              <a:rPr lang="en-US" altLang="zh-CN" sz="4800" dirty="0">
                <a:ln w="9525">
                  <a:noFill/>
                </a:ln>
                <a:solidFill>
                  <a:srgbClr val="FC6E5B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方正卡通简体" pitchFamily="65" charset="-122"/>
                <a:cs typeface="Arial" pitchFamily="34" charset="0"/>
              </a:rPr>
              <a:t> 3</a:t>
            </a:r>
            <a:endParaRPr lang="zh-CN" altLang="en-US" sz="4800" dirty="0">
              <a:ln w="9525">
                <a:noFill/>
              </a:ln>
              <a:solidFill>
                <a:srgbClr val="FC6E5B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方正卡通简体" pitchFamily="65" charset="-122"/>
              <a:cs typeface="Arial" pitchFamily="34" charset="0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767" y="4650318"/>
            <a:ext cx="6731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2496800" y="5924551"/>
            <a:ext cx="1322917" cy="132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9245" flipH="1">
            <a:off x="1043517" y="4500034"/>
            <a:ext cx="1278467" cy="1361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9245" flipH="1">
            <a:off x="1043517" y="4536018"/>
            <a:ext cx="1278467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6" name="WordArt 12"/>
          <p:cNvSpPr>
            <a:spLocks noChangeArrowheads="1" noChangeShapeType="1" noTextEdit="1"/>
          </p:cNvSpPr>
          <p:nvPr/>
        </p:nvSpPr>
        <p:spPr bwMode="auto">
          <a:xfrm>
            <a:off x="1803400" y="404284"/>
            <a:ext cx="9474200" cy="10477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9AA0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bài giảng trực tuyến</a:t>
            </a:r>
          </a:p>
        </p:txBody>
      </p:sp>
    </p:spTree>
    <p:extLst>
      <p:ext uri="{BB962C8B-B14F-4D97-AF65-F5344CB8AC3E}">
        <p14:creationId xmlns:p14="http://schemas.microsoft.com/office/powerpoint/2010/main" val="11210054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ntr" presetSubtype="36" fill="hold" grpId="0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7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585" y="1507083"/>
            <a:ext cx="2292096" cy="212479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5" name="Text Box 5">
            <a:extLst>
              <a:ext uri="{FF2B5EF4-FFF2-40B4-BE49-F238E27FC236}">
                <a16:creationId xmlns:a16="http://schemas.microsoft.com/office/drawing/2014/main" id="{DAC2EF36-600E-410B-9DDA-5CA2064E3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17" y="575207"/>
            <a:ext cx="113617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</a:t>
            </a: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tìm những từ ngữ thích hợp để nói về đặc điểm của nhân vật trong các bài tập đọc mới học:</a:t>
            </a:r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828BD249-1CEC-4759-B979-6CA8D3801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803" y="1526590"/>
            <a:ext cx="8458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Mồ Côi </a:t>
            </a:r>
            <a:r>
              <a:rPr lang="en-US" altLang="en-US" sz="28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truyện </a:t>
            </a:r>
            <a:r>
              <a:rPr lang="en-US" altLang="en-US" sz="2800" i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 Côi xử kiện.</a:t>
            </a:r>
          </a:p>
        </p:txBody>
      </p:sp>
      <p:sp>
        <p:nvSpPr>
          <p:cNvPr id="27" name="Line 15">
            <a:extLst>
              <a:ext uri="{FF2B5EF4-FFF2-40B4-BE49-F238E27FC236}">
                <a16:creationId xmlns:a16="http://schemas.microsoft.com/office/drawing/2014/main" id="{3A9501FD-8774-4ADD-A386-1784B8629A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42168" y="1078732"/>
            <a:ext cx="1489202" cy="8946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5C450E1B-6EB5-4162-AF81-F09FEE2D0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1572" y="2285182"/>
            <a:ext cx="2716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 minh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73779762-439A-4CDE-973C-000CC1DB0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3124" y="2836770"/>
            <a:ext cx="2716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trí</a:t>
            </a:r>
          </a:p>
        </p:txBody>
      </p:sp>
      <p:sp>
        <p:nvSpPr>
          <p:cNvPr id="33" name="Text Box 6">
            <a:extLst>
              <a:ext uri="{FF2B5EF4-FFF2-40B4-BE49-F238E27FC236}">
                <a16:creationId xmlns:a16="http://schemas.microsoft.com/office/drawing/2014/main" id="{AE89CA29-CA89-4661-82F6-8FD7864D9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1572" y="3278574"/>
            <a:ext cx="19239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minh</a:t>
            </a:r>
          </a:p>
        </p:txBody>
      </p:sp>
      <p:pic>
        <p:nvPicPr>
          <p:cNvPr id="18" name="Picture 8" descr="mo coi">
            <a:extLst>
              <a:ext uri="{FF2B5EF4-FFF2-40B4-BE49-F238E27FC236}">
                <a16:creationId xmlns:a16="http://schemas.microsoft.com/office/drawing/2014/main" id="{AD27D228-B990-4502-AE46-DAF82A034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-8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583" y="2170791"/>
            <a:ext cx="4090737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9" name="Text Box 6">
            <a:extLst>
              <a:ext uri="{FF2B5EF4-FFF2-40B4-BE49-F238E27FC236}">
                <a16:creationId xmlns:a16="http://schemas.microsoft.com/office/drawing/2014/main" id="{E80E537C-B5B7-4E75-BB00-C244889B3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8904" y="3787989"/>
            <a:ext cx="32496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bảo vệ lẽ phải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9DB83EE3-47EE-4F73-8DED-DE5775295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771" y="4302139"/>
            <a:ext cx="57133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giúp đỡ những người bị oan</a:t>
            </a:r>
          </a:p>
        </p:txBody>
      </p:sp>
    </p:spTree>
    <p:extLst>
      <p:ext uri="{BB962C8B-B14F-4D97-AF65-F5344CB8AC3E}">
        <p14:creationId xmlns:p14="http://schemas.microsoft.com/office/powerpoint/2010/main" val="163175719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585" y="1507083"/>
            <a:ext cx="2292096" cy="212479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5" name="Text Box 5">
            <a:extLst>
              <a:ext uri="{FF2B5EF4-FFF2-40B4-BE49-F238E27FC236}">
                <a16:creationId xmlns:a16="http://schemas.microsoft.com/office/drawing/2014/main" id="{DAC2EF36-600E-410B-9DDA-5CA2064E3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17" y="575207"/>
            <a:ext cx="113617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</a:t>
            </a: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tìm những từ ngữ thích hợp để nói về đặc điểm của nhân vật trong các bài tập đọc mới học:</a:t>
            </a:r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828BD249-1CEC-4759-B979-6CA8D3801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803" y="1526590"/>
            <a:ext cx="8458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chủ quán </a:t>
            </a:r>
            <a:r>
              <a:rPr lang="en-US" altLang="en-US" sz="28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truyện </a:t>
            </a:r>
            <a:r>
              <a:rPr lang="en-US" altLang="en-US" sz="2800" i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 Côi xử kiện.</a:t>
            </a:r>
          </a:p>
        </p:txBody>
      </p:sp>
      <p:sp>
        <p:nvSpPr>
          <p:cNvPr id="27" name="Line 15">
            <a:extLst>
              <a:ext uri="{FF2B5EF4-FFF2-40B4-BE49-F238E27FC236}">
                <a16:creationId xmlns:a16="http://schemas.microsoft.com/office/drawing/2014/main" id="{3A9501FD-8774-4ADD-A386-1784B8629A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42168" y="1078732"/>
            <a:ext cx="1489202" cy="8946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5C450E1B-6EB5-4162-AF81-F09FEE2D0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745" y="2294589"/>
            <a:ext cx="2716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 lam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73779762-439A-4CDE-973C-000CC1DB0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2452" y="2920379"/>
            <a:ext cx="2716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dối trá</a:t>
            </a:r>
          </a:p>
        </p:txBody>
      </p:sp>
      <p:sp>
        <p:nvSpPr>
          <p:cNvPr id="33" name="Text Box 6">
            <a:extLst>
              <a:ext uri="{FF2B5EF4-FFF2-40B4-BE49-F238E27FC236}">
                <a16:creationId xmlns:a16="http://schemas.microsoft.com/office/drawing/2014/main" id="{AE89CA29-CA89-4661-82F6-8FD7864D9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1572" y="3498217"/>
            <a:ext cx="19239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 xa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E80E537C-B5B7-4E75-BB00-C244889B3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883" y="3972275"/>
            <a:ext cx="40100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 oan cho người khác</a:t>
            </a:r>
          </a:p>
        </p:txBody>
      </p:sp>
      <p:pic>
        <p:nvPicPr>
          <p:cNvPr id="21" name="Picture 11" descr="phu ho">
            <a:extLst>
              <a:ext uri="{FF2B5EF4-FFF2-40B4-BE49-F238E27FC236}">
                <a16:creationId xmlns:a16="http://schemas.microsoft.com/office/drawing/2014/main" id="{F10CA1E0-F242-45F7-AA48-A59160BA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343" y="2337135"/>
            <a:ext cx="4287429" cy="30700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28864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593" y="1533912"/>
            <a:ext cx="2292096" cy="212479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aphicFrame>
        <p:nvGraphicFramePr>
          <p:cNvPr id="12" name="Group 319">
            <a:extLst>
              <a:ext uri="{FF2B5EF4-FFF2-40B4-BE49-F238E27FC236}">
                <a16:creationId xmlns:a16="http://schemas.microsoft.com/office/drawing/2014/main" id="{5B018E91-80F0-4757-ACCD-26B37DEB89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5096810"/>
              </p:ext>
            </p:extLst>
          </p:nvPr>
        </p:nvGraphicFramePr>
        <p:xfrm>
          <a:off x="2849015" y="1165284"/>
          <a:ext cx="8686800" cy="4453092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3108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8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Nhân vật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Đặc điểm nhân vật 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3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a) Chú bé Mến trong truyện Đôi bạn.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98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b) Anh Đom Đóm trong bài thơ cùng tên.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69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c) Anh Mồ Côi trong truyện Mồ Côi xử kiện.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Chủ quán</a:t>
                      </a: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 Box 243">
            <a:extLst>
              <a:ext uri="{FF2B5EF4-FFF2-40B4-BE49-F238E27FC236}">
                <a16:creationId xmlns:a16="http://schemas.microsoft.com/office/drawing/2014/main" id="{2A00E911-0FE3-4CA1-85ED-818C8837F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215" y="2007388"/>
            <a:ext cx="5638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200" b="1" i="1">
                <a:solidFill>
                  <a:schemeClr val="bg1"/>
                </a:solidFill>
                <a:latin typeface="Arial" panose="020B0604020202020204" pitchFamily="34" charset="0"/>
              </a:rPr>
              <a:t>dũng cảm, không ngần ngại cứu người, tốt bụng, biết sống vì người khác  …</a:t>
            </a:r>
          </a:p>
        </p:txBody>
      </p:sp>
      <p:sp>
        <p:nvSpPr>
          <p:cNvPr id="14" name="Text Box 251">
            <a:extLst>
              <a:ext uri="{FF2B5EF4-FFF2-40B4-BE49-F238E27FC236}">
                <a16:creationId xmlns:a16="http://schemas.microsoft.com/office/drawing/2014/main" id="{7482724E-E3A9-47B6-B883-84213C4C7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9415" y="3104351"/>
            <a:ext cx="5486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i="1">
                <a:solidFill>
                  <a:schemeClr val="bg1"/>
                </a:solidFill>
                <a:latin typeface="Arial" panose="020B0604020202020204" pitchFamily="34" charset="0"/>
              </a:rPr>
              <a:t>chuyên cần, chăm chỉ, tốt bụng , …</a:t>
            </a:r>
          </a:p>
        </p:txBody>
      </p:sp>
      <p:sp>
        <p:nvSpPr>
          <p:cNvPr id="15" name="Text Box 265">
            <a:extLst>
              <a:ext uri="{FF2B5EF4-FFF2-40B4-BE49-F238E27FC236}">
                <a16:creationId xmlns:a16="http://schemas.microsoft.com/office/drawing/2014/main" id="{1F094487-A828-4D78-8811-0F422C4F1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9107" y="3972742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200" b="1" i="1">
                <a:solidFill>
                  <a:schemeClr val="bg1"/>
                </a:solidFill>
                <a:latin typeface="Arial" panose="020B0604020202020204" pitchFamily="34" charset="0"/>
              </a:rPr>
              <a:t>thông minh, tài trí, công minh, biết bảo vệ lẽ phải  …</a:t>
            </a:r>
          </a:p>
        </p:txBody>
      </p:sp>
      <p:sp>
        <p:nvSpPr>
          <p:cNvPr id="16" name="Text Box 320">
            <a:extLst>
              <a:ext uri="{FF2B5EF4-FFF2-40B4-BE49-F238E27FC236}">
                <a16:creationId xmlns:a16="http://schemas.microsoft.com/office/drawing/2014/main" id="{56F5348D-D6AF-4DFF-BE6F-2394159D3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9107" y="4761762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200" b="1" i="1">
                <a:solidFill>
                  <a:schemeClr val="bg1"/>
                </a:solidFill>
                <a:latin typeface="Arial" panose="020B0604020202020204" pitchFamily="34" charset="0"/>
              </a:rPr>
              <a:t>tham lam, dối trá, xấu xa, vu oan cho người khác…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F8C8B766-64F9-46D9-9AEF-FD08324A3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078" y="157156"/>
            <a:ext cx="113617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</a:t>
            </a: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tìm những từ ngữ thích hợp để nói về đặc điểm của nhân vật trong các bài tập đọc mới học:</a:t>
            </a:r>
          </a:p>
        </p:txBody>
      </p:sp>
      <p:sp>
        <p:nvSpPr>
          <p:cNvPr id="18" name="Line 15">
            <a:extLst>
              <a:ext uri="{FF2B5EF4-FFF2-40B4-BE49-F238E27FC236}">
                <a16:creationId xmlns:a16="http://schemas.microsoft.com/office/drawing/2014/main" id="{6ACC7093-66C1-40C4-AB4D-85FAE3B5BD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42168" y="660469"/>
            <a:ext cx="1489202" cy="8946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1696147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933700" y="2393950"/>
            <a:ext cx="2590800" cy="146526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048000" y="2590800"/>
            <a:ext cx="2362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Từ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chỉ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đặc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điểm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6289675" y="723900"/>
            <a:ext cx="1905000" cy="1143000"/>
          </a:xfrm>
          <a:prstGeom prst="wedgeRoundRectCallout">
            <a:avLst>
              <a:gd name="adj1" fmla="val -79910"/>
              <a:gd name="adj2" fmla="val 778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400800" y="2740025"/>
            <a:ext cx="1905000" cy="1143000"/>
          </a:xfrm>
          <a:prstGeom prst="wedgeRoundRectCallout">
            <a:avLst>
              <a:gd name="adj1" fmla="val -82218"/>
              <a:gd name="adj2" fmla="val -2288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421438" y="4343400"/>
            <a:ext cx="1905000" cy="1143000"/>
          </a:xfrm>
          <a:prstGeom prst="wedgeRoundRectCallout">
            <a:avLst>
              <a:gd name="adj1" fmla="val -82218"/>
              <a:gd name="adj2" fmla="val -7749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410325" y="1033463"/>
            <a:ext cx="1808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Màu sắc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21438" y="2819400"/>
            <a:ext cx="19319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Hình dáng,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kích thước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543675" y="4489450"/>
            <a:ext cx="18097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Tính chất,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tính tình</a:t>
            </a:r>
          </a:p>
        </p:txBody>
      </p:sp>
      <p:pic>
        <p:nvPicPr>
          <p:cNvPr id="11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75409"/>
            <a:ext cx="2292096" cy="2124790"/>
          </a:xfrm>
          <a:prstGeom prst="rect">
            <a:avLst/>
          </a:prstGeom>
        </p:spPr>
      </p:pic>
      <p:grpSp>
        <p:nvGrpSpPr>
          <p:cNvPr id="12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13" name="图片 8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4" name="图片 8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316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5524" y="435254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6" name="图片 19">
            <a:extLst>
              <a:ext uri="{FF2B5EF4-FFF2-40B4-BE49-F238E27FC236}">
                <a16:creationId xmlns:a16="http://schemas.microsoft.com/office/drawing/2014/main" id="{D28C11AF-6AC8-44CF-9B91-DD37FF737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29" y="1206488"/>
            <a:ext cx="3775078" cy="4556636"/>
          </a:xfrm>
          <a:prstGeom prst="rect">
            <a:avLst/>
          </a:prstGeom>
        </p:spPr>
      </p:pic>
      <p:pic>
        <p:nvPicPr>
          <p:cNvPr id="7" name="图片 20">
            <a:extLst>
              <a:ext uri="{FF2B5EF4-FFF2-40B4-BE49-F238E27FC236}">
                <a16:creationId xmlns:a16="http://schemas.microsoft.com/office/drawing/2014/main" id="{8EABA922-C928-473C-9F47-F5FFAE095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481" y="3436873"/>
            <a:ext cx="2608626" cy="3148692"/>
          </a:xfrm>
          <a:prstGeom prst="rect">
            <a:avLst/>
          </a:prstGeom>
        </p:spPr>
      </p:pic>
      <p:pic>
        <p:nvPicPr>
          <p:cNvPr id="8" name="图片 21">
            <a:extLst>
              <a:ext uri="{FF2B5EF4-FFF2-40B4-BE49-F238E27FC236}">
                <a16:creationId xmlns:a16="http://schemas.microsoft.com/office/drawing/2014/main" id="{CA80B3C8-8E9B-4D12-B4A2-334F4526B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42" y="3386206"/>
            <a:ext cx="1838450" cy="2219066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2A53A804-3F07-43C4-AF15-3C83EA6AE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30" y="279255"/>
            <a:ext cx="113617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</a:t>
            </a:r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câu theo mẫu Ai thế nào ? để miêu tả :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6E240344-EA20-407B-96A1-2A2D59E12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200" y="1396347"/>
            <a:ext cx="8458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3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bác nông dân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en-US" altLang="en-US" sz="3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Một bông hoa trong vườn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Một buổi sớm mùa đông</a:t>
            </a:r>
            <a:endParaRPr lang="en-US" altLang="en-US" sz="3600" i="1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8372E6-8C84-4230-8F75-DF338C0361A3}"/>
              </a:ext>
            </a:extLst>
          </p:cNvPr>
          <p:cNvSpPr txBox="1"/>
          <p:nvPr/>
        </p:nvSpPr>
        <p:spPr>
          <a:xfrm>
            <a:off x="549683" y="3905839"/>
            <a:ext cx="8663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SG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31814CA7-D52A-4AE1-B6F0-34911CC6BF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83191" y="4490614"/>
            <a:ext cx="162693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14" name="Rounded Rectangle 13"/>
          <p:cNvSpPr/>
          <p:nvPr/>
        </p:nvSpPr>
        <p:spPr>
          <a:xfrm>
            <a:off x="1697852" y="4829363"/>
            <a:ext cx="8694716" cy="1867524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Lưu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ý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câu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</a:p>
          <a:p>
            <a:pPr marL="285750" marR="0" lvl="0" indent="-28575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Nội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dung :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Diễn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đạt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đủ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ý,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đúng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yêu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cầu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đề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  <a:p>
            <a:pPr marL="285750" marR="0" lvl="0" indent="-28575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Hình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thức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: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Đầu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câu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lùi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một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ô,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viết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hoa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chữ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đầu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dòng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cuối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câu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phải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có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dấu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chấm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1578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1" name="Text Box 5">
            <a:extLst>
              <a:ext uri="{FF2B5EF4-FFF2-40B4-BE49-F238E27FC236}">
                <a16:creationId xmlns:a16="http://schemas.microsoft.com/office/drawing/2014/main" id="{70B6809E-3FA4-4219-AF0A-862C08394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40" y="626959"/>
            <a:ext cx="113617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</a:t>
            </a:r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câu theo mẫu Ai thế nào ? để miêu tả :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B36D89D1-C831-4EFC-B9E4-AE4B3973C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107" y="1246582"/>
            <a:ext cx="845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sz="3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bác nông dân</a:t>
            </a:r>
          </a:p>
        </p:txBody>
      </p:sp>
      <p:pic>
        <p:nvPicPr>
          <p:cNvPr id="9218" name="Picture 2" descr="Gặt lúa giúp người nông dân">
            <a:extLst>
              <a:ext uri="{FF2B5EF4-FFF2-40B4-BE49-F238E27FC236}">
                <a16:creationId xmlns:a16="http://schemas.microsoft.com/office/drawing/2014/main" id="{C42E48CC-A673-446E-8A20-A601AA2ED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525"/>
                    </a14:imgEffect>
                    <a14:imgEffect>
                      <a14:saturation sat="1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987" y="1037799"/>
            <a:ext cx="5252152" cy="42539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164970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1" name="Text Box 5">
            <a:extLst>
              <a:ext uri="{FF2B5EF4-FFF2-40B4-BE49-F238E27FC236}">
                <a16:creationId xmlns:a16="http://schemas.microsoft.com/office/drawing/2014/main" id="{70B6809E-3FA4-4219-AF0A-862C08394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40" y="626959"/>
            <a:ext cx="113617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</a:t>
            </a:r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câu theo mẫu Ai thế nào ? để miêu tả :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B36D89D1-C831-4EFC-B9E4-AE4B3973C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107" y="1246582"/>
            <a:ext cx="845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Một bông hoa trong vườn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FE8D7-14F3-4615-93F6-3EE6378075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886" y="1813462"/>
            <a:ext cx="4659985" cy="3494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5169819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1" name="Text Box 5">
            <a:extLst>
              <a:ext uri="{FF2B5EF4-FFF2-40B4-BE49-F238E27FC236}">
                <a16:creationId xmlns:a16="http://schemas.microsoft.com/office/drawing/2014/main" id="{70B6809E-3FA4-4219-AF0A-862C08394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40" y="626959"/>
            <a:ext cx="113617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</a:t>
            </a:r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câu theo mẫu Ai thế nào ? để miêu tả :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B36D89D1-C831-4EFC-B9E4-AE4B3973C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107" y="1246582"/>
            <a:ext cx="845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Một buổi sớm mùa đông</a:t>
            </a:r>
            <a:endParaRPr lang="en-US" altLang="en-US" sz="3600" i="1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6 điểm đến cho những tín đồ yêu mùa đông miền Bắc - Lolivi">
            <a:extLst>
              <a:ext uri="{FF2B5EF4-FFF2-40B4-BE49-F238E27FC236}">
                <a16:creationId xmlns:a16="http://schemas.microsoft.com/office/drawing/2014/main" id="{AF218059-FF5E-49BC-8362-464E4DC47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509" y="1695470"/>
            <a:ext cx="4215805" cy="31618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124635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81914F-1E9F-4346-B6F2-8732360055A4}"/>
              </a:ext>
            </a:extLst>
          </p:cNvPr>
          <p:cNvSpPr/>
          <p:nvPr/>
        </p:nvSpPr>
        <p:spPr>
          <a:xfrm>
            <a:off x="4419600" y="228600"/>
            <a:ext cx="28956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58E8D01-B9B5-4A0E-9C6B-F0074D233594}"/>
              </a:ext>
            </a:extLst>
          </p:cNvPr>
          <p:cNvCxnSpPr>
            <a:cxnSpLocks/>
          </p:cNvCxnSpPr>
          <p:nvPr/>
        </p:nvCxnSpPr>
        <p:spPr>
          <a:xfrm flipH="1">
            <a:off x="4301067" y="914401"/>
            <a:ext cx="1413933" cy="683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B80726B-4130-48F8-BCF2-60AC8371EF82}"/>
              </a:ext>
            </a:extLst>
          </p:cNvPr>
          <p:cNvCxnSpPr>
            <a:cxnSpLocks/>
          </p:cNvCxnSpPr>
          <p:nvPr/>
        </p:nvCxnSpPr>
        <p:spPr>
          <a:xfrm>
            <a:off x="5748867" y="914400"/>
            <a:ext cx="1566333" cy="76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C401AB5A-D2F3-4A15-AEA6-2E2AF9FA2139}"/>
              </a:ext>
            </a:extLst>
          </p:cNvPr>
          <p:cNvSpPr/>
          <p:nvPr/>
        </p:nvSpPr>
        <p:spPr>
          <a:xfrm>
            <a:off x="3124200" y="1676400"/>
            <a:ext cx="1676400" cy="914400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Ai?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B4E99ED-E5FA-4A12-AA83-2ABEFB9F4D3D}"/>
              </a:ext>
            </a:extLst>
          </p:cNvPr>
          <p:cNvSpPr/>
          <p:nvPr/>
        </p:nvSpPr>
        <p:spPr>
          <a:xfrm>
            <a:off x="5943600" y="1725084"/>
            <a:ext cx="2895600" cy="683683"/>
          </a:xfrm>
          <a:prstGeom prst="ellipse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E3A621-9A24-4F42-9260-3D4889781731}"/>
              </a:ext>
            </a:extLst>
          </p:cNvPr>
          <p:cNvCxnSpPr>
            <a:cxnSpLocks/>
            <a:stCxn id="10" idx="4"/>
          </p:cNvCxnSpPr>
          <p:nvPr/>
        </p:nvCxnSpPr>
        <p:spPr>
          <a:xfrm>
            <a:off x="3962400" y="2590801"/>
            <a:ext cx="0" cy="658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A97C456-936F-4BE5-A182-488EF1760773}"/>
              </a:ext>
            </a:extLst>
          </p:cNvPr>
          <p:cNvCxnSpPr>
            <a:cxnSpLocks/>
          </p:cNvCxnSpPr>
          <p:nvPr/>
        </p:nvCxnSpPr>
        <p:spPr>
          <a:xfrm>
            <a:off x="7583979" y="2418857"/>
            <a:ext cx="0" cy="842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7CE348B-0AE5-4FE9-9A52-218518A66DA1}"/>
              </a:ext>
            </a:extLst>
          </p:cNvPr>
          <p:cNvSpPr/>
          <p:nvPr/>
        </p:nvSpPr>
        <p:spPr>
          <a:xfrm>
            <a:off x="1784465" y="3261290"/>
            <a:ext cx="4267200" cy="26945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44" indent="-285744" defTabSz="91437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 defTabSz="91437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 Con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631E2A-3E66-452A-B223-8F92B2F751A6}"/>
              </a:ext>
            </a:extLst>
          </p:cNvPr>
          <p:cNvSpPr/>
          <p:nvPr/>
        </p:nvSpPr>
        <p:spPr>
          <a:xfrm>
            <a:off x="6120938" y="3261290"/>
            <a:ext cx="4419600" cy="27135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44" indent="-285744" defTabSz="91437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 defTabSz="91437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2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14" name="图片 8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8" name="图片 8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9772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5524" y="435254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7" name="图片 20">
            <a:extLst>
              <a:ext uri="{FF2B5EF4-FFF2-40B4-BE49-F238E27FC236}">
                <a16:creationId xmlns:a16="http://schemas.microsoft.com/office/drawing/2014/main" id="{8EABA922-C928-473C-9F47-F5FFAE095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481" y="3436873"/>
            <a:ext cx="2608626" cy="3148692"/>
          </a:xfrm>
          <a:prstGeom prst="rect">
            <a:avLst/>
          </a:prstGeom>
        </p:spPr>
      </p:pic>
      <p:pic>
        <p:nvPicPr>
          <p:cNvPr id="8" name="图片 21">
            <a:extLst>
              <a:ext uri="{FF2B5EF4-FFF2-40B4-BE49-F238E27FC236}">
                <a16:creationId xmlns:a16="http://schemas.microsoft.com/office/drawing/2014/main" id="{CA80B3C8-8E9B-4D12-B4A2-334F4526B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188" y="3929540"/>
            <a:ext cx="1838450" cy="2219066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D0350319-F905-414A-A652-CE92963E5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51" y="124078"/>
            <a:ext cx="12378543" cy="77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>
                <a:solidFill>
                  <a:srgbClr val="C00000"/>
                </a:solidFill>
                <a:latin typeface="Arial" panose="020B0604020202020204" pitchFamily="34" charset="0"/>
              </a:rPr>
              <a:t>Bài 3: </a:t>
            </a:r>
            <a:r>
              <a:rPr lang="en-US" altLang="en-US">
                <a:solidFill>
                  <a:srgbClr val="C00000"/>
                </a:solidFill>
                <a:latin typeface="Arial" panose="020B0604020202020204" pitchFamily="34" charset="0"/>
              </a:rPr>
              <a:t>Em có thể đặt dấu phẩy vào chỗ nào trong mỗi câu sau?</a:t>
            </a:r>
          </a:p>
          <a:p>
            <a:pPr eaLnBrk="1" hangingPunct="1">
              <a:buFontTx/>
              <a:buNone/>
            </a:pPr>
            <a:endParaRPr lang="en-US" altLang="en-US" sz="7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54B7C04A-DDB0-469C-8C02-5B40246CD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31" y="954461"/>
            <a:ext cx="11713738" cy="39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514350" indent="-514350" eaLnBrk="1" hangingPunct="1">
              <a:lnSpc>
                <a:spcPct val="150000"/>
              </a:lnSpc>
              <a:buFontTx/>
              <a:buAutoNum type="alphaLcParenR"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Ếch con ngoan ngoãn chăm chỉ và thông minh.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b) Nắng cuối thu vàng ong dù giữa trưa cũng chỉ dìu dịu.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c) Trời xanh ngắt trên cao xanh như dòng sông trong trôi lặng lẽ giữa những ngọn cây hè phố.</a:t>
            </a:r>
          </a:p>
          <a:p>
            <a:pPr eaLnBrk="1" hangingPunct="1">
              <a:buFontTx/>
              <a:buNone/>
            </a:pPr>
            <a:endParaRPr lang="en-US" altLang="en-US" sz="7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altLang="en-US">
              <a:solidFill>
                <a:srgbClr val="3333CC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7A597B96-488E-40E6-9E54-396B819F6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310" y="1162791"/>
            <a:ext cx="288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  <a:latin typeface="+mn-lt"/>
              </a:rPr>
              <a:t>,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580B3B8-E70E-470D-80B4-BB9314A03A39}"/>
              </a:ext>
            </a:extLst>
          </p:cNvPr>
          <p:cNvCxnSpPr>
            <a:cxnSpLocks/>
          </p:cNvCxnSpPr>
          <p:nvPr/>
        </p:nvCxnSpPr>
        <p:spPr>
          <a:xfrm flipV="1">
            <a:off x="2445282" y="1632948"/>
            <a:ext cx="2305827" cy="2184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C7CBB-2951-4BF1-8D48-C03425A463BB}"/>
              </a:ext>
            </a:extLst>
          </p:cNvPr>
          <p:cNvCxnSpPr>
            <a:cxnSpLocks/>
          </p:cNvCxnSpPr>
          <p:nvPr/>
        </p:nvCxnSpPr>
        <p:spPr>
          <a:xfrm>
            <a:off x="4936435" y="1632948"/>
            <a:ext cx="1637828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50566B-8248-4B6E-9F39-08D3DBC4915D}"/>
              </a:ext>
            </a:extLst>
          </p:cNvPr>
          <p:cNvCxnSpPr>
            <a:cxnSpLocks/>
          </p:cNvCxnSpPr>
          <p:nvPr/>
        </p:nvCxnSpPr>
        <p:spPr>
          <a:xfrm>
            <a:off x="7206711" y="1632948"/>
            <a:ext cx="2003278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F3388FF-DC82-42AC-BD11-E1EFAE8AF953}"/>
              </a:ext>
            </a:extLst>
          </p:cNvPr>
          <p:cNvCxnSpPr>
            <a:cxnSpLocks/>
          </p:cNvCxnSpPr>
          <p:nvPr/>
        </p:nvCxnSpPr>
        <p:spPr>
          <a:xfrm>
            <a:off x="3475259" y="2473504"/>
            <a:ext cx="1637828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11">
            <a:extLst>
              <a:ext uri="{FF2B5EF4-FFF2-40B4-BE49-F238E27FC236}">
                <a16:creationId xmlns:a16="http://schemas.microsoft.com/office/drawing/2014/main" id="{DB45112C-961D-4667-9F58-12FF827B1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979" y="1951072"/>
            <a:ext cx="288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  <a:latin typeface="+mn-lt"/>
              </a:rPr>
              <a:t>,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69D8D66-9381-4FAF-AF79-FD2524054FAD}"/>
              </a:ext>
            </a:extLst>
          </p:cNvPr>
          <p:cNvSpPr/>
          <p:nvPr/>
        </p:nvSpPr>
        <p:spPr>
          <a:xfrm>
            <a:off x="6600341" y="1162791"/>
            <a:ext cx="493647" cy="523217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66EC0E-413B-4134-AA46-69145DD9CC09}"/>
              </a:ext>
            </a:extLst>
          </p:cNvPr>
          <p:cNvCxnSpPr>
            <a:cxnSpLocks/>
          </p:cNvCxnSpPr>
          <p:nvPr/>
        </p:nvCxnSpPr>
        <p:spPr>
          <a:xfrm>
            <a:off x="9209989" y="2473504"/>
            <a:ext cx="128040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C9CD493-4911-47C2-A371-16A061FE96D2}"/>
              </a:ext>
            </a:extLst>
          </p:cNvPr>
          <p:cNvCxnSpPr>
            <a:cxnSpLocks/>
          </p:cNvCxnSpPr>
          <p:nvPr/>
        </p:nvCxnSpPr>
        <p:spPr>
          <a:xfrm>
            <a:off x="1649691" y="3314061"/>
            <a:ext cx="328674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F3AA594-8511-4B92-8678-6BE55E6D41CE}"/>
              </a:ext>
            </a:extLst>
          </p:cNvPr>
          <p:cNvCxnSpPr>
            <a:cxnSpLocks/>
          </p:cNvCxnSpPr>
          <p:nvPr/>
        </p:nvCxnSpPr>
        <p:spPr>
          <a:xfrm>
            <a:off x="5113087" y="3314061"/>
            <a:ext cx="4737105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11">
            <a:extLst>
              <a:ext uri="{FF2B5EF4-FFF2-40B4-BE49-F238E27FC236}">
                <a16:creationId xmlns:a16="http://schemas.microsoft.com/office/drawing/2014/main" id="{921EBF67-B37E-4733-BA22-86E357382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0299" y="2800509"/>
            <a:ext cx="288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  <a:latin typeface="+mn-lt"/>
              </a:rPr>
              <a:t>,</a:t>
            </a:r>
          </a:p>
        </p:txBody>
      </p:sp>
      <p:sp>
        <p:nvSpPr>
          <p:cNvPr id="30" name="Text Box 11">
            <a:extLst>
              <a:ext uri="{FF2B5EF4-FFF2-40B4-BE49-F238E27FC236}">
                <a16:creationId xmlns:a16="http://schemas.microsoft.com/office/drawing/2014/main" id="{656FD2D5-6005-4935-B8D6-21DD87E59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0547" y="2819554"/>
            <a:ext cx="2889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  <a:latin typeface="+mn-lt"/>
              </a:rPr>
              <a:t>,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18EE88A-B464-47AB-AFE2-2D8BA456D642}"/>
              </a:ext>
            </a:extLst>
          </p:cNvPr>
          <p:cNvCxnSpPr>
            <a:cxnSpLocks/>
          </p:cNvCxnSpPr>
          <p:nvPr/>
        </p:nvCxnSpPr>
        <p:spPr>
          <a:xfrm>
            <a:off x="10005740" y="3314061"/>
            <a:ext cx="1834326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09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0" grpId="0"/>
      <p:bldP spid="21" grpId="0" animBg="1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3759200" y="736601"/>
            <a:ext cx="5376333" cy="111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zh-CN" sz="6667" b="1">
                <a:solidFill>
                  <a:srgbClr val="FC6E5B"/>
                </a:solidFill>
                <a:latin typeface="VNI-Aptima" pitchFamily="2" charset="0"/>
                <a:ea typeface="方正卡通简体"/>
                <a:cs typeface="方正卡通简体"/>
                <a:sym typeface="Microsoft YaHei" panose="020B0503020204020204" pitchFamily="34" charset="-122"/>
              </a:rPr>
              <a:t>Khởi động</a:t>
            </a:r>
            <a:endParaRPr lang="en-US" altLang="zh-CN" sz="6667" b="1">
              <a:solidFill>
                <a:srgbClr val="66BFBC"/>
              </a:solidFill>
              <a:latin typeface="VNI-Aptima" pitchFamily="2" charset="0"/>
              <a:ea typeface="方正卡通简体"/>
              <a:cs typeface="方正卡通简体"/>
              <a:sym typeface="Microsoft YaHei" panose="020B0503020204020204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1553634"/>
            <a:ext cx="7207249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五角星 40"/>
          <p:cNvSpPr/>
          <p:nvPr/>
        </p:nvSpPr>
        <p:spPr>
          <a:xfrm rot="19903756">
            <a:off x="645584" y="3136901"/>
            <a:ext cx="1056216" cy="105621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42" name="五角星 41"/>
          <p:cNvSpPr/>
          <p:nvPr/>
        </p:nvSpPr>
        <p:spPr>
          <a:xfrm rot="21380687">
            <a:off x="1443567" y="4785784"/>
            <a:ext cx="611717" cy="60960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43" name="五角星 42"/>
          <p:cNvSpPr/>
          <p:nvPr/>
        </p:nvSpPr>
        <p:spPr>
          <a:xfrm rot="19938392">
            <a:off x="3335868" y="4703234"/>
            <a:ext cx="486833" cy="48471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44" name="五角星 43"/>
          <p:cNvSpPr/>
          <p:nvPr/>
        </p:nvSpPr>
        <p:spPr>
          <a:xfrm rot="19938392">
            <a:off x="2451101" y="4235452"/>
            <a:ext cx="486833" cy="48683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45" name="五角星 44"/>
          <p:cNvSpPr/>
          <p:nvPr/>
        </p:nvSpPr>
        <p:spPr>
          <a:xfrm rot="19967404">
            <a:off x="9635067" y="4133851"/>
            <a:ext cx="611717" cy="60960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46" name="五角星 45"/>
          <p:cNvSpPr/>
          <p:nvPr/>
        </p:nvSpPr>
        <p:spPr>
          <a:xfrm>
            <a:off x="8458201" y="4650317"/>
            <a:ext cx="336551" cy="33866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47" name="五角星 46"/>
          <p:cNvSpPr/>
          <p:nvPr/>
        </p:nvSpPr>
        <p:spPr>
          <a:xfrm>
            <a:off x="10830985" y="4646085"/>
            <a:ext cx="247649" cy="24764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48" name="五角星 47"/>
          <p:cNvSpPr/>
          <p:nvPr/>
        </p:nvSpPr>
        <p:spPr>
          <a:xfrm>
            <a:off x="11514667" y="4969934"/>
            <a:ext cx="124884" cy="1248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51" name="五角星 50"/>
          <p:cNvSpPr/>
          <p:nvPr/>
        </p:nvSpPr>
        <p:spPr>
          <a:xfrm rot="19922997">
            <a:off x="11089217" y="4135968"/>
            <a:ext cx="192616" cy="19261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Times New Roman"/>
              <a:ea typeface="宋体" panose="02010600030101010101" pitchFamily="2" charset="-122"/>
            </a:endParaRPr>
          </a:p>
        </p:txBody>
      </p:sp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951" y="2245784"/>
            <a:ext cx="1113367" cy="118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5" name="TextBox 1"/>
          <p:cNvSpPr txBox="1">
            <a:spLocks noChangeArrowheads="1"/>
          </p:cNvSpPr>
          <p:nvPr/>
        </p:nvSpPr>
        <p:spPr bwMode="auto">
          <a:xfrm>
            <a:off x="1708151" y="2995085"/>
            <a:ext cx="92456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267" b="1" dirty="0">
                <a:solidFill>
                  <a:srgbClr val="0070C0"/>
                </a:solidFill>
                <a:latin typeface="#9Slide03 AllRoundGothic" panose="020B0703020202020104" pitchFamily="34" charset="0"/>
                <a:ea typeface="Segoe UI Symbol" panose="020B0502040204020203" pitchFamily="34" charset="0"/>
                <a:cs typeface="Segoe UI Symbol" panose="020B0502040204020203" pitchFamily="34" charset="0"/>
              </a:rPr>
              <a:t>TRÒ CHƠI: NHÌN TRANH ĐOÁN </a:t>
            </a:r>
            <a:r>
              <a:rPr lang="en-US" altLang="en-US" sz="4267" b="1" dirty="0" smtClean="0">
                <a:solidFill>
                  <a:srgbClr val="0070C0"/>
                </a:solidFill>
                <a:latin typeface="#9Slide03 AllRoundGothic" panose="020B0703020202020104" pitchFamily="34" charset="0"/>
                <a:ea typeface="Segoe UI Symbol" panose="020B0502040204020203" pitchFamily="34" charset="0"/>
                <a:cs typeface="Segoe UI Symbol" panose="020B0502040204020203" pitchFamily="34" charset="0"/>
              </a:rPr>
              <a:t>TỪ</a:t>
            </a:r>
            <a:endParaRPr lang="en-US" altLang="en-US" sz="4267" b="1" dirty="0">
              <a:solidFill>
                <a:srgbClr val="0070C0"/>
              </a:solidFill>
              <a:latin typeface="#9Slide03 AllRoundGothic" panose="020B0703020202020104" pitchFamily="34" charset="0"/>
              <a:ea typeface="Segoe UI Symbol" panose="020B0502040204020203" pitchFamily="34" charset="0"/>
              <a:cs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707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57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3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1" dur="3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3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5" dur="3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6" presetClass="emph" presetSubtype="0" repeatCount="2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repeatCount="2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2795588"/>
            <a:ext cx="59594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1336675"/>
            <a:ext cx="595947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2003425"/>
            <a:ext cx="3151187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21164119">
            <a:off x="2013498" y="2324467"/>
            <a:ext cx="1723596" cy="133882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 phẩy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502525" y="1731963"/>
            <a:ext cx="17463" cy="28575"/>
          </a:xfrm>
          <a:custGeom>
            <a:avLst/>
            <a:gdLst>
              <a:gd name="connsiteX0" fmla="*/ 0 w 17709"/>
              <a:gd name="connsiteY0" fmla="*/ 0 h 27882"/>
              <a:gd name="connsiteX1" fmla="*/ 17585 w 17709"/>
              <a:gd name="connsiteY1" fmla="*/ 17584 h 27882"/>
              <a:gd name="connsiteX2" fmla="*/ 0 w 17709"/>
              <a:gd name="connsiteY2" fmla="*/ 0 h 27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09" h="27882">
                <a:moveTo>
                  <a:pt x="0" y="0"/>
                </a:moveTo>
                <a:cubicBezTo>
                  <a:pt x="0" y="0"/>
                  <a:pt x="2136" y="48483"/>
                  <a:pt x="17585" y="17584"/>
                </a:cubicBezTo>
                <a:cubicBezTo>
                  <a:pt x="19438" y="13877"/>
                  <a:pt x="0" y="0"/>
                  <a:pt x="0" y="0"/>
                </a:cubicBez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626" name="TextBox 3"/>
          <p:cNvSpPr txBox="1">
            <a:spLocks noChangeArrowheads="1"/>
          </p:cNvSpPr>
          <p:nvPr/>
        </p:nvSpPr>
        <p:spPr bwMode="auto">
          <a:xfrm>
            <a:off x="8229600" y="1752600"/>
            <a:ext cx="152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</a:t>
            </a:r>
          </a:p>
        </p:txBody>
      </p:sp>
      <p:grpSp>
        <p:nvGrpSpPr>
          <p:cNvPr id="10" name="组合 2"/>
          <p:cNvGrpSpPr/>
          <p:nvPr/>
        </p:nvGrpSpPr>
        <p:grpSpPr>
          <a:xfrm>
            <a:off x="25524" y="5216526"/>
            <a:ext cx="12367847" cy="1641474"/>
            <a:chOff x="-175847" y="4352544"/>
            <a:chExt cx="12367847" cy="2505456"/>
          </a:xfrm>
        </p:grpSpPr>
        <p:pic>
          <p:nvPicPr>
            <p:cNvPr id="11" name="图片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2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6677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585" y="182863"/>
            <a:ext cx="2292096" cy="212479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ACD1E64-52DB-40FF-8F5B-4D640F669EFF}"/>
              </a:ext>
            </a:extLst>
          </p:cNvPr>
          <p:cNvSpPr/>
          <p:nvPr/>
        </p:nvSpPr>
        <p:spPr>
          <a:xfrm>
            <a:off x="4967378" y="216816"/>
            <a:ext cx="3674790" cy="50001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nhanh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Ai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đúng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SG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AutoShape 35">
            <a:extLst>
              <a:ext uri="{FF2B5EF4-FFF2-40B4-BE49-F238E27FC236}">
                <a16:creationId xmlns:a16="http://schemas.microsoft.com/office/drawing/2014/main" id="{C7A5D8F5-3D48-41CA-A90F-E40FA15EDF4F}"/>
              </a:ext>
            </a:extLst>
          </p:cNvPr>
          <p:cNvSpPr>
            <a:spLocks noChangeArrowheads="1"/>
          </p:cNvSpPr>
          <p:nvPr/>
        </p:nvSpPr>
        <p:spPr bwMode="ltGray">
          <a:xfrm rot="5400000" flipH="1">
            <a:off x="2426584" y="1335502"/>
            <a:ext cx="2338387" cy="3962400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0">
            <a:gsLst>
              <a:gs pos="0">
                <a:schemeClr val="bg1">
                  <a:gamma/>
                  <a:tint val="42353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1" hangingPunct="1">
              <a:defRPr/>
            </a:pP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43" name="AutoShape 36">
            <a:extLst>
              <a:ext uri="{FF2B5EF4-FFF2-40B4-BE49-F238E27FC236}">
                <a16:creationId xmlns:a16="http://schemas.microsoft.com/office/drawing/2014/main" id="{ACA9B741-795A-4348-B145-079F265A2A74}"/>
              </a:ext>
            </a:extLst>
          </p:cNvPr>
          <p:cNvSpPr>
            <a:spLocks noChangeArrowheads="1"/>
          </p:cNvSpPr>
          <p:nvPr/>
        </p:nvSpPr>
        <p:spPr bwMode="ltGray">
          <a:xfrm rot="5400000">
            <a:off x="2957603" y="685420"/>
            <a:ext cx="2800350" cy="4572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1 w 21600"/>
              <a:gd name="T13" fmla="*/ 0 h 21600"/>
              <a:gd name="T14" fmla="*/ 21199 w 21600"/>
              <a:gd name="T15" fmla="*/ 136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lnTo>
                  <a:pt x="323" y="10641"/>
                </a:lnTo>
                <a:close/>
              </a:path>
            </a:pathLst>
          </a:custGeom>
          <a:solidFill>
            <a:srgbClr val="0000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SG"/>
          </a:p>
        </p:txBody>
      </p:sp>
      <p:grpSp>
        <p:nvGrpSpPr>
          <p:cNvPr id="44" name="Group 37">
            <a:extLst>
              <a:ext uri="{FF2B5EF4-FFF2-40B4-BE49-F238E27FC236}">
                <a16:creationId xmlns:a16="http://schemas.microsoft.com/office/drawing/2014/main" id="{18A796EF-1B6E-4F27-BA84-04A963EE4BB3}"/>
              </a:ext>
            </a:extLst>
          </p:cNvPr>
          <p:cNvGrpSpPr>
            <a:grpSpLocks/>
          </p:cNvGrpSpPr>
          <p:nvPr/>
        </p:nvGrpSpPr>
        <p:grpSpPr bwMode="auto">
          <a:xfrm>
            <a:off x="4967378" y="1628395"/>
            <a:ext cx="6553200" cy="914400"/>
            <a:chOff x="1632" y="1920"/>
            <a:chExt cx="4128" cy="634"/>
          </a:xfrm>
        </p:grpSpPr>
        <p:sp>
          <p:nvSpPr>
            <p:cNvPr id="45" name="AutoShape 38">
              <a:extLst>
                <a:ext uri="{FF2B5EF4-FFF2-40B4-BE49-F238E27FC236}">
                  <a16:creationId xmlns:a16="http://schemas.microsoft.com/office/drawing/2014/main" id="{CCBE8041-986F-4A2C-B859-7C163BA46D7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08" y="2128"/>
              <a:ext cx="3552" cy="32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57150" algn="ctr">
              <a:solidFill>
                <a:srgbClr val="33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Arial" panose="020B0604020202020204" pitchFamily="34" charset="0"/>
                  <a:cs typeface="Arial" panose="020B0604020202020204" pitchFamily="34" charset="0"/>
                </a:rPr>
                <a:t>Mùa xuân là tết trồng cây.</a:t>
              </a:r>
            </a:p>
          </p:txBody>
        </p:sp>
        <p:grpSp>
          <p:nvGrpSpPr>
            <p:cNvPr id="46" name="Group 39">
              <a:extLst>
                <a:ext uri="{FF2B5EF4-FFF2-40B4-BE49-F238E27FC236}">
                  <a16:creationId xmlns:a16="http://schemas.microsoft.com/office/drawing/2014/main" id="{31A8E249-C64E-4DC0-B0EC-C39466BD55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1920"/>
              <a:ext cx="685" cy="634"/>
              <a:chOff x="3938" y="1968"/>
              <a:chExt cx="430" cy="437"/>
            </a:xfrm>
          </p:grpSpPr>
          <p:grpSp>
            <p:nvGrpSpPr>
              <p:cNvPr id="47" name="Group 40">
                <a:extLst>
                  <a:ext uri="{FF2B5EF4-FFF2-40B4-BE49-F238E27FC236}">
                    <a16:creationId xmlns:a16="http://schemas.microsoft.com/office/drawing/2014/main" id="{FDDA7F54-28A0-432F-AD39-6B09449E31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38" y="1968"/>
                <a:ext cx="430" cy="437"/>
                <a:chOff x="2016" y="1920"/>
                <a:chExt cx="1680" cy="1680"/>
              </a:xfrm>
            </p:grpSpPr>
            <p:sp>
              <p:nvSpPr>
                <p:cNvPr id="49" name="Oval 41">
                  <a:extLst>
                    <a:ext uri="{FF2B5EF4-FFF2-40B4-BE49-F238E27FC236}">
                      <a16:creationId xmlns:a16="http://schemas.microsoft.com/office/drawing/2014/main" id="{13825ADD-05AC-43D6-96E8-56E59775AE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996E3"/>
                    </a:gs>
                    <a:gs pos="100000">
                      <a:srgbClr val="162D45"/>
                    </a:gs>
                  </a:gsLst>
                  <a:lin ang="5400000" scaled="1"/>
                </a:gradFill>
                <a:ln w="9525">
                  <a:solidFill>
                    <a:srgbClr val="3333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50" name="Freeform 42">
                  <a:extLst>
                    <a:ext uri="{FF2B5EF4-FFF2-40B4-BE49-F238E27FC236}">
                      <a16:creationId xmlns:a16="http://schemas.microsoft.com/office/drawing/2014/main" id="{75C06D56-F4F2-4390-91B3-9CB808154C18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160 w 1321"/>
                    <a:gd name="T1" fmla="*/ 199 h 712"/>
                    <a:gd name="T2" fmla="*/ 1174 w 1321"/>
                    <a:gd name="T3" fmla="*/ 221 h 712"/>
                    <a:gd name="T4" fmla="*/ 1177 w 1321"/>
                    <a:gd name="T5" fmla="*/ 240 h 712"/>
                    <a:gd name="T6" fmla="*/ 1172 w 1321"/>
                    <a:gd name="T7" fmla="*/ 257 h 712"/>
                    <a:gd name="T8" fmla="*/ 1157 w 1321"/>
                    <a:gd name="T9" fmla="*/ 273 h 712"/>
                    <a:gd name="T10" fmla="*/ 1134 w 1321"/>
                    <a:gd name="T11" fmla="*/ 289 h 712"/>
                    <a:gd name="T12" fmla="*/ 1105 w 1321"/>
                    <a:gd name="T13" fmla="*/ 301 h 712"/>
                    <a:gd name="T14" fmla="*/ 1066 w 1321"/>
                    <a:gd name="T15" fmla="*/ 313 h 712"/>
                    <a:gd name="T16" fmla="*/ 1023 w 1321"/>
                    <a:gd name="T17" fmla="*/ 324 h 712"/>
                    <a:gd name="T18" fmla="*/ 973 w 1321"/>
                    <a:gd name="T19" fmla="*/ 332 h 712"/>
                    <a:gd name="T20" fmla="*/ 919 w 1321"/>
                    <a:gd name="T21" fmla="*/ 340 h 712"/>
                    <a:gd name="T22" fmla="*/ 862 w 1321"/>
                    <a:gd name="T23" fmla="*/ 345 h 712"/>
                    <a:gd name="T24" fmla="*/ 799 w 1321"/>
                    <a:gd name="T25" fmla="*/ 351 h 712"/>
                    <a:gd name="T26" fmla="*/ 735 w 1321"/>
                    <a:gd name="T27" fmla="*/ 354 h 712"/>
                    <a:gd name="T28" fmla="*/ 709 w 1321"/>
                    <a:gd name="T29" fmla="*/ 355 h 712"/>
                    <a:gd name="T30" fmla="*/ 425 w 1321"/>
                    <a:gd name="T31" fmla="*/ 355 h 712"/>
                    <a:gd name="T32" fmla="*/ 421 w 1321"/>
                    <a:gd name="T33" fmla="*/ 355 h 712"/>
                    <a:gd name="T34" fmla="*/ 365 w 1321"/>
                    <a:gd name="T35" fmla="*/ 353 h 712"/>
                    <a:gd name="T36" fmla="*/ 311 w 1321"/>
                    <a:gd name="T37" fmla="*/ 351 h 712"/>
                    <a:gd name="T38" fmla="*/ 260 w 1321"/>
                    <a:gd name="T39" fmla="*/ 347 h 712"/>
                    <a:gd name="T40" fmla="*/ 211 w 1321"/>
                    <a:gd name="T41" fmla="*/ 344 h 712"/>
                    <a:gd name="T42" fmla="*/ 167 w 1321"/>
                    <a:gd name="T43" fmla="*/ 337 h 712"/>
                    <a:gd name="T44" fmla="*/ 126 w 1321"/>
                    <a:gd name="T45" fmla="*/ 329 h 712"/>
                    <a:gd name="T46" fmla="*/ 90 w 1321"/>
                    <a:gd name="T47" fmla="*/ 323 h 712"/>
                    <a:gd name="T48" fmla="*/ 61 w 1321"/>
                    <a:gd name="T49" fmla="*/ 314 h 712"/>
                    <a:gd name="T50" fmla="*/ 33 w 1321"/>
                    <a:gd name="T51" fmla="*/ 303 h 712"/>
                    <a:gd name="T52" fmla="*/ 18 w 1321"/>
                    <a:gd name="T53" fmla="*/ 290 h 712"/>
                    <a:gd name="T54" fmla="*/ 6 w 1321"/>
                    <a:gd name="T55" fmla="*/ 276 h 712"/>
                    <a:gd name="T56" fmla="*/ 0 w 1321"/>
                    <a:gd name="T57" fmla="*/ 261 h 712"/>
                    <a:gd name="T58" fmla="*/ 0 w 1321"/>
                    <a:gd name="T59" fmla="*/ 259 h 712"/>
                    <a:gd name="T60" fmla="*/ 4 w 1321"/>
                    <a:gd name="T61" fmla="*/ 242 h 712"/>
                    <a:gd name="T62" fmla="*/ 16 w 1321"/>
                    <a:gd name="T63" fmla="*/ 222 h 712"/>
                    <a:gd name="T64" fmla="*/ 45 w 1321"/>
                    <a:gd name="T65" fmla="*/ 184 h 712"/>
                    <a:gd name="T66" fmla="*/ 82 w 1321"/>
                    <a:gd name="T67" fmla="*/ 149 h 712"/>
                    <a:gd name="T68" fmla="*/ 130 w 1321"/>
                    <a:gd name="T69" fmla="*/ 118 h 712"/>
                    <a:gd name="T70" fmla="*/ 181 w 1321"/>
                    <a:gd name="T71" fmla="*/ 88 h 712"/>
                    <a:gd name="T72" fmla="*/ 240 w 1321"/>
                    <a:gd name="T73" fmla="*/ 61 h 712"/>
                    <a:gd name="T74" fmla="*/ 305 w 1321"/>
                    <a:gd name="T75" fmla="*/ 41 h 712"/>
                    <a:gd name="T76" fmla="*/ 370 w 1321"/>
                    <a:gd name="T77" fmla="*/ 23 h 712"/>
                    <a:gd name="T78" fmla="*/ 443 w 1321"/>
                    <a:gd name="T79" fmla="*/ 11 h 712"/>
                    <a:gd name="T80" fmla="*/ 518 w 1321"/>
                    <a:gd name="T81" fmla="*/ 4 h 712"/>
                    <a:gd name="T82" fmla="*/ 595 w 1321"/>
                    <a:gd name="T83" fmla="*/ 0 h 712"/>
                    <a:gd name="T84" fmla="*/ 595 w 1321"/>
                    <a:gd name="T85" fmla="*/ 0 h 712"/>
                    <a:gd name="T86" fmla="*/ 677 w 1321"/>
                    <a:gd name="T87" fmla="*/ 4 h 712"/>
                    <a:gd name="T88" fmla="*/ 755 w 1321"/>
                    <a:gd name="T89" fmla="*/ 11 h 712"/>
                    <a:gd name="T90" fmla="*/ 831 w 1321"/>
                    <a:gd name="T91" fmla="*/ 26 h 712"/>
                    <a:gd name="T92" fmla="*/ 901 w 1321"/>
                    <a:gd name="T93" fmla="*/ 45 h 712"/>
                    <a:gd name="T94" fmla="*/ 965 w 1321"/>
                    <a:gd name="T95" fmla="*/ 69 h 712"/>
                    <a:gd name="T96" fmla="*/ 1024 w 1321"/>
                    <a:gd name="T97" fmla="*/ 97 h 712"/>
                    <a:gd name="T98" fmla="*/ 1077 w 1321"/>
                    <a:gd name="T99" fmla="*/ 127 h 712"/>
                    <a:gd name="T100" fmla="*/ 1122 w 1321"/>
                    <a:gd name="T101" fmla="*/ 162 h 712"/>
                    <a:gd name="T102" fmla="*/ 1160 w 1321"/>
                    <a:gd name="T103" fmla="*/ 199 h 712"/>
                    <a:gd name="T104" fmla="*/ 1160 w 1321"/>
                    <a:gd name="T105" fmla="*/ 199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66A7E8"/>
                    </a:gs>
                  </a:gsLst>
                  <a:lin ang="5400000" scaled="1"/>
                </a:gradFill>
                <a:ln w="0">
                  <a:solidFill>
                    <a:srgbClr val="3333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SG"/>
                </a:p>
              </p:txBody>
            </p:sp>
          </p:grpSp>
          <p:sp>
            <p:nvSpPr>
              <p:cNvPr id="48" name="Text Box 43">
                <a:extLst>
                  <a:ext uri="{FF2B5EF4-FFF2-40B4-BE49-F238E27FC236}">
                    <a16:creationId xmlns:a16="http://schemas.microsoft.com/office/drawing/2014/main" id="{436109D5-C415-4CB1-B250-593C62DA8982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4051" y="1992"/>
                <a:ext cx="199" cy="278"/>
              </a:xfrm>
              <a:prstGeom prst="rect">
                <a:avLst/>
              </a:prstGeom>
              <a:noFill/>
              <a:ln w="9525" algn="ctr">
                <a:solidFill>
                  <a:srgbClr val="6666FF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32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charset="0"/>
                  </a:rPr>
                  <a:t>A</a:t>
                </a:r>
              </a:p>
            </p:txBody>
          </p:sp>
        </p:grpSp>
      </p:grpSp>
      <p:grpSp>
        <p:nvGrpSpPr>
          <p:cNvPr id="51" name="Group 44">
            <a:extLst>
              <a:ext uri="{FF2B5EF4-FFF2-40B4-BE49-F238E27FC236}">
                <a16:creationId xmlns:a16="http://schemas.microsoft.com/office/drawing/2014/main" id="{EEC61A5B-A5F5-4BD3-B7B2-8EA09349FF8B}"/>
              </a:ext>
            </a:extLst>
          </p:cNvPr>
          <p:cNvGrpSpPr>
            <a:grpSpLocks/>
          </p:cNvGrpSpPr>
          <p:nvPr/>
        </p:nvGrpSpPr>
        <p:grpSpPr bwMode="auto">
          <a:xfrm>
            <a:off x="5500778" y="2771395"/>
            <a:ext cx="6019800" cy="914400"/>
            <a:chOff x="1584" y="2640"/>
            <a:chExt cx="4032" cy="638"/>
          </a:xfrm>
        </p:grpSpPr>
        <p:sp>
          <p:nvSpPr>
            <p:cNvPr id="52" name="AutoShape 45">
              <a:extLst>
                <a:ext uri="{FF2B5EF4-FFF2-40B4-BE49-F238E27FC236}">
                  <a16:creationId xmlns:a16="http://schemas.microsoft.com/office/drawing/2014/main" id="{CA3B2700-C7A0-408A-99E1-7BFE67F04C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60" y="2832"/>
              <a:ext cx="3456" cy="320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57150" algn="ctr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Arial" panose="020B0604020202020204" pitchFamily="34" charset="0"/>
                  <a:cs typeface="Arial" panose="020B0604020202020204" pitchFamily="34" charset="0"/>
                </a:rPr>
                <a:t>Mùa xuân đang đến mọi nhà.</a:t>
              </a:r>
            </a:p>
          </p:txBody>
        </p:sp>
        <p:grpSp>
          <p:nvGrpSpPr>
            <p:cNvPr id="53" name="Group 46">
              <a:extLst>
                <a:ext uri="{FF2B5EF4-FFF2-40B4-BE49-F238E27FC236}">
                  <a16:creationId xmlns:a16="http://schemas.microsoft.com/office/drawing/2014/main" id="{05DA6AAF-C8EC-4E84-80AC-5025D520A7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2640"/>
              <a:ext cx="692" cy="638"/>
              <a:chOff x="1776" y="2530"/>
              <a:chExt cx="692" cy="638"/>
            </a:xfrm>
          </p:grpSpPr>
          <p:grpSp>
            <p:nvGrpSpPr>
              <p:cNvPr id="54" name="Group 47">
                <a:extLst>
                  <a:ext uri="{FF2B5EF4-FFF2-40B4-BE49-F238E27FC236}">
                    <a16:creationId xmlns:a16="http://schemas.microsoft.com/office/drawing/2014/main" id="{21B355D6-26B1-412E-91EC-4B08E478F8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6" y="2530"/>
                <a:ext cx="692" cy="638"/>
                <a:chOff x="2016" y="1920"/>
                <a:chExt cx="1680" cy="1680"/>
              </a:xfrm>
            </p:grpSpPr>
            <p:sp>
              <p:nvSpPr>
                <p:cNvPr id="56" name="Oval 48">
                  <a:extLst>
                    <a:ext uri="{FF2B5EF4-FFF2-40B4-BE49-F238E27FC236}">
                      <a16:creationId xmlns:a16="http://schemas.microsoft.com/office/drawing/2014/main" id="{1C4AA149-B0DA-4D62-A373-5930B3B752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66FF"/>
                    </a:gs>
                    <a:gs pos="100000">
                      <a:srgbClr val="25193E"/>
                    </a:gs>
                  </a:gsLst>
                  <a:lin ang="5400000" scaled="1"/>
                </a:gradFill>
                <a:ln w="57150">
                  <a:solidFill>
                    <a:srgbClr val="0033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57" name="Freeform 49">
                  <a:extLst>
                    <a:ext uri="{FF2B5EF4-FFF2-40B4-BE49-F238E27FC236}">
                      <a16:creationId xmlns:a16="http://schemas.microsoft.com/office/drawing/2014/main" id="{AA649341-F64F-49C3-96E6-7EF6464AC46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160 w 1321"/>
                    <a:gd name="T1" fmla="*/ 199 h 712"/>
                    <a:gd name="T2" fmla="*/ 1174 w 1321"/>
                    <a:gd name="T3" fmla="*/ 221 h 712"/>
                    <a:gd name="T4" fmla="*/ 1177 w 1321"/>
                    <a:gd name="T5" fmla="*/ 240 h 712"/>
                    <a:gd name="T6" fmla="*/ 1172 w 1321"/>
                    <a:gd name="T7" fmla="*/ 257 h 712"/>
                    <a:gd name="T8" fmla="*/ 1157 w 1321"/>
                    <a:gd name="T9" fmla="*/ 273 h 712"/>
                    <a:gd name="T10" fmla="*/ 1134 w 1321"/>
                    <a:gd name="T11" fmla="*/ 289 h 712"/>
                    <a:gd name="T12" fmla="*/ 1105 w 1321"/>
                    <a:gd name="T13" fmla="*/ 301 h 712"/>
                    <a:gd name="T14" fmla="*/ 1066 w 1321"/>
                    <a:gd name="T15" fmla="*/ 313 h 712"/>
                    <a:gd name="T16" fmla="*/ 1023 w 1321"/>
                    <a:gd name="T17" fmla="*/ 324 h 712"/>
                    <a:gd name="T18" fmla="*/ 973 w 1321"/>
                    <a:gd name="T19" fmla="*/ 332 h 712"/>
                    <a:gd name="T20" fmla="*/ 919 w 1321"/>
                    <a:gd name="T21" fmla="*/ 340 h 712"/>
                    <a:gd name="T22" fmla="*/ 862 w 1321"/>
                    <a:gd name="T23" fmla="*/ 345 h 712"/>
                    <a:gd name="T24" fmla="*/ 799 w 1321"/>
                    <a:gd name="T25" fmla="*/ 351 h 712"/>
                    <a:gd name="T26" fmla="*/ 735 w 1321"/>
                    <a:gd name="T27" fmla="*/ 354 h 712"/>
                    <a:gd name="T28" fmla="*/ 709 w 1321"/>
                    <a:gd name="T29" fmla="*/ 355 h 712"/>
                    <a:gd name="T30" fmla="*/ 425 w 1321"/>
                    <a:gd name="T31" fmla="*/ 355 h 712"/>
                    <a:gd name="T32" fmla="*/ 421 w 1321"/>
                    <a:gd name="T33" fmla="*/ 355 h 712"/>
                    <a:gd name="T34" fmla="*/ 365 w 1321"/>
                    <a:gd name="T35" fmla="*/ 353 h 712"/>
                    <a:gd name="T36" fmla="*/ 311 w 1321"/>
                    <a:gd name="T37" fmla="*/ 351 h 712"/>
                    <a:gd name="T38" fmla="*/ 260 w 1321"/>
                    <a:gd name="T39" fmla="*/ 347 h 712"/>
                    <a:gd name="T40" fmla="*/ 211 w 1321"/>
                    <a:gd name="T41" fmla="*/ 344 h 712"/>
                    <a:gd name="T42" fmla="*/ 167 w 1321"/>
                    <a:gd name="T43" fmla="*/ 337 h 712"/>
                    <a:gd name="T44" fmla="*/ 126 w 1321"/>
                    <a:gd name="T45" fmla="*/ 329 h 712"/>
                    <a:gd name="T46" fmla="*/ 90 w 1321"/>
                    <a:gd name="T47" fmla="*/ 323 h 712"/>
                    <a:gd name="T48" fmla="*/ 61 w 1321"/>
                    <a:gd name="T49" fmla="*/ 314 h 712"/>
                    <a:gd name="T50" fmla="*/ 33 w 1321"/>
                    <a:gd name="T51" fmla="*/ 303 h 712"/>
                    <a:gd name="T52" fmla="*/ 18 w 1321"/>
                    <a:gd name="T53" fmla="*/ 290 h 712"/>
                    <a:gd name="T54" fmla="*/ 6 w 1321"/>
                    <a:gd name="T55" fmla="*/ 276 h 712"/>
                    <a:gd name="T56" fmla="*/ 0 w 1321"/>
                    <a:gd name="T57" fmla="*/ 261 h 712"/>
                    <a:gd name="T58" fmla="*/ 0 w 1321"/>
                    <a:gd name="T59" fmla="*/ 259 h 712"/>
                    <a:gd name="T60" fmla="*/ 4 w 1321"/>
                    <a:gd name="T61" fmla="*/ 242 h 712"/>
                    <a:gd name="T62" fmla="*/ 16 w 1321"/>
                    <a:gd name="T63" fmla="*/ 222 h 712"/>
                    <a:gd name="T64" fmla="*/ 45 w 1321"/>
                    <a:gd name="T65" fmla="*/ 184 h 712"/>
                    <a:gd name="T66" fmla="*/ 82 w 1321"/>
                    <a:gd name="T67" fmla="*/ 149 h 712"/>
                    <a:gd name="T68" fmla="*/ 130 w 1321"/>
                    <a:gd name="T69" fmla="*/ 118 h 712"/>
                    <a:gd name="T70" fmla="*/ 181 w 1321"/>
                    <a:gd name="T71" fmla="*/ 88 h 712"/>
                    <a:gd name="T72" fmla="*/ 240 w 1321"/>
                    <a:gd name="T73" fmla="*/ 61 h 712"/>
                    <a:gd name="T74" fmla="*/ 305 w 1321"/>
                    <a:gd name="T75" fmla="*/ 41 h 712"/>
                    <a:gd name="T76" fmla="*/ 370 w 1321"/>
                    <a:gd name="T77" fmla="*/ 23 h 712"/>
                    <a:gd name="T78" fmla="*/ 443 w 1321"/>
                    <a:gd name="T79" fmla="*/ 11 h 712"/>
                    <a:gd name="T80" fmla="*/ 518 w 1321"/>
                    <a:gd name="T81" fmla="*/ 4 h 712"/>
                    <a:gd name="T82" fmla="*/ 595 w 1321"/>
                    <a:gd name="T83" fmla="*/ 0 h 712"/>
                    <a:gd name="T84" fmla="*/ 595 w 1321"/>
                    <a:gd name="T85" fmla="*/ 0 h 712"/>
                    <a:gd name="T86" fmla="*/ 677 w 1321"/>
                    <a:gd name="T87" fmla="*/ 4 h 712"/>
                    <a:gd name="T88" fmla="*/ 755 w 1321"/>
                    <a:gd name="T89" fmla="*/ 11 h 712"/>
                    <a:gd name="T90" fmla="*/ 831 w 1321"/>
                    <a:gd name="T91" fmla="*/ 26 h 712"/>
                    <a:gd name="T92" fmla="*/ 901 w 1321"/>
                    <a:gd name="T93" fmla="*/ 45 h 712"/>
                    <a:gd name="T94" fmla="*/ 965 w 1321"/>
                    <a:gd name="T95" fmla="*/ 69 h 712"/>
                    <a:gd name="T96" fmla="*/ 1024 w 1321"/>
                    <a:gd name="T97" fmla="*/ 97 h 712"/>
                    <a:gd name="T98" fmla="*/ 1077 w 1321"/>
                    <a:gd name="T99" fmla="*/ 127 h 712"/>
                    <a:gd name="T100" fmla="*/ 1122 w 1321"/>
                    <a:gd name="T101" fmla="*/ 162 h 712"/>
                    <a:gd name="T102" fmla="*/ 1160 w 1321"/>
                    <a:gd name="T103" fmla="*/ 199 h 712"/>
                    <a:gd name="T104" fmla="*/ 1160 w 1321"/>
                    <a:gd name="T105" fmla="*/ 199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9966FF"/>
                    </a:gs>
                  </a:gsLst>
                  <a:lin ang="5400000" scaled="1"/>
                </a:gradFill>
                <a:ln w="57150">
                  <a:solidFill>
                    <a:srgbClr val="0033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SG"/>
                </a:p>
              </p:txBody>
            </p:sp>
          </p:grpSp>
          <p:sp>
            <p:nvSpPr>
              <p:cNvPr id="55" name="Text Box 50">
                <a:extLst>
                  <a:ext uri="{FF2B5EF4-FFF2-40B4-BE49-F238E27FC236}">
                    <a16:creationId xmlns:a16="http://schemas.microsoft.com/office/drawing/2014/main" id="{D767EBC1-F134-4614-9EBE-3D0F087F33BA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1979" y="2586"/>
                <a:ext cx="333" cy="409"/>
              </a:xfrm>
              <a:prstGeom prst="rect">
                <a:avLst/>
              </a:prstGeom>
              <a:noFill/>
              <a:ln w="57150" algn="ctr">
                <a:solidFill>
                  <a:srgbClr val="0033CC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32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charset="0"/>
                  </a:rPr>
                  <a:t>B</a:t>
                </a:r>
              </a:p>
            </p:txBody>
          </p:sp>
        </p:grpSp>
      </p:grpSp>
      <p:grpSp>
        <p:nvGrpSpPr>
          <p:cNvPr id="58" name="Group 51">
            <a:extLst>
              <a:ext uri="{FF2B5EF4-FFF2-40B4-BE49-F238E27FC236}">
                <a16:creationId xmlns:a16="http://schemas.microsoft.com/office/drawing/2014/main" id="{99568F51-2317-474A-B543-DD61E23AE308}"/>
              </a:ext>
            </a:extLst>
          </p:cNvPr>
          <p:cNvGrpSpPr>
            <a:grpSpLocks/>
          </p:cNvGrpSpPr>
          <p:nvPr/>
        </p:nvGrpSpPr>
        <p:grpSpPr bwMode="auto">
          <a:xfrm>
            <a:off x="4846728" y="3857245"/>
            <a:ext cx="6673850" cy="936625"/>
            <a:chOff x="1344" y="3312"/>
            <a:chExt cx="3916" cy="642"/>
          </a:xfrm>
        </p:grpSpPr>
        <p:sp>
          <p:nvSpPr>
            <p:cNvPr id="59" name="AutoShape 52">
              <a:extLst>
                <a:ext uri="{FF2B5EF4-FFF2-40B4-BE49-F238E27FC236}">
                  <a16:creationId xmlns:a16="http://schemas.microsoft.com/office/drawing/2014/main" id="{95459E3B-B34D-4591-A079-5FD8F77FB06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20" y="3560"/>
              <a:ext cx="3340" cy="328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57150" algn="ctr">
              <a:solidFill>
                <a:srgbClr val="0033CC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Arial" panose="020B0604020202020204" pitchFamily="34" charset="0"/>
                  <a:cs typeface="Arial" panose="020B0604020202020204" pitchFamily="34" charset="0"/>
                </a:rPr>
                <a:t>Màu xuân rực rỡ muôn màu.</a:t>
              </a:r>
            </a:p>
          </p:txBody>
        </p:sp>
        <p:grpSp>
          <p:nvGrpSpPr>
            <p:cNvPr id="60" name="Group 53">
              <a:extLst>
                <a:ext uri="{FF2B5EF4-FFF2-40B4-BE49-F238E27FC236}">
                  <a16:creationId xmlns:a16="http://schemas.microsoft.com/office/drawing/2014/main" id="{F4A36064-34E6-47A4-A0FD-5D6BC42246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44" y="3312"/>
              <a:ext cx="695" cy="642"/>
              <a:chOff x="2208" y="3216"/>
              <a:chExt cx="695" cy="642"/>
            </a:xfrm>
          </p:grpSpPr>
          <p:grpSp>
            <p:nvGrpSpPr>
              <p:cNvPr id="61" name="Group 54">
                <a:extLst>
                  <a:ext uri="{FF2B5EF4-FFF2-40B4-BE49-F238E27FC236}">
                    <a16:creationId xmlns:a16="http://schemas.microsoft.com/office/drawing/2014/main" id="{02C0F9E3-D32A-443A-8E35-38D2C58ED6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8" y="3216"/>
                <a:ext cx="695" cy="642"/>
                <a:chOff x="2016" y="1920"/>
                <a:chExt cx="1680" cy="1680"/>
              </a:xfrm>
            </p:grpSpPr>
            <p:sp>
              <p:nvSpPr>
                <p:cNvPr id="63" name="Oval 55">
                  <a:extLst>
                    <a:ext uri="{FF2B5EF4-FFF2-40B4-BE49-F238E27FC236}">
                      <a16:creationId xmlns:a16="http://schemas.microsoft.com/office/drawing/2014/main" id="{FF402DD3-4D6A-4D84-A617-1A3A3B4ADF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CCCC"/>
                    </a:gs>
                    <a:gs pos="100000">
                      <a:srgbClr val="0C3232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Verdana" panose="020B060403050404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64" name="Freeform 56">
                  <a:extLst>
                    <a:ext uri="{FF2B5EF4-FFF2-40B4-BE49-F238E27FC236}">
                      <a16:creationId xmlns:a16="http://schemas.microsoft.com/office/drawing/2014/main" id="{815106F7-A97B-4248-AE0F-B78CA13D9A2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1160 w 1321"/>
                    <a:gd name="T1" fmla="*/ 199 h 712"/>
                    <a:gd name="T2" fmla="*/ 1174 w 1321"/>
                    <a:gd name="T3" fmla="*/ 221 h 712"/>
                    <a:gd name="T4" fmla="*/ 1177 w 1321"/>
                    <a:gd name="T5" fmla="*/ 240 h 712"/>
                    <a:gd name="T6" fmla="*/ 1172 w 1321"/>
                    <a:gd name="T7" fmla="*/ 257 h 712"/>
                    <a:gd name="T8" fmla="*/ 1157 w 1321"/>
                    <a:gd name="T9" fmla="*/ 273 h 712"/>
                    <a:gd name="T10" fmla="*/ 1134 w 1321"/>
                    <a:gd name="T11" fmla="*/ 289 h 712"/>
                    <a:gd name="T12" fmla="*/ 1105 w 1321"/>
                    <a:gd name="T13" fmla="*/ 301 h 712"/>
                    <a:gd name="T14" fmla="*/ 1066 w 1321"/>
                    <a:gd name="T15" fmla="*/ 313 h 712"/>
                    <a:gd name="T16" fmla="*/ 1023 w 1321"/>
                    <a:gd name="T17" fmla="*/ 324 h 712"/>
                    <a:gd name="T18" fmla="*/ 973 w 1321"/>
                    <a:gd name="T19" fmla="*/ 332 h 712"/>
                    <a:gd name="T20" fmla="*/ 919 w 1321"/>
                    <a:gd name="T21" fmla="*/ 340 h 712"/>
                    <a:gd name="T22" fmla="*/ 862 w 1321"/>
                    <a:gd name="T23" fmla="*/ 345 h 712"/>
                    <a:gd name="T24" fmla="*/ 799 w 1321"/>
                    <a:gd name="T25" fmla="*/ 351 h 712"/>
                    <a:gd name="T26" fmla="*/ 735 w 1321"/>
                    <a:gd name="T27" fmla="*/ 354 h 712"/>
                    <a:gd name="T28" fmla="*/ 709 w 1321"/>
                    <a:gd name="T29" fmla="*/ 355 h 712"/>
                    <a:gd name="T30" fmla="*/ 425 w 1321"/>
                    <a:gd name="T31" fmla="*/ 355 h 712"/>
                    <a:gd name="T32" fmla="*/ 421 w 1321"/>
                    <a:gd name="T33" fmla="*/ 355 h 712"/>
                    <a:gd name="T34" fmla="*/ 365 w 1321"/>
                    <a:gd name="T35" fmla="*/ 353 h 712"/>
                    <a:gd name="T36" fmla="*/ 311 w 1321"/>
                    <a:gd name="T37" fmla="*/ 351 h 712"/>
                    <a:gd name="T38" fmla="*/ 260 w 1321"/>
                    <a:gd name="T39" fmla="*/ 347 h 712"/>
                    <a:gd name="T40" fmla="*/ 211 w 1321"/>
                    <a:gd name="T41" fmla="*/ 344 h 712"/>
                    <a:gd name="T42" fmla="*/ 167 w 1321"/>
                    <a:gd name="T43" fmla="*/ 337 h 712"/>
                    <a:gd name="T44" fmla="*/ 126 w 1321"/>
                    <a:gd name="T45" fmla="*/ 329 h 712"/>
                    <a:gd name="T46" fmla="*/ 90 w 1321"/>
                    <a:gd name="T47" fmla="*/ 323 h 712"/>
                    <a:gd name="T48" fmla="*/ 61 w 1321"/>
                    <a:gd name="T49" fmla="*/ 314 h 712"/>
                    <a:gd name="T50" fmla="*/ 33 w 1321"/>
                    <a:gd name="T51" fmla="*/ 303 h 712"/>
                    <a:gd name="T52" fmla="*/ 18 w 1321"/>
                    <a:gd name="T53" fmla="*/ 290 h 712"/>
                    <a:gd name="T54" fmla="*/ 6 w 1321"/>
                    <a:gd name="T55" fmla="*/ 276 h 712"/>
                    <a:gd name="T56" fmla="*/ 0 w 1321"/>
                    <a:gd name="T57" fmla="*/ 261 h 712"/>
                    <a:gd name="T58" fmla="*/ 0 w 1321"/>
                    <a:gd name="T59" fmla="*/ 259 h 712"/>
                    <a:gd name="T60" fmla="*/ 4 w 1321"/>
                    <a:gd name="T61" fmla="*/ 242 h 712"/>
                    <a:gd name="T62" fmla="*/ 16 w 1321"/>
                    <a:gd name="T63" fmla="*/ 222 h 712"/>
                    <a:gd name="T64" fmla="*/ 45 w 1321"/>
                    <a:gd name="T65" fmla="*/ 184 h 712"/>
                    <a:gd name="T66" fmla="*/ 82 w 1321"/>
                    <a:gd name="T67" fmla="*/ 149 h 712"/>
                    <a:gd name="T68" fmla="*/ 130 w 1321"/>
                    <a:gd name="T69" fmla="*/ 118 h 712"/>
                    <a:gd name="T70" fmla="*/ 181 w 1321"/>
                    <a:gd name="T71" fmla="*/ 88 h 712"/>
                    <a:gd name="T72" fmla="*/ 240 w 1321"/>
                    <a:gd name="T73" fmla="*/ 61 h 712"/>
                    <a:gd name="T74" fmla="*/ 305 w 1321"/>
                    <a:gd name="T75" fmla="*/ 41 h 712"/>
                    <a:gd name="T76" fmla="*/ 370 w 1321"/>
                    <a:gd name="T77" fmla="*/ 23 h 712"/>
                    <a:gd name="T78" fmla="*/ 443 w 1321"/>
                    <a:gd name="T79" fmla="*/ 11 h 712"/>
                    <a:gd name="T80" fmla="*/ 518 w 1321"/>
                    <a:gd name="T81" fmla="*/ 4 h 712"/>
                    <a:gd name="T82" fmla="*/ 595 w 1321"/>
                    <a:gd name="T83" fmla="*/ 0 h 712"/>
                    <a:gd name="T84" fmla="*/ 595 w 1321"/>
                    <a:gd name="T85" fmla="*/ 0 h 712"/>
                    <a:gd name="T86" fmla="*/ 677 w 1321"/>
                    <a:gd name="T87" fmla="*/ 4 h 712"/>
                    <a:gd name="T88" fmla="*/ 755 w 1321"/>
                    <a:gd name="T89" fmla="*/ 11 h 712"/>
                    <a:gd name="T90" fmla="*/ 831 w 1321"/>
                    <a:gd name="T91" fmla="*/ 26 h 712"/>
                    <a:gd name="T92" fmla="*/ 901 w 1321"/>
                    <a:gd name="T93" fmla="*/ 45 h 712"/>
                    <a:gd name="T94" fmla="*/ 965 w 1321"/>
                    <a:gd name="T95" fmla="*/ 69 h 712"/>
                    <a:gd name="T96" fmla="*/ 1024 w 1321"/>
                    <a:gd name="T97" fmla="*/ 97 h 712"/>
                    <a:gd name="T98" fmla="*/ 1077 w 1321"/>
                    <a:gd name="T99" fmla="*/ 127 h 712"/>
                    <a:gd name="T100" fmla="*/ 1122 w 1321"/>
                    <a:gd name="T101" fmla="*/ 162 h 712"/>
                    <a:gd name="T102" fmla="*/ 1160 w 1321"/>
                    <a:gd name="T103" fmla="*/ 199 h 712"/>
                    <a:gd name="T104" fmla="*/ 1160 w 1321"/>
                    <a:gd name="T105" fmla="*/ 199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33CCCC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/>
                </a:p>
              </p:txBody>
            </p:sp>
          </p:grpSp>
          <p:sp>
            <p:nvSpPr>
              <p:cNvPr id="62" name="Text Box 57">
                <a:extLst>
                  <a:ext uri="{FF2B5EF4-FFF2-40B4-BE49-F238E27FC236}">
                    <a16:creationId xmlns:a16="http://schemas.microsoft.com/office/drawing/2014/main" id="{519B52E5-7D76-436B-8C4D-D69C69862F88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2410" y="3261"/>
                <a:ext cx="282" cy="40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32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cs typeface="Arial" charset="0"/>
                  </a:rPr>
                  <a:t>C</a:t>
                </a:r>
              </a:p>
            </p:txBody>
          </p:sp>
        </p:grpSp>
      </p:grpSp>
      <p:sp>
        <p:nvSpPr>
          <p:cNvPr id="65" name="Text Box 58">
            <a:extLst>
              <a:ext uri="{FF2B5EF4-FFF2-40B4-BE49-F238E27FC236}">
                <a16:creationId xmlns:a16="http://schemas.microsoft.com/office/drawing/2014/main" id="{3F094F6D-82FB-45A7-B14E-B39C477AE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670" y="1312568"/>
            <a:ext cx="2279588" cy="3293209"/>
          </a:xfrm>
          <a:prstGeom prst="rect">
            <a:avLst/>
          </a:prstGeom>
          <a:solidFill>
            <a:srgbClr val="FFFF8B"/>
          </a:solidFill>
          <a:ln w="76200" cmpd="tri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endParaRPr lang="en-US" sz="2600" b="1"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sz="2800" b="1">
                <a:latin typeface="Arial" charset="0"/>
                <a:cs typeface="Arial" charset="0"/>
              </a:rPr>
              <a:t>Trong các câu bên </a:t>
            </a:r>
          </a:p>
          <a:p>
            <a:pPr algn="ctr" eaLnBrk="1" hangingPunct="1">
              <a:defRPr/>
            </a:pPr>
            <a:r>
              <a:rPr lang="en-US" sz="2800" b="1">
                <a:latin typeface="Arial" charset="0"/>
                <a:cs typeface="Arial" charset="0"/>
              </a:rPr>
              <a:t>câu nào </a:t>
            </a:r>
          </a:p>
          <a:p>
            <a:pPr algn="ctr" eaLnBrk="1" hangingPunct="1">
              <a:defRPr/>
            </a:pPr>
            <a:r>
              <a:rPr lang="en-US" sz="2800" b="1">
                <a:latin typeface="Arial" charset="0"/>
                <a:cs typeface="Arial" charset="0"/>
              </a:rPr>
              <a:t>là câu </a:t>
            </a:r>
          </a:p>
          <a:p>
            <a:pPr algn="ctr" eaLnBrk="1" hangingPunct="1">
              <a:defRPr/>
            </a:pPr>
            <a:r>
              <a:rPr lang="en-US" sz="2800" b="1" i="1">
                <a:solidFill>
                  <a:srgbClr val="FF0000"/>
                </a:solidFill>
                <a:latin typeface="Arial" charset="0"/>
                <a:cs typeface="Arial" charset="0"/>
              </a:rPr>
              <a:t>Ai thế nào?</a:t>
            </a:r>
          </a:p>
          <a:p>
            <a:pPr eaLnBrk="1" hangingPunct="1">
              <a:spcBef>
                <a:spcPct val="50000"/>
              </a:spcBef>
              <a:defRPr/>
            </a:pPr>
            <a:endParaRPr lang="en-US" sz="2800" b="1" i="1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29680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0.02331 -0.2354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-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585" y="182863"/>
            <a:ext cx="2292096" cy="212479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ACD1E64-52DB-40FF-8F5B-4D640F669EFF}"/>
              </a:ext>
            </a:extLst>
          </p:cNvPr>
          <p:cNvSpPr/>
          <p:nvPr/>
        </p:nvSpPr>
        <p:spPr>
          <a:xfrm>
            <a:off x="4967378" y="216816"/>
            <a:ext cx="3391531" cy="50001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nhanh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Ai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đúng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SG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Rectangle 10">
            <a:extLst>
              <a:ext uri="{FF2B5EF4-FFF2-40B4-BE49-F238E27FC236}">
                <a16:creationId xmlns:a16="http://schemas.microsoft.com/office/drawing/2014/main" id="{9E872A5F-907C-4BD4-92E0-33113C8B4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0883" y="1547316"/>
            <a:ext cx="89154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100" b="1" i="1">
                <a:solidFill>
                  <a:srgbClr val="663300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3100" b="1" i="1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100" b="1" i="1">
                <a:solidFill>
                  <a:srgbClr val="663300"/>
                </a:solidFill>
                <a:latin typeface="Arial" panose="020B0604020202020204" pitchFamily="34" charset="0"/>
              </a:rPr>
              <a:t>các câu sau câu nào đặt đúng dấu phẩy</a:t>
            </a:r>
          </a:p>
        </p:txBody>
      </p:sp>
      <p:grpSp>
        <p:nvGrpSpPr>
          <p:cNvPr id="38" name="Group 11">
            <a:extLst>
              <a:ext uri="{FF2B5EF4-FFF2-40B4-BE49-F238E27FC236}">
                <a16:creationId xmlns:a16="http://schemas.microsoft.com/office/drawing/2014/main" id="{AFE40D20-9F9A-43CE-A1F9-CF37639DF910}"/>
              </a:ext>
            </a:extLst>
          </p:cNvPr>
          <p:cNvGrpSpPr>
            <a:grpSpLocks/>
          </p:cNvGrpSpPr>
          <p:nvPr/>
        </p:nvGrpSpPr>
        <p:grpSpPr bwMode="auto">
          <a:xfrm>
            <a:off x="2989083" y="2247403"/>
            <a:ext cx="8335963" cy="735013"/>
            <a:chOff x="240" y="1680"/>
            <a:chExt cx="5251" cy="618"/>
          </a:xfrm>
        </p:grpSpPr>
        <p:sp>
          <p:nvSpPr>
            <p:cNvPr id="39" name="Line 12">
              <a:extLst>
                <a:ext uri="{FF2B5EF4-FFF2-40B4-BE49-F238E27FC236}">
                  <a16:creationId xmlns:a16="http://schemas.microsoft.com/office/drawing/2014/main" id="{D49B169D-6C8C-49DE-ACB8-88D5DFC050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" y="2256"/>
              <a:ext cx="4713" cy="3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  <p:sp>
          <p:nvSpPr>
            <p:cNvPr id="40" name="Text Box 13">
              <a:extLst>
                <a:ext uri="{FF2B5EF4-FFF2-40B4-BE49-F238E27FC236}">
                  <a16:creationId xmlns:a16="http://schemas.microsoft.com/office/drawing/2014/main" id="{71386D33-77F6-46A9-9D01-91D00B0CC8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1680"/>
              <a:ext cx="4531" cy="491"/>
            </a:xfrm>
            <a:prstGeom prst="rect">
              <a:avLst/>
            </a:prstGeom>
            <a:noFill/>
            <a:ln w="9525" algn="ctr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 chăm chỉ, khéo tay, và học giỏi.</a:t>
              </a:r>
            </a:p>
          </p:txBody>
        </p:sp>
        <p:grpSp>
          <p:nvGrpSpPr>
            <p:cNvPr id="41" name="Group 14">
              <a:extLst>
                <a:ext uri="{FF2B5EF4-FFF2-40B4-BE49-F238E27FC236}">
                  <a16:creationId xmlns:a16="http://schemas.microsoft.com/office/drawing/2014/main" id="{73EBAF7E-35D4-40F1-841F-38DA7F771E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1683"/>
              <a:ext cx="558" cy="615"/>
              <a:chOff x="240" y="1683"/>
              <a:chExt cx="558" cy="615"/>
            </a:xfrm>
          </p:grpSpPr>
          <p:sp>
            <p:nvSpPr>
              <p:cNvPr id="67" name="Text Box 15">
                <a:extLst>
                  <a:ext uri="{FF2B5EF4-FFF2-40B4-BE49-F238E27FC236}">
                    <a16:creationId xmlns:a16="http://schemas.microsoft.com/office/drawing/2014/main" id="{4289A458-2E5A-4355-9C96-3204FFBF8A75}"/>
                  </a:ext>
                </a:extLst>
              </p:cNvPr>
              <p:cNvSpPr txBox="1">
                <a:spLocks noChangeArrowheads="1"/>
              </p:cNvSpPr>
              <p:nvPr/>
            </p:nvSpPr>
            <p:spPr bwMode="gray">
              <a:xfrm>
                <a:off x="423" y="1685"/>
                <a:ext cx="224" cy="388"/>
              </a:xfrm>
              <a:prstGeom prst="rect">
                <a:avLst/>
              </a:prstGeom>
              <a:noFill/>
              <a:ln w="9525" algn="ctr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68" name="Oval 16">
                <a:extLst>
                  <a:ext uri="{FF2B5EF4-FFF2-40B4-BE49-F238E27FC236}">
                    <a16:creationId xmlns:a16="http://schemas.microsoft.com/office/drawing/2014/main" id="{E4E38254-8EAD-4BD5-AB40-C87B9520598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" y="1771"/>
                <a:ext cx="164" cy="436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38100" algn="ctr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9" name="Oval 17">
                <a:extLst>
                  <a:ext uri="{FF2B5EF4-FFF2-40B4-BE49-F238E27FC236}">
                    <a16:creationId xmlns:a16="http://schemas.microsoft.com/office/drawing/2014/main" id="{4EB9145C-618F-48FF-842B-E655D4F287E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" y="1771"/>
                <a:ext cx="164" cy="43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alpha val="32001"/>
                    </a:schemeClr>
                  </a:gs>
                  <a:gs pos="100000">
                    <a:schemeClr val="hlink">
                      <a:gamma/>
                      <a:shade val="0"/>
                      <a:invGamma/>
                      <a:alpha val="89999"/>
                    </a:schemeClr>
                  </a:gs>
                </a:gsLst>
                <a:lin ang="2700000" scaled="1"/>
              </a:gradFill>
              <a:ln w="38100" algn="ctr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0" name="Oval 18">
                <a:extLst>
                  <a:ext uri="{FF2B5EF4-FFF2-40B4-BE49-F238E27FC236}">
                    <a16:creationId xmlns:a16="http://schemas.microsoft.com/office/drawing/2014/main" id="{91EBEEE6-228D-426F-BC19-A37778DCE14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68" y="1731"/>
                <a:ext cx="520" cy="43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" name="Oval 19">
                <a:extLst>
                  <a:ext uri="{FF2B5EF4-FFF2-40B4-BE49-F238E27FC236}">
                    <a16:creationId xmlns:a16="http://schemas.microsoft.com/office/drawing/2014/main" id="{86F3B30B-8926-4BBF-B237-43A7E1337FE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7" y="1768"/>
                <a:ext cx="521" cy="436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63529"/>
                      <a:invGamma/>
                    </a:schemeClr>
                  </a:gs>
                  <a:gs pos="100000">
                    <a:schemeClr val="hlink">
                      <a:alpha val="0"/>
                    </a:schemeClr>
                  </a:gs>
                </a:gsLst>
                <a:lin ang="2700000" scaled="1"/>
              </a:gradFill>
              <a:ln w="38100" algn="ctr">
                <a:solidFill>
                  <a:srgbClr val="00FF0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2" name="Oval 20">
                <a:extLst>
                  <a:ext uri="{FF2B5EF4-FFF2-40B4-BE49-F238E27FC236}">
                    <a16:creationId xmlns:a16="http://schemas.microsoft.com/office/drawing/2014/main" id="{86B5CB11-AD19-43CF-BDE9-0EA8353BD9C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96" y="1759"/>
                <a:ext cx="467" cy="436"/>
              </a:xfrm>
              <a:prstGeom prst="ellipse">
                <a:avLst/>
              </a:prstGeom>
              <a:solidFill>
                <a:srgbClr val="333333"/>
              </a:solidFill>
              <a:ln w="38100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3" name="Oval 21">
                <a:extLst>
                  <a:ext uri="{FF2B5EF4-FFF2-40B4-BE49-F238E27FC236}">
                    <a16:creationId xmlns:a16="http://schemas.microsoft.com/office/drawing/2014/main" id="{5B05ECA4-3F4F-42A9-A2AD-9F8C3467367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15" y="1683"/>
                <a:ext cx="453" cy="615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4" name="Oval 22">
                <a:extLst>
                  <a:ext uri="{FF2B5EF4-FFF2-40B4-BE49-F238E27FC236}">
                    <a16:creationId xmlns:a16="http://schemas.microsoft.com/office/drawing/2014/main" id="{51ADD237-4817-434B-B9CC-951BF4B455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21" y="1687"/>
                <a:ext cx="441" cy="598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5" name="Oval 23">
                <a:extLst>
                  <a:ext uri="{FF2B5EF4-FFF2-40B4-BE49-F238E27FC236}">
                    <a16:creationId xmlns:a16="http://schemas.microsoft.com/office/drawing/2014/main" id="{D0AA0180-19E7-47A0-BB23-420CF3230E2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26" y="1692"/>
                <a:ext cx="420" cy="559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8" name="Oval 24">
                <a:extLst>
                  <a:ext uri="{FF2B5EF4-FFF2-40B4-BE49-F238E27FC236}">
                    <a16:creationId xmlns:a16="http://schemas.microsoft.com/office/drawing/2014/main" id="{1A67B25D-4FF4-47DF-8B4E-ACA4EFF5AFE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49" y="1709"/>
                <a:ext cx="374" cy="45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 w="9525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66" name="Text Box 25">
              <a:extLst>
                <a:ext uri="{FF2B5EF4-FFF2-40B4-BE49-F238E27FC236}">
                  <a16:creationId xmlns:a16="http://schemas.microsoft.com/office/drawing/2014/main" id="{990378D9-F6E8-46D0-AA04-8A1523D23EE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83" y="1680"/>
              <a:ext cx="350" cy="595"/>
            </a:xfrm>
            <a:prstGeom prst="rect">
              <a:avLst/>
            </a:prstGeom>
            <a:noFill/>
            <a:ln w="9525" algn="ctr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0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A</a:t>
              </a:r>
            </a:p>
          </p:txBody>
        </p:sp>
      </p:grpSp>
      <p:grpSp>
        <p:nvGrpSpPr>
          <p:cNvPr id="79" name="Group 26">
            <a:extLst>
              <a:ext uri="{FF2B5EF4-FFF2-40B4-BE49-F238E27FC236}">
                <a16:creationId xmlns:a16="http://schemas.microsoft.com/office/drawing/2014/main" id="{8BED6F0B-CD23-4C87-9A89-529EBACE9EB8}"/>
              </a:ext>
            </a:extLst>
          </p:cNvPr>
          <p:cNvGrpSpPr>
            <a:grpSpLocks/>
          </p:cNvGrpSpPr>
          <p:nvPr/>
        </p:nvGrpSpPr>
        <p:grpSpPr bwMode="auto">
          <a:xfrm>
            <a:off x="3065283" y="3331666"/>
            <a:ext cx="7772400" cy="796925"/>
            <a:chOff x="240" y="2788"/>
            <a:chExt cx="5225" cy="670"/>
          </a:xfrm>
        </p:grpSpPr>
        <p:sp>
          <p:nvSpPr>
            <p:cNvPr id="80" name="Line 27">
              <a:extLst>
                <a:ext uri="{FF2B5EF4-FFF2-40B4-BE49-F238E27FC236}">
                  <a16:creationId xmlns:a16="http://schemas.microsoft.com/office/drawing/2014/main" id="{33F29324-0A9B-4E7A-9270-EEF55B1B30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3456"/>
              <a:ext cx="4730" cy="2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  <p:sp>
          <p:nvSpPr>
            <p:cNvPr id="81" name="Oval 28">
              <a:extLst>
                <a:ext uri="{FF2B5EF4-FFF2-40B4-BE49-F238E27FC236}">
                  <a16:creationId xmlns:a16="http://schemas.microsoft.com/office/drawing/2014/main" id="{BE458B12-3744-4E09-AECC-DD06FB7A0D8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40" y="2877"/>
              <a:ext cx="175" cy="435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Oval 29">
              <a:extLst>
                <a:ext uri="{FF2B5EF4-FFF2-40B4-BE49-F238E27FC236}">
                  <a16:creationId xmlns:a16="http://schemas.microsoft.com/office/drawing/2014/main" id="{6CDE2480-132F-4AAA-BE7C-90706CFDFA4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40" y="2877"/>
              <a:ext cx="175" cy="435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alpha val="32001"/>
                  </a:schemeClr>
                </a:gs>
                <a:gs pos="100000">
                  <a:schemeClr val="accent2">
                    <a:gamma/>
                    <a:shade val="0"/>
                    <a:invGamma/>
                    <a:alpha val="89999"/>
                  </a:schemeClr>
                </a:gs>
              </a:gsLst>
              <a:lin ang="2700000" scaled="1"/>
            </a:gradFill>
            <a:ln w="38100" algn="ctr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Oval 30">
              <a:extLst>
                <a:ext uri="{FF2B5EF4-FFF2-40B4-BE49-F238E27FC236}">
                  <a16:creationId xmlns:a16="http://schemas.microsoft.com/office/drawing/2014/main" id="{C1F2042C-2F8B-4366-BCF6-FAA59950FF1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9" y="2877"/>
              <a:ext cx="523" cy="435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54118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Oval 31">
              <a:extLst>
                <a:ext uri="{FF2B5EF4-FFF2-40B4-BE49-F238E27FC236}">
                  <a16:creationId xmlns:a16="http://schemas.microsoft.com/office/drawing/2014/main" id="{1B3E8416-248D-4F63-8BDE-59721774E72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9" y="2931"/>
              <a:ext cx="522" cy="436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63529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2700000" scaled="1"/>
            </a:gradFill>
            <a:ln w="38100" algn="ctr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Oval 32">
              <a:extLst>
                <a:ext uri="{FF2B5EF4-FFF2-40B4-BE49-F238E27FC236}">
                  <a16:creationId xmlns:a16="http://schemas.microsoft.com/office/drawing/2014/main" id="{1467CE9E-5E81-4883-AD40-0D01A6DC28F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7" y="2878"/>
              <a:ext cx="470" cy="436"/>
            </a:xfrm>
            <a:prstGeom prst="ellipse">
              <a:avLst/>
            </a:prstGeom>
            <a:solidFill>
              <a:srgbClr val="333333"/>
            </a:solidFill>
            <a:ln w="38100" algn="ctr">
              <a:solidFill>
                <a:srgbClr val="00FF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91" name="Oval 33">
              <a:extLst>
                <a:ext uri="{FF2B5EF4-FFF2-40B4-BE49-F238E27FC236}">
                  <a16:creationId xmlns:a16="http://schemas.microsoft.com/office/drawing/2014/main" id="{CE28D280-1294-463A-80B7-767A4B04DD5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6" y="2788"/>
              <a:ext cx="455" cy="618"/>
            </a:xfrm>
            <a:prstGeom prst="ellipse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 w="9525" algn="ctr">
              <a:solidFill>
                <a:srgbClr val="00FF00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92" name="Oval 34">
              <a:extLst>
                <a:ext uri="{FF2B5EF4-FFF2-40B4-BE49-F238E27FC236}">
                  <a16:creationId xmlns:a16="http://schemas.microsoft.com/office/drawing/2014/main" id="{E18A047C-5836-4333-AE19-B6E8B855FCA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1" y="2792"/>
              <a:ext cx="443" cy="601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E9E9E9"/>
                </a:gs>
              </a:gsLst>
              <a:lin ang="5400000" scaled="1"/>
            </a:gradFill>
            <a:ln w="9525" algn="ctr">
              <a:solidFill>
                <a:srgbClr val="00FF00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93" name="Oval 35">
              <a:extLst>
                <a:ext uri="{FF2B5EF4-FFF2-40B4-BE49-F238E27FC236}">
                  <a16:creationId xmlns:a16="http://schemas.microsoft.com/office/drawing/2014/main" id="{D225EB37-9883-498E-8A4C-0613C2CA58A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6" y="2797"/>
              <a:ext cx="422" cy="562"/>
            </a:xfrm>
            <a:prstGeom prst="ellipse">
              <a:avLst/>
            </a:prstGeom>
            <a:gradFill rotWithShape="1">
              <a:gsLst>
                <a:gs pos="0">
                  <a:srgbClr val="989898"/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 w="9525" algn="ctr">
              <a:solidFill>
                <a:srgbClr val="00FF00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94" name="Oval 36">
              <a:extLst>
                <a:ext uri="{FF2B5EF4-FFF2-40B4-BE49-F238E27FC236}">
                  <a16:creationId xmlns:a16="http://schemas.microsoft.com/office/drawing/2014/main" id="{5D6A5A06-5046-4A21-A183-9C33CE47656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50" y="2814"/>
              <a:ext cx="376" cy="45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>
                    <a:alpha val="37999"/>
                  </a:srgbClr>
                </a:gs>
              </a:gsLst>
              <a:lin ang="5400000" scaled="1"/>
            </a:gradFill>
            <a:ln w="9525" algn="ctr">
              <a:solidFill>
                <a:srgbClr val="00FF00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95" name="Text Box 37">
              <a:extLst>
                <a:ext uri="{FF2B5EF4-FFF2-40B4-BE49-F238E27FC236}">
                  <a16:creationId xmlns:a16="http://schemas.microsoft.com/office/drawing/2014/main" id="{0FD05EA8-3270-40AD-977C-E236FC666D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2832"/>
              <a:ext cx="4505" cy="491"/>
            </a:xfrm>
            <a:prstGeom prst="rect">
              <a:avLst/>
            </a:prstGeom>
            <a:noFill/>
            <a:ln w="9525" algn="ctr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 chăm chỉ, khéo tay và, học giỏi.</a:t>
              </a:r>
            </a:p>
          </p:txBody>
        </p:sp>
        <p:sp>
          <p:nvSpPr>
            <p:cNvPr id="96" name="Text Box 38">
              <a:extLst>
                <a:ext uri="{FF2B5EF4-FFF2-40B4-BE49-F238E27FC236}">
                  <a16:creationId xmlns:a16="http://schemas.microsoft.com/office/drawing/2014/main" id="{5C366FEE-F5B4-4704-87FF-BD82178A3D2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47" y="2844"/>
              <a:ext cx="378" cy="595"/>
            </a:xfrm>
            <a:prstGeom prst="rect">
              <a:avLst/>
            </a:prstGeom>
            <a:noFill/>
            <a:ln w="9525" algn="ctr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0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B</a:t>
              </a:r>
            </a:p>
          </p:txBody>
        </p:sp>
      </p:grpSp>
      <p:grpSp>
        <p:nvGrpSpPr>
          <p:cNvPr id="97" name="Group 39">
            <a:extLst>
              <a:ext uri="{FF2B5EF4-FFF2-40B4-BE49-F238E27FC236}">
                <a16:creationId xmlns:a16="http://schemas.microsoft.com/office/drawing/2014/main" id="{88BD4582-0D2C-4901-A034-DEF3E098BABB}"/>
              </a:ext>
            </a:extLst>
          </p:cNvPr>
          <p:cNvGrpSpPr>
            <a:grpSpLocks/>
          </p:cNvGrpSpPr>
          <p:nvPr/>
        </p:nvGrpSpPr>
        <p:grpSpPr bwMode="auto">
          <a:xfrm>
            <a:off x="3141483" y="4417516"/>
            <a:ext cx="7991137" cy="796925"/>
            <a:chOff x="240" y="2788"/>
            <a:chExt cx="5543" cy="670"/>
          </a:xfrm>
        </p:grpSpPr>
        <p:sp>
          <p:nvSpPr>
            <p:cNvPr id="98" name="Line 40">
              <a:extLst>
                <a:ext uri="{FF2B5EF4-FFF2-40B4-BE49-F238E27FC236}">
                  <a16:creationId xmlns:a16="http://schemas.microsoft.com/office/drawing/2014/main" id="{91ABA0DE-AD57-4D78-AC87-2254F8B8AD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3456"/>
              <a:ext cx="4730" cy="2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  <p:sp>
          <p:nvSpPr>
            <p:cNvPr id="99" name="Oval 41">
              <a:extLst>
                <a:ext uri="{FF2B5EF4-FFF2-40B4-BE49-F238E27FC236}">
                  <a16:creationId xmlns:a16="http://schemas.microsoft.com/office/drawing/2014/main" id="{127A1CA2-B41C-4307-B526-6D118B32D9E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40" y="2877"/>
              <a:ext cx="179" cy="435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Oval 42">
              <a:extLst>
                <a:ext uri="{FF2B5EF4-FFF2-40B4-BE49-F238E27FC236}">
                  <a16:creationId xmlns:a16="http://schemas.microsoft.com/office/drawing/2014/main" id="{E4BB8457-EBAF-4184-8611-739E4DEE84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40" y="2877"/>
              <a:ext cx="179" cy="435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alpha val="32001"/>
                  </a:schemeClr>
                </a:gs>
                <a:gs pos="100000">
                  <a:schemeClr val="accent2">
                    <a:gamma/>
                    <a:shade val="0"/>
                    <a:invGamma/>
                    <a:alpha val="89999"/>
                  </a:schemeClr>
                </a:gs>
              </a:gsLst>
              <a:lin ang="2700000" scaled="1"/>
            </a:gradFill>
            <a:ln w="38100" algn="ctr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Oval 43">
              <a:extLst>
                <a:ext uri="{FF2B5EF4-FFF2-40B4-BE49-F238E27FC236}">
                  <a16:creationId xmlns:a16="http://schemas.microsoft.com/office/drawing/2014/main" id="{B6064866-1580-49A8-B076-3A1970CD02D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9" y="2877"/>
              <a:ext cx="523" cy="435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54118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Oval 44">
              <a:extLst>
                <a:ext uri="{FF2B5EF4-FFF2-40B4-BE49-F238E27FC236}">
                  <a16:creationId xmlns:a16="http://schemas.microsoft.com/office/drawing/2014/main" id="{9DD24FE3-6F7E-4284-AC44-45B7B160A41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9" y="2931"/>
              <a:ext cx="522" cy="436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63529"/>
                    <a:invGamma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2700000" scaled="1"/>
            </a:gradFill>
            <a:ln w="38100" algn="ctr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Oval 45">
              <a:extLst>
                <a:ext uri="{FF2B5EF4-FFF2-40B4-BE49-F238E27FC236}">
                  <a16:creationId xmlns:a16="http://schemas.microsoft.com/office/drawing/2014/main" id="{FA6CE41C-87AD-4236-97F6-18BF3BD956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07" y="2878"/>
              <a:ext cx="470" cy="436"/>
            </a:xfrm>
            <a:prstGeom prst="ellipse">
              <a:avLst/>
            </a:prstGeom>
            <a:solidFill>
              <a:srgbClr val="333333"/>
            </a:solidFill>
            <a:ln w="38100" algn="ctr">
              <a:solidFill>
                <a:srgbClr val="00FF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4" name="Oval 46">
              <a:extLst>
                <a:ext uri="{FF2B5EF4-FFF2-40B4-BE49-F238E27FC236}">
                  <a16:creationId xmlns:a16="http://schemas.microsoft.com/office/drawing/2014/main" id="{178A6927-828C-44FB-891D-9B93EC91F14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6" y="2788"/>
              <a:ext cx="455" cy="618"/>
            </a:xfrm>
            <a:prstGeom prst="ellipse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5400000" scaled="1"/>
            </a:gradFill>
            <a:ln w="9525" algn="ctr">
              <a:solidFill>
                <a:srgbClr val="00FF00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5" name="Oval 47">
              <a:extLst>
                <a:ext uri="{FF2B5EF4-FFF2-40B4-BE49-F238E27FC236}">
                  <a16:creationId xmlns:a16="http://schemas.microsoft.com/office/drawing/2014/main" id="{01F891FB-9E1C-4E7B-9E18-BF778F0B6E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1" y="2792"/>
              <a:ext cx="443" cy="601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alpha val="0"/>
                  </a:srgbClr>
                </a:gs>
                <a:gs pos="100000">
                  <a:srgbClr val="E9E9E9"/>
                </a:gs>
              </a:gsLst>
              <a:lin ang="5400000" scaled="1"/>
            </a:gradFill>
            <a:ln w="9525" algn="ctr">
              <a:solidFill>
                <a:srgbClr val="00FF00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6" name="Oval 48">
              <a:extLst>
                <a:ext uri="{FF2B5EF4-FFF2-40B4-BE49-F238E27FC236}">
                  <a16:creationId xmlns:a16="http://schemas.microsoft.com/office/drawing/2014/main" id="{61155136-BB31-493B-BE7A-61CF81EC9BC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6" y="2797"/>
              <a:ext cx="422" cy="562"/>
            </a:xfrm>
            <a:prstGeom prst="ellipse">
              <a:avLst/>
            </a:prstGeom>
            <a:gradFill rotWithShape="1">
              <a:gsLst>
                <a:gs pos="0">
                  <a:srgbClr val="989898"/>
                </a:gs>
                <a:gs pos="100000">
                  <a:srgbClr val="C0C0C0">
                    <a:alpha val="48000"/>
                  </a:srgbClr>
                </a:gs>
              </a:gsLst>
              <a:lin ang="5400000" scaled="1"/>
            </a:gradFill>
            <a:ln w="9525" algn="ctr">
              <a:solidFill>
                <a:srgbClr val="00FF00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7" name="Oval 49">
              <a:extLst>
                <a:ext uri="{FF2B5EF4-FFF2-40B4-BE49-F238E27FC236}">
                  <a16:creationId xmlns:a16="http://schemas.microsoft.com/office/drawing/2014/main" id="{1E4C6C05-7147-4FC6-8292-87CBFA06D17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50" y="2814"/>
              <a:ext cx="376" cy="45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C0C0C0">
                    <a:alpha val="37999"/>
                  </a:srgbClr>
                </a:gs>
              </a:gsLst>
              <a:lin ang="5400000" scaled="1"/>
            </a:gradFill>
            <a:ln w="9525" algn="ctr">
              <a:solidFill>
                <a:srgbClr val="00FF00"/>
              </a:solidFill>
              <a:round/>
              <a:headEnd/>
              <a:tailEnd/>
            </a:ln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08" name="Text Box 50">
              <a:extLst>
                <a:ext uri="{FF2B5EF4-FFF2-40B4-BE49-F238E27FC236}">
                  <a16:creationId xmlns:a16="http://schemas.microsoft.com/office/drawing/2014/main" id="{FB42B9DA-910E-4DC2-B342-2DEEC5D880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2832"/>
              <a:ext cx="4823" cy="492"/>
            </a:xfrm>
            <a:prstGeom prst="rect">
              <a:avLst/>
            </a:prstGeom>
            <a:noFill/>
            <a:ln w="9525" algn="ctr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en-US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 chăm chỉ, khéo tay và học giỏi.</a:t>
              </a:r>
              <a:r>
                <a:rPr lang="en-US" altLang="en-US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altLang="en-US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Text Box 51">
              <a:extLst>
                <a:ext uri="{FF2B5EF4-FFF2-40B4-BE49-F238E27FC236}">
                  <a16:creationId xmlns:a16="http://schemas.microsoft.com/office/drawing/2014/main" id="{5FA9242A-DC64-4576-8E4E-0FA580F7AAA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342" y="2844"/>
              <a:ext cx="382" cy="595"/>
            </a:xfrm>
            <a:prstGeom prst="rect">
              <a:avLst/>
            </a:prstGeom>
            <a:noFill/>
            <a:ln w="9525" algn="ctr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4000" b="1">
                  <a:solidFill>
                    <a:srgbClr val="3333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609481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00481 -0.2944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2468034"/>
            <a:ext cx="12192000" cy="4389967"/>
          </a:xfrm>
          <a:prstGeom prst="rect">
            <a:avLst/>
          </a:prstGeom>
          <a:solidFill>
            <a:srgbClr val="FFF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泪滴形 16"/>
          <p:cNvSpPr/>
          <p:nvPr/>
        </p:nvSpPr>
        <p:spPr bwMode="auto">
          <a:xfrm rot="10800000">
            <a:off x="8784168" y="482601"/>
            <a:ext cx="2493433" cy="2527300"/>
          </a:xfrm>
          <a:prstGeom prst="teardrop">
            <a:avLst>
              <a:gd name="adj" fmla="val 87234"/>
            </a:avLst>
          </a:prstGeom>
          <a:solidFill>
            <a:srgbClr val="FFC000"/>
          </a:solidFill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293" name="TextBox 1"/>
          <p:cNvSpPr txBox="1">
            <a:spLocks noChangeArrowheads="1"/>
          </p:cNvSpPr>
          <p:nvPr/>
        </p:nvSpPr>
        <p:spPr bwMode="auto">
          <a:xfrm>
            <a:off x="9262331" y="1119718"/>
            <a:ext cx="1869423" cy="111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3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Yêu cầu </a:t>
            </a:r>
          </a:p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3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 đạt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295467" y="2468893"/>
          <a:ext cx="8736971" cy="3840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585" y="182863"/>
            <a:ext cx="2292096" cy="212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541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ó thể là hình minh họ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D5"/>
          </a:solidFill>
          <a:ln>
            <a:noFill/>
          </a:ln>
        </p:spPr>
      </p:pic>
      <p:graphicFrame>
        <p:nvGraphicFramePr>
          <p:cNvPr id="5" name="Diagram 4"/>
          <p:cNvGraphicFramePr/>
          <p:nvPr/>
        </p:nvGraphicFramePr>
        <p:xfrm>
          <a:off x="1320800" y="482600"/>
          <a:ext cx="3454400" cy="492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02CDB80-9D09-412C-B203-6F28FB4D82A3}"/>
              </a:ext>
            </a:extLst>
          </p:cNvPr>
          <p:cNvSpPr txBox="1"/>
          <p:nvPr/>
        </p:nvSpPr>
        <p:spPr>
          <a:xfrm>
            <a:off x="4572000" y="1905000"/>
            <a:ext cx="629920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19170">
              <a:defRPr/>
            </a:pP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algn="just" defTabSz="1219170">
              <a:buFontTx/>
              <a:buAutoNum type="arabicPeriod"/>
              <a:defRPr/>
            </a:pPr>
            <a:r>
              <a:rPr lang="en-US" sz="24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?, </a:t>
            </a:r>
            <a:r>
              <a:rPr lang="en-US" sz="2400" b="1" dirty="0" err="1" smtClean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 smtClean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 smtClean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2400" b="1" dirty="0" smtClean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algn="just" defTabSz="1219170">
              <a:buFontTx/>
              <a:buAutoNum type="arabicPeriod"/>
              <a:defRPr/>
            </a:pPr>
            <a:r>
              <a:rPr lang="en-US" sz="24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83434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83434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83434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400" b="1" dirty="0">
                <a:solidFill>
                  <a:srgbClr val="83434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b="1" dirty="0" err="1">
                <a:solidFill>
                  <a:srgbClr val="83434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400" b="1" dirty="0">
                <a:solidFill>
                  <a:srgbClr val="83434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83434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b="1" dirty="0">
                <a:solidFill>
                  <a:srgbClr val="83434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83434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400" b="1" dirty="0">
                <a:solidFill>
                  <a:srgbClr val="83434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83434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83434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TLCH </a:t>
            </a:r>
            <a:r>
              <a:rPr lang="en-US" sz="2400" b="1" dirty="0" err="1">
                <a:solidFill>
                  <a:srgbClr val="83434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b="1" dirty="0">
                <a:solidFill>
                  <a:srgbClr val="83434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83434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b="1" dirty="0">
                <a:solidFill>
                  <a:srgbClr val="83434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b="1" dirty="0">
              <a:solidFill>
                <a:srgbClr val="8343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80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7"/>
          <p:cNvSpPr>
            <a:spLocks noChangeArrowheads="1" noChangeShapeType="1" noTextEdit="1"/>
          </p:cNvSpPr>
          <p:nvPr/>
        </p:nvSpPr>
        <p:spPr bwMode="auto">
          <a:xfrm>
            <a:off x="1219200" y="1701800"/>
            <a:ext cx="5486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biệt!</a:t>
            </a:r>
          </a:p>
        </p:txBody>
      </p:sp>
    </p:spTree>
    <p:extLst>
      <p:ext uri="{BB962C8B-B14F-4D97-AF65-F5344CB8AC3E}">
        <p14:creationId xmlns:p14="http://schemas.microsoft.com/office/powerpoint/2010/main" val="374401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5524" y="435254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7" name="图片 20">
            <a:extLst>
              <a:ext uri="{FF2B5EF4-FFF2-40B4-BE49-F238E27FC236}">
                <a16:creationId xmlns:a16="http://schemas.microsoft.com/office/drawing/2014/main" id="{8EABA922-C928-473C-9F47-F5FFAE095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481" y="3436873"/>
            <a:ext cx="2608626" cy="3148692"/>
          </a:xfrm>
          <a:prstGeom prst="rect">
            <a:avLst/>
          </a:prstGeom>
        </p:spPr>
      </p:pic>
      <p:pic>
        <p:nvPicPr>
          <p:cNvPr id="8" name="图片 21">
            <a:extLst>
              <a:ext uri="{FF2B5EF4-FFF2-40B4-BE49-F238E27FC236}">
                <a16:creationId xmlns:a16="http://schemas.microsoft.com/office/drawing/2014/main" id="{CA80B3C8-8E9B-4D12-B4A2-334F4526B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37" y="4223839"/>
            <a:ext cx="1838450" cy="2219066"/>
          </a:xfrm>
          <a:prstGeom prst="rect">
            <a:avLst/>
          </a:prstGeom>
        </p:spPr>
      </p:pic>
      <p:pic>
        <p:nvPicPr>
          <p:cNvPr id="11" name="Picture 22" descr="Picture11">
            <a:extLst>
              <a:ext uri="{FF2B5EF4-FFF2-40B4-BE49-F238E27FC236}">
                <a16:creationId xmlns:a16="http://schemas.microsoft.com/office/drawing/2014/main" id="{F75A09B8-6C7F-46F6-965F-30F0E989E0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44" y="2553478"/>
            <a:ext cx="2359631" cy="185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Esporte_0029">
            <a:extLst>
              <a:ext uri="{FF2B5EF4-FFF2-40B4-BE49-F238E27FC236}">
                <a16:creationId xmlns:a16="http://schemas.microsoft.com/office/drawing/2014/main" id="{DD7CC467-62E4-4D19-98C7-A4C1238455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417" y="2641981"/>
            <a:ext cx="14478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9">
            <a:extLst>
              <a:ext uri="{FF2B5EF4-FFF2-40B4-BE49-F238E27FC236}">
                <a16:creationId xmlns:a16="http://schemas.microsoft.com/office/drawing/2014/main" id="{BE26E183-0D15-4CCF-A80D-3A9463F08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817" y="1803781"/>
            <a:ext cx="2057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cs typeface="Arial" panose="020B0604020202020204" pitchFamily="34" charset="0"/>
              </a:rPr>
              <a:t>Quả ớt có vị</a:t>
            </a:r>
            <a:r>
              <a:rPr lang="en-US" altLang="en-US" sz="1800" b="1" i="1"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en-US" altLang="en-US" sz="2000" b="1" i="1">
                <a:solidFill>
                  <a:srgbClr val="FF0000"/>
                </a:solidFill>
                <a:cs typeface="Arial" panose="020B0604020202020204" pitchFamily="34" charset="0"/>
              </a:rPr>
              <a:t>…</a:t>
            </a: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954F7063-5F2E-4C5F-8B6E-9113D1FD4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817" y="2108581"/>
            <a:ext cx="281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000" b="1">
                <a:solidFill>
                  <a:srgbClr val="000099"/>
                </a:solidFill>
                <a:cs typeface="Arial" panose="020B0604020202020204" pitchFamily="34" charset="0"/>
              </a:rPr>
              <a:t>Hoa hồng có màu </a:t>
            </a:r>
            <a:r>
              <a:rPr lang="en-US" alt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…</a:t>
            </a:r>
            <a:endParaRPr lang="en-US" altLang="en-US" sz="2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5" name="Text Box 21">
            <a:extLst>
              <a:ext uri="{FF2B5EF4-FFF2-40B4-BE49-F238E27FC236}">
                <a16:creationId xmlns:a16="http://schemas.microsoft.com/office/drawing/2014/main" id="{851E90B1-27D1-491F-A129-CA198D207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123" y="4501710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r>
              <a:rPr lang="en-US" alt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… </a:t>
            </a:r>
            <a:r>
              <a:rPr lang="en-US" altLang="en-US" sz="2000" b="1">
                <a:solidFill>
                  <a:srgbClr val="000099"/>
                </a:solidFill>
                <a:cs typeface="Arial" panose="020B0604020202020204" pitchFamily="34" charset="0"/>
              </a:rPr>
              <a:t>như voi </a:t>
            </a:r>
            <a:endParaRPr lang="en-US" alt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16D538D7-E5D8-40A0-88F3-56958D15A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3981" y="4369532"/>
            <a:ext cx="281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000" b="1">
                <a:solidFill>
                  <a:srgbClr val="000099"/>
                </a:solidFill>
                <a:cs typeface="Arial" panose="020B0604020202020204" pitchFamily="34" charset="0"/>
              </a:rPr>
              <a:t>Bóng có hình </a:t>
            </a:r>
            <a:r>
              <a:rPr lang="en-US" alt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…</a:t>
            </a:r>
            <a:r>
              <a:rPr lang="en-US" alt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endParaRPr lang="en-US" alt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1E98DBB5-8A51-4997-A390-1E2A70EB7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532" y="60463"/>
            <a:ext cx="3449883" cy="171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cs typeface="Arial" panose="020B0604020202020204" pitchFamily="34" charset="0"/>
              </a:rPr>
              <a:t>Quan sát hình và tìm từ để điền vào chỗ chấm</a:t>
            </a: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167AB3B9-98D7-4543-BFB5-A1785F604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6284" y="4362786"/>
            <a:ext cx="3581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>
                <a:solidFill>
                  <a:srgbClr val="000099"/>
                </a:solidFill>
                <a:cs typeface="Arial" panose="020B0604020202020204" pitchFamily="34" charset="0"/>
              </a:rPr>
              <a:t>Bóng có hình </a:t>
            </a:r>
            <a:r>
              <a:rPr lang="en-US" alt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tròn</a:t>
            </a:r>
            <a:r>
              <a:rPr lang="en-US" alt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endParaRPr lang="en-US" alt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A521046B-DFA6-4A7F-A7CA-D13D0FB94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7500" y="4511174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0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Khỏe</a:t>
            </a:r>
            <a:r>
              <a:rPr lang="en-US" alt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000" b="1">
                <a:solidFill>
                  <a:srgbClr val="000099"/>
                </a:solidFill>
                <a:cs typeface="Arial" panose="020B0604020202020204" pitchFamily="34" charset="0"/>
              </a:rPr>
              <a:t>như </a:t>
            </a:r>
            <a:r>
              <a:rPr lang="en-US" altLang="en-US" sz="2000" b="1" dirty="0" err="1">
                <a:solidFill>
                  <a:srgbClr val="000099"/>
                </a:solidFill>
                <a:cs typeface="Arial" panose="020B0604020202020204" pitchFamily="34" charset="0"/>
              </a:rPr>
              <a:t>voi</a:t>
            </a:r>
            <a:r>
              <a:rPr lang="en-US" altLang="en-US" sz="20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770166EF-DBFB-452E-B6F9-AE9412697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0986" y="2130791"/>
            <a:ext cx="3237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>
                <a:solidFill>
                  <a:srgbClr val="000099"/>
                </a:solidFill>
                <a:cs typeface="Arial" panose="020B0604020202020204" pitchFamily="34" charset="0"/>
              </a:rPr>
              <a:t>Hoa hồng có màu </a:t>
            </a:r>
            <a:r>
              <a:rPr lang="en-US" alt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đỏ</a:t>
            </a:r>
            <a:endParaRPr lang="en-US" altLang="en-US" sz="2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1" name="Text Box 28">
            <a:extLst>
              <a:ext uri="{FF2B5EF4-FFF2-40B4-BE49-F238E27FC236}">
                <a16:creationId xmlns:a16="http://schemas.microsoft.com/office/drawing/2014/main" id="{E9CDE69E-E667-4612-BFAA-EDC54BB45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817" y="1784671"/>
            <a:ext cx="24571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cs typeface="Arial" panose="020B0604020202020204" pitchFamily="34" charset="0"/>
              </a:rPr>
              <a:t>Quả ớt có vị</a:t>
            </a:r>
            <a:r>
              <a:rPr lang="en-US" altLang="en-US" sz="2000" b="1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i="1">
                <a:solidFill>
                  <a:srgbClr val="FF0000"/>
                </a:solidFill>
                <a:cs typeface="Arial" panose="020B0604020202020204" pitchFamily="34" charset="0"/>
              </a:rPr>
              <a:t>cay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5ECF3CE-235F-492F-B282-AA2BCC61F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123" y="185853"/>
            <a:ext cx="4048732" cy="197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0E5695-26DF-46BC-8528-F2C4226F1E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8611" r="90000">
                        <a14:foregroundMark x1="10556" y1="80278" x2="8611" y2="8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060" y="27559"/>
            <a:ext cx="1826005" cy="182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2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4" grpId="0"/>
      <p:bldP spid="14" grpId="1"/>
      <p:bldP spid="15" grpId="0"/>
      <p:bldP spid="15" grpId="1"/>
      <p:bldP spid="16" grpId="0"/>
      <p:bldP spid="16" grpId="1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5524" y="435254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7" name="图片 20">
            <a:extLst>
              <a:ext uri="{FF2B5EF4-FFF2-40B4-BE49-F238E27FC236}">
                <a16:creationId xmlns:a16="http://schemas.microsoft.com/office/drawing/2014/main" id="{8EABA922-C928-473C-9F47-F5FFAE095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481" y="3436873"/>
            <a:ext cx="2608626" cy="3148692"/>
          </a:xfrm>
          <a:prstGeom prst="rect">
            <a:avLst/>
          </a:prstGeom>
        </p:spPr>
      </p:pic>
      <p:pic>
        <p:nvPicPr>
          <p:cNvPr id="8" name="图片 21">
            <a:extLst>
              <a:ext uri="{FF2B5EF4-FFF2-40B4-BE49-F238E27FC236}">
                <a16:creationId xmlns:a16="http://schemas.microsoft.com/office/drawing/2014/main" id="{CA80B3C8-8E9B-4D12-B4A2-334F4526B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37" y="4223839"/>
            <a:ext cx="1838450" cy="2219066"/>
          </a:xfrm>
          <a:prstGeom prst="rect">
            <a:avLst/>
          </a:prstGeom>
        </p:spPr>
      </p:pic>
      <p:pic>
        <p:nvPicPr>
          <p:cNvPr id="11" name="Picture 22" descr="Picture11">
            <a:extLst>
              <a:ext uri="{FF2B5EF4-FFF2-40B4-BE49-F238E27FC236}">
                <a16:creationId xmlns:a16="http://schemas.microsoft.com/office/drawing/2014/main" id="{F75A09B8-6C7F-46F6-965F-30F0E989E0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501" y="2668073"/>
            <a:ext cx="2359631" cy="185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Esporte_0029">
            <a:extLst>
              <a:ext uri="{FF2B5EF4-FFF2-40B4-BE49-F238E27FC236}">
                <a16:creationId xmlns:a16="http://schemas.microsoft.com/office/drawing/2014/main" id="{DD7CC467-62E4-4D19-98C7-A4C1238455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417" y="2641981"/>
            <a:ext cx="14478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1E98DBB5-8A51-4997-A390-1E2A70EB7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913" y="1391561"/>
            <a:ext cx="3449883" cy="1713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vi-VN" b="1" i="1">
                <a:solidFill>
                  <a:srgbClr val="F1594D"/>
                </a:solidFill>
                <a:cs typeface="Arial" panose="020B0604020202020204" pitchFamily="34" charset="0"/>
              </a:rPr>
              <a:t>Từ chỉ đặc điểm là những từ chỉ màu sắc, mùi vị, tính chất, hình dạng, kích thước,… của ng</a:t>
            </a:r>
            <a:r>
              <a:rPr lang="vi-VN" altLang="vi-VN" b="1" i="1">
                <a:solidFill>
                  <a:srgbClr val="F1594D"/>
                </a:solidFill>
                <a:cs typeface="Arial" panose="020B0604020202020204" pitchFamily="34" charset="0"/>
              </a:rPr>
              <a:t>ư</a:t>
            </a:r>
            <a:r>
              <a:rPr lang="en-US" altLang="vi-VN" b="1" i="1">
                <a:solidFill>
                  <a:srgbClr val="F1594D"/>
                </a:solidFill>
                <a:cs typeface="Arial" panose="020B0604020202020204" pitchFamily="34" charset="0"/>
              </a:rPr>
              <a:t>ời, sự vật, hiện t</a:t>
            </a:r>
            <a:r>
              <a:rPr lang="vi-VN" altLang="vi-VN" b="1" i="1">
                <a:solidFill>
                  <a:srgbClr val="F1594D"/>
                </a:solidFill>
                <a:cs typeface="Arial" panose="020B0604020202020204" pitchFamily="34" charset="0"/>
              </a:rPr>
              <a:t>ư</a:t>
            </a:r>
            <a:r>
              <a:rPr lang="en-US" altLang="vi-VN" b="1" i="1">
                <a:solidFill>
                  <a:srgbClr val="F1594D"/>
                </a:solidFill>
                <a:cs typeface="Arial" panose="020B0604020202020204" pitchFamily="34" charset="0"/>
              </a:rPr>
              <a:t>ợng.</a:t>
            </a:r>
            <a:endParaRPr lang="en-US" altLang="en-US" b="1">
              <a:solidFill>
                <a:srgbClr val="F1594D"/>
              </a:solidFill>
              <a:cs typeface="Arial" panose="020B0604020202020204" pitchFamily="34" charset="0"/>
            </a:endParaRP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167AB3B9-98D7-4543-BFB5-A1785F604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6284" y="4565787"/>
            <a:ext cx="3581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>
                <a:solidFill>
                  <a:srgbClr val="000099"/>
                </a:solidFill>
                <a:cs typeface="Arial" panose="020B0604020202020204" pitchFamily="34" charset="0"/>
              </a:rPr>
              <a:t>Bóng có hình </a:t>
            </a:r>
            <a:r>
              <a:rPr lang="en-US" alt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tròn</a:t>
            </a:r>
            <a:r>
              <a:rPr lang="en-US" alt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endParaRPr lang="en-US" alt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9" name="Text Box 21">
            <a:extLst>
              <a:ext uri="{FF2B5EF4-FFF2-40B4-BE49-F238E27FC236}">
                <a16:creationId xmlns:a16="http://schemas.microsoft.com/office/drawing/2014/main" id="{A521046B-DFA6-4A7F-A7CA-D13D0FB94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7962" y="4550156"/>
            <a:ext cx="228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000" b="1" i="1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Khỏe</a:t>
            </a:r>
            <a:r>
              <a:rPr lang="en-US" alt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000" b="1">
                <a:solidFill>
                  <a:srgbClr val="000099"/>
                </a:solidFill>
                <a:cs typeface="Arial" panose="020B0604020202020204" pitchFamily="34" charset="0"/>
              </a:rPr>
              <a:t>như </a:t>
            </a:r>
            <a:r>
              <a:rPr lang="en-US" altLang="en-US" sz="2000" b="1" dirty="0" err="1">
                <a:solidFill>
                  <a:srgbClr val="000099"/>
                </a:solidFill>
                <a:cs typeface="Arial" panose="020B0604020202020204" pitchFamily="34" charset="0"/>
              </a:rPr>
              <a:t>voi</a:t>
            </a:r>
            <a:r>
              <a:rPr lang="en-US" altLang="en-US" sz="2000" b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770166EF-DBFB-452E-B6F9-AE9412697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4649" y="2048203"/>
            <a:ext cx="3237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000" b="1">
                <a:solidFill>
                  <a:srgbClr val="000099"/>
                </a:solidFill>
                <a:cs typeface="Arial" panose="020B0604020202020204" pitchFamily="34" charset="0"/>
              </a:rPr>
              <a:t>Hoa hồng có màu </a:t>
            </a:r>
            <a:r>
              <a:rPr lang="en-US" altLang="en-US" sz="20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đỏ</a:t>
            </a:r>
            <a:endParaRPr lang="en-US" altLang="en-US" sz="2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1" name="Text Box 28">
            <a:extLst>
              <a:ext uri="{FF2B5EF4-FFF2-40B4-BE49-F238E27FC236}">
                <a16:creationId xmlns:a16="http://schemas.microsoft.com/office/drawing/2014/main" id="{E9CDE69E-E667-4612-BFAA-EDC54BB45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233" y="2028616"/>
            <a:ext cx="24571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99"/>
                </a:solidFill>
                <a:cs typeface="Arial" panose="020B0604020202020204" pitchFamily="34" charset="0"/>
              </a:rPr>
              <a:t>Quả ớt có vị</a:t>
            </a:r>
            <a:r>
              <a:rPr lang="en-US" altLang="en-US" sz="2000" b="1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i="1">
                <a:solidFill>
                  <a:srgbClr val="FF0000"/>
                </a:solidFill>
                <a:cs typeface="Arial" panose="020B0604020202020204" pitchFamily="34" charset="0"/>
              </a:rPr>
              <a:t>cay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5ECF3CE-235F-492F-B282-AA2BCC61F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779" y="77820"/>
            <a:ext cx="4048732" cy="197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0E5695-26DF-46BC-8528-F2C4226F1E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8611" r="90000">
                        <a14:foregroundMark x1="10556" y1="80278" x2="8611" y2="8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79" y="36923"/>
            <a:ext cx="1826005" cy="182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7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57" y="1282574"/>
            <a:ext cx="2248412" cy="51319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1372760" y="3309899"/>
            <a:ext cx="2304288" cy="298538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680935" y="3859454"/>
            <a:ext cx="1975104" cy="298538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8000396" y="3838668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579" y="3310483"/>
            <a:ext cx="2273818" cy="367113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2886" y="4965796"/>
            <a:ext cx="12283440" cy="2505456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2409115" y="435164"/>
            <a:ext cx="2557578" cy="32552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49498" y="319415"/>
            <a:ext cx="2032463" cy="724065"/>
          </a:xfrm>
          <a:prstGeom prst="rect">
            <a:avLst/>
          </a:prstGeom>
        </p:spPr>
      </p:pic>
      <p:grpSp>
        <p:nvGrpSpPr>
          <p:cNvPr id="19" name="Google Shape;7898;p32">
            <a:extLst>
              <a:ext uri="{FF2B5EF4-FFF2-40B4-BE49-F238E27FC236}">
                <a16:creationId xmlns:a16="http://schemas.microsoft.com/office/drawing/2014/main" id="{AF18CE2A-94D1-44C3-B554-329963A4BE9C}"/>
              </a:ext>
            </a:extLst>
          </p:cNvPr>
          <p:cNvGrpSpPr/>
          <p:nvPr/>
        </p:nvGrpSpPr>
        <p:grpSpPr>
          <a:xfrm>
            <a:off x="3447668" y="4626470"/>
            <a:ext cx="2573926" cy="642332"/>
            <a:chOff x="2023945" y="2856088"/>
            <a:chExt cx="5096097" cy="477025"/>
          </a:xfrm>
        </p:grpSpPr>
        <p:sp>
          <p:nvSpPr>
            <p:cNvPr id="20" name="Google Shape;7899;p32">
              <a:extLst>
                <a:ext uri="{FF2B5EF4-FFF2-40B4-BE49-F238E27FC236}">
                  <a16:creationId xmlns:a16="http://schemas.microsoft.com/office/drawing/2014/main" id="{21C64EA1-30E6-4DE5-BEDE-BB02FF5C5C4C}"/>
                </a:ext>
              </a:extLst>
            </p:cNvPr>
            <p:cNvSpPr/>
            <p:nvPr/>
          </p:nvSpPr>
          <p:spPr>
            <a:xfrm>
              <a:off x="2023945" y="2856088"/>
              <a:ext cx="2370647" cy="477025"/>
            </a:xfrm>
            <a:custGeom>
              <a:avLst/>
              <a:gdLst/>
              <a:ahLst/>
              <a:cxnLst/>
              <a:rect l="l" t="t" r="r" b="b"/>
              <a:pathLst>
                <a:path w="77289" h="19081" extrusionOk="0">
                  <a:moveTo>
                    <a:pt x="0" y="0"/>
                  </a:moveTo>
                  <a:lnTo>
                    <a:pt x="6105" y="9540"/>
                  </a:lnTo>
                  <a:lnTo>
                    <a:pt x="0" y="19080"/>
                  </a:lnTo>
                  <a:lnTo>
                    <a:pt x="77289" y="19080"/>
                  </a:lnTo>
                  <a:lnTo>
                    <a:pt x="72052" y="9540"/>
                  </a:lnTo>
                  <a:lnTo>
                    <a:pt x="772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7900;p32">
              <a:extLst>
                <a:ext uri="{FF2B5EF4-FFF2-40B4-BE49-F238E27FC236}">
                  <a16:creationId xmlns:a16="http://schemas.microsoft.com/office/drawing/2014/main" id="{545D5F6C-4857-41D9-9390-5B400291308A}"/>
                </a:ext>
              </a:extLst>
            </p:cNvPr>
            <p:cNvSpPr/>
            <p:nvPr/>
          </p:nvSpPr>
          <p:spPr>
            <a:xfrm>
              <a:off x="4749395" y="2856088"/>
              <a:ext cx="2370647" cy="477025"/>
            </a:xfrm>
            <a:custGeom>
              <a:avLst/>
              <a:gdLst/>
              <a:ahLst/>
              <a:cxnLst/>
              <a:rect l="l" t="t" r="r" b="b"/>
              <a:pathLst>
                <a:path w="77289" h="19081" extrusionOk="0">
                  <a:moveTo>
                    <a:pt x="0" y="0"/>
                  </a:moveTo>
                  <a:lnTo>
                    <a:pt x="6105" y="9540"/>
                  </a:lnTo>
                  <a:lnTo>
                    <a:pt x="0" y="19080"/>
                  </a:lnTo>
                  <a:lnTo>
                    <a:pt x="77289" y="19080"/>
                  </a:lnTo>
                  <a:lnTo>
                    <a:pt x="72052" y="9540"/>
                  </a:lnTo>
                  <a:lnTo>
                    <a:pt x="772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Google Shape;7901;p32">
              <a:extLst>
                <a:ext uri="{FF2B5EF4-FFF2-40B4-BE49-F238E27FC236}">
                  <a16:creationId xmlns:a16="http://schemas.microsoft.com/office/drawing/2014/main" id="{BF89CADE-C0A3-41D7-8B09-4C43EAEC7906}"/>
                </a:ext>
              </a:extLst>
            </p:cNvPr>
            <p:cNvSpPr/>
            <p:nvPr/>
          </p:nvSpPr>
          <p:spPr>
            <a:xfrm>
              <a:off x="3512770" y="2856088"/>
              <a:ext cx="2370647" cy="477025"/>
            </a:xfrm>
            <a:custGeom>
              <a:avLst/>
              <a:gdLst/>
              <a:ahLst/>
              <a:cxnLst/>
              <a:rect l="l" t="t" r="r" b="b"/>
              <a:pathLst>
                <a:path w="77289" h="19081" extrusionOk="0">
                  <a:moveTo>
                    <a:pt x="0" y="0"/>
                  </a:moveTo>
                  <a:lnTo>
                    <a:pt x="6105" y="9540"/>
                  </a:lnTo>
                  <a:lnTo>
                    <a:pt x="0" y="19080"/>
                  </a:lnTo>
                  <a:lnTo>
                    <a:pt x="77289" y="19080"/>
                  </a:lnTo>
                  <a:lnTo>
                    <a:pt x="72052" y="9540"/>
                  </a:lnTo>
                  <a:lnTo>
                    <a:pt x="772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oogle Shape;864;p36">
            <a:extLst>
              <a:ext uri="{FF2B5EF4-FFF2-40B4-BE49-F238E27FC236}">
                <a16:creationId xmlns:a16="http://schemas.microsoft.com/office/drawing/2014/main" id="{6C47F220-D145-48AD-8980-14AC6BCBF2C1}"/>
              </a:ext>
            </a:extLst>
          </p:cNvPr>
          <p:cNvGrpSpPr/>
          <p:nvPr/>
        </p:nvGrpSpPr>
        <p:grpSpPr>
          <a:xfrm>
            <a:off x="2298369" y="1175161"/>
            <a:ext cx="8036820" cy="2787161"/>
            <a:chOff x="6530374" y="1560189"/>
            <a:chExt cx="1045566" cy="505315"/>
          </a:xfrm>
        </p:grpSpPr>
        <p:sp>
          <p:nvSpPr>
            <p:cNvPr id="27" name="Google Shape;865;p36">
              <a:extLst>
                <a:ext uri="{FF2B5EF4-FFF2-40B4-BE49-F238E27FC236}">
                  <a16:creationId xmlns:a16="http://schemas.microsoft.com/office/drawing/2014/main" id="{729E6875-C4B9-4895-8A38-A322950A8949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Google Shape;867;p36">
              <a:extLst>
                <a:ext uri="{FF2B5EF4-FFF2-40B4-BE49-F238E27FC236}">
                  <a16:creationId xmlns:a16="http://schemas.microsoft.com/office/drawing/2014/main" id="{B5624D3D-4FC7-4740-929C-8595EAF14E65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Google Shape;868;p36">
              <a:extLst>
                <a:ext uri="{FF2B5EF4-FFF2-40B4-BE49-F238E27FC236}">
                  <a16:creationId xmlns:a16="http://schemas.microsoft.com/office/drawing/2014/main" id="{DCE56F6C-F1E1-4C3F-985D-2DDBC4228FB6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Google Shape;869;p36">
              <a:extLst>
                <a:ext uri="{FF2B5EF4-FFF2-40B4-BE49-F238E27FC236}">
                  <a16:creationId xmlns:a16="http://schemas.microsoft.com/office/drawing/2014/main" id="{E1F46AE4-FCEF-4F67-83B7-A91C0BFB7F2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Google Shape;870;p36">
              <a:extLst>
                <a:ext uri="{FF2B5EF4-FFF2-40B4-BE49-F238E27FC236}">
                  <a16:creationId xmlns:a16="http://schemas.microsoft.com/office/drawing/2014/main" id="{56ADF87E-E9D3-40F8-879A-699E634D3D25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Google Shape;871;p36">
              <a:extLst>
                <a:ext uri="{FF2B5EF4-FFF2-40B4-BE49-F238E27FC236}">
                  <a16:creationId xmlns:a16="http://schemas.microsoft.com/office/drawing/2014/main" id="{A04ED7A6-AC58-46C1-9D12-4761FBBE4377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Google Shape;872;p36">
              <a:extLst>
                <a:ext uri="{FF2B5EF4-FFF2-40B4-BE49-F238E27FC236}">
                  <a16:creationId xmlns:a16="http://schemas.microsoft.com/office/drawing/2014/main" id="{A5B553EA-7F5A-453C-9018-7E450D1B7335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Google Shape;873;p36">
              <a:extLst>
                <a:ext uri="{FF2B5EF4-FFF2-40B4-BE49-F238E27FC236}">
                  <a16:creationId xmlns:a16="http://schemas.microsoft.com/office/drawing/2014/main" id="{AF1B9CB1-9118-45AD-9F4B-767316C0BA7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Google Shape;874;p36">
              <a:extLst>
                <a:ext uri="{FF2B5EF4-FFF2-40B4-BE49-F238E27FC236}">
                  <a16:creationId xmlns:a16="http://schemas.microsoft.com/office/drawing/2014/main" id="{24C1B20D-114F-44D8-83CE-DD0DF5EB3653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Google Shape;875;p36">
              <a:extLst>
                <a:ext uri="{FF2B5EF4-FFF2-40B4-BE49-F238E27FC236}">
                  <a16:creationId xmlns:a16="http://schemas.microsoft.com/office/drawing/2014/main" id="{0FAC75C4-68F1-4ADA-BCC7-EEDE951E52F5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Google Shape;876;p36">
              <a:extLst>
                <a:ext uri="{FF2B5EF4-FFF2-40B4-BE49-F238E27FC236}">
                  <a16:creationId xmlns:a16="http://schemas.microsoft.com/office/drawing/2014/main" id="{293723C5-61D6-4395-A199-595949D35C8B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Google Shape;877;p36">
              <a:extLst>
                <a:ext uri="{FF2B5EF4-FFF2-40B4-BE49-F238E27FC236}">
                  <a16:creationId xmlns:a16="http://schemas.microsoft.com/office/drawing/2014/main" id="{EACFE8DA-E5EA-4B18-AAE5-CFF5B17359A2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Google Shape;878;p36">
              <a:extLst>
                <a:ext uri="{FF2B5EF4-FFF2-40B4-BE49-F238E27FC236}">
                  <a16:creationId xmlns:a16="http://schemas.microsoft.com/office/drawing/2014/main" id="{499CF06D-1BFB-4AA7-8CFB-B059DCAD7F05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Google Shape;879;p36">
              <a:extLst>
                <a:ext uri="{FF2B5EF4-FFF2-40B4-BE49-F238E27FC236}">
                  <a16:creationId xmlns:a16="http://schemas.microsoft.com/office/drawing/2014/main" id="{F8EB0ABA-D2CF-4D17-8F8C-18BE8839BA76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Google Shape;880;p36">
              <a:extLst>
                <a:ext uri="{FF2B5EF4-FFF2-40B4-BE49-F238E27FC236}">
                  <a16:creationId xmlns:a16="http://schemas.microsoft.com/office/drawing/2014/main" id="{E81E423F-3D12-4FA4-A307-832B7D554AA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Google Shape;881;p36">
              <a:extLst>
                <a:ext uri="{FF2B5EF4-FFF2-40B4-BE49-F238E27FC236}">
                  <a16:creationId xmlns:a16="http://schemas.microsoft.com/office/drawing/2014/main" id="{279BA426-7F8B-4FC3-A28D-4290F820C188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Google Shape;882;p36">
              <a:extLst>
                <a:ext uri="{FF2B5EF4-FFF2-40B4-BE49-F238E27FC236}">
                  <a16:creationId xmlns:a16="http://schemas.microsoft.com/office/drawing/2014/main" id="{03B4D9F8-6C12-4A76-A730-8037666F5E4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Google Shape;883;p36">
              <a:extLst>
                <a:ext uri="{FF2B5EF4-FFF2-40B4-BE49-F238E27FC236}">
                  <a16:creationId xmlns:a16="http://schemas.microsoft.com/office/drawing/2014/main" id="{E9AE9537-4599-46E0-A721-13C05FD27011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ogle Shape;884;p36">
              <a:extLst>
                <a:ext uri="{FF2B5EF4-FFF2-40B4-BE49-F238E27FC236}">
                  <a16:creationId xmlns:a16="http://schemas.microsoft.com/office/drawing/2014/main" id="{42379F93-2A84-468D-99DE-B80B3AD89880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Google Shape;885;p36">
              <a:extLst>
                <a:ext uri="{FF2B5EF4-FFF2-40B4-BE49-F238E27FC236}">
                  <a16:creationId xmlns:a16="http://schemas.microsoft.com/office/drawing/2014/main" id="{C1F5250E-2120-4820-B95F-D142E0E6237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Google Shape;886;p36">
              <a:extLst>
                <a:ext uri="{FF2B5EF4-FFF2-40B4-BE49-F238E27FC236}">
                  <a16:creationId xmlns:a16="http://schemas.microsoft.com/office/drawing/2014/main" id="{5C77F152-F83C-456F-B203-68FE82BEA8B8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Google Shape;887;p36">
              <a:extLst>
                <a:ext uri="{FF2B5EF4-FFF2-40B4-BE49-F238E27FC236}">
                  <a16:creationId xmlns:a16="http://schemas.microsoft.com/office/drawing/2014/main" id="{8B19955D-D20D-4328-BE91-CFD4B9EC70E0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Google Shape;888;p36">
              <a:extLst>
                <a:ext uri="{FF2B5EF4-FFF2-40B4-BE49-F238E27FC236}">
                  <a16:creationId xmlns:a16="http://schemas.microsoft.com/office/drawing/2014/main" id="{04DA0064-CABA-41C4-9554-F42E54425B1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Google Shape;889;p36">
              <a:extLst>
                <a:ext uri="{FF2B5EF4-FFF2-40B4-BE49-F238E27FC236}">
                  <a16:creationId xmlns:a16="http://schemas.microsoft.com/office/drawing/2014/main" id="{428225DE-307A-42E5-915D-40B8A6EFFE22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Google Shape;890;p36">
              <a:extLst>
                <a:ext uri="{FF2B5EF4-FFF2-40B4-BE49-F238E27FC236}">
                  <a16:creationId xmlns:a16="http://schemas.microsoft.com/office/drawing/2014/main" id="{4CED1853-DAD7-4089-8F7A-47D8B4BF9A85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Google Shape;891;p36">
              <a:extLst>
                <a:ext uri="{FF2B5EF4-FFF2-40B4-BE49-F238E27FC236}">
                  <a16:creationId xmlns:a16="http://schemas.microsoft.com/office/drawing/2014/main" id="{227E6FDA-B0BF-4AE4-BB22-3EE1E2A04EBE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Google Shape;892;p36">
              <a:extLst>
                <a:ext uri="{FF2B5EF4-FFF2-40B4-BE49-F238E27FC236}">
                  <a16:creationId xmlns:a16="http://schemas.microsoft.com/office/drawing/2014/main" id="{06E97A52-3D8B-4EE3-84EC-8996D0ECC93D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Google Shape;893;p36">
              <a:extLst>
                <a:ext uri="{FF2B5EF4-FFF2-40B4-BE49-F238E27FC236}">
                  <a16:creationId xmlns:a16="http://schemas.microsoft.com/office/drawing/2014/main" id="{F7AE3749-06E1-4DCD-9826-5590DCD6CAC3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Google Shape;894;p36">
              <a:extLst>
                <a:ext uri="{FF2B5EF4-FFF2-40B4-BE49-F238E27FC236}">
                  <a16:creationId xmlns:a16="http://schemas.microsoft.com/office/drawing/2014/main" id="{3A3AB132-773F-4381-A6F1-74013E3D92FD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Google Shape;895;p36">
              <a:extLst>
                <a:ext uri="{FF2B5EF4-FFF2-40B4-BE49-F238E27FC236}">
                  <a16:creationId xmlns:a16="http://schemas.microsoft.com/office/drawing/2014/main" id="{809B10B0-B854-4944-B519-077520A1B045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Google Shape;896;p36">
              <a:extLst>
                <a:ext uri="{FF2B5EF4-FFF2-40B4-BE49-F238E27FC236}">
                  <a16:creationId xmlns:a16="http://schemas.microsoft.com/office/drawing/2014/main" id="{0EABBB0A-D258-4611-820F-F60B3DD0F1D4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Google Shape;897;p36">
              <a:extLst>
                <a:ext uri="{FF2B5EF4-FFF2-40B4-BE49-F238E27FC236}">
                  <a16:creationId xmlns:a16="http://schemas.microsoft.com/office/drawing/2014/main" id="{E3F7624B-3087-4408-B550-102E5FBE1A13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Google Shape;898;p36">
              <a:extLst>
                <a:ext uri="{FF2B5EF4-FFF2-40B4-BE49-F238E27FC236}">
                  <a16:creationId xmlns:a16="http://schemas.microsoft.com/office/drawing/2014/main" id="{313DFC8E-8EAB-4916-BC89-B0C482C7D6EA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Google Shape;899;p36">
              <a:extLst>
                <a:ext uri="{FF2B5EF4-FFF2-40B4-BE49-F238E27FC236}">
                  <a16:creationId xmlns:a16="http://schemas.microsoft.com/office/drawing/2014/main" id="{506746FB-178C-4038-B0C3-58C70DB0EE9F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Google Shape;900;p36">
              <a:extLst>
                <a:ext uri="{FF2B5EF4-FFF2-40B4-BE49-F238E27FC236}">
                  <a16:creationId xmlns:a16="http://schemas.microsoft.com/office/drawing/2014/main" id="{C77F8EDE-99EE-457F-95A0-3CF2E6982156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Google Shape;901;p36">
              <a:extLst>
                <a:ext uri="{FF2B5EF4-FFF2-40B4-BE49-F238E27FC236}">
                  <a16:creationId xmlns:a16="http://schemas.microsoft.com/office/drawing/2014/main" id="{A98F1175-9F0C-4F83-9F1A-3D0D3C479990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Google Shape;902;p36">
              <a:extLst>
                <a:ext uri="{FF2B5EF4-FFF2-40B4-BE49-F238E27FC236}">
                  <a16:creationId xmlns:a16="http://schemas.microsoft.com/office/drawing/2014/main" id="{E519C5CB-26D4-46F3-973A-5CB83B1AFEFD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Google Shape;903;p36">
              <a:extLst>
                <a:ext uri="{FF2B5EF4-FFF2-40B4-BE49-F238E27FC236}">
                  <a16:creationId xmlns:a16="http://schemas.microsoft.com/office/drawing/2014/main" id="{4561850E-537D-4B39-8CC8-86554EC11DDC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Google Shape;904;p36">
              <a:extLst>
                <a:ext uri="{FF2B5EF4-FFF2-40B4-BE49-F238E27FC236}">
                  <a16:creationId xmlns:a16="http://schemas.microsoft.com/office/drawing/2014/main" id="{0F4AF8DD-A23B-408D-9584-3B486E1A883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Google Shape;905;p36">
              <a:extLst>
                <a:ext uri="{FF2B5EF4-FFF2-40B4-BE49-F238E27FC236}">
                  <a16:creationId xmlns:a16="http://schemas.microsoft.com/office/drawing/2014/main" id="{57070E68-C10A-43A9-9E4D-8EE972742086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Google Shape;906;p36">
              <a:extLst>
                <a:ext uri="{FF2B5EF4-FFF2-40B4-BE49-F238E27FC236}">
                  <a16:creationId xmlns:a16="http://schemas.microsoft.com/office/drawing/2014/main" id="{A02F75D8-F2F1-468D-8D8B-C6CB54F9ACE7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Google Shape;907;p36">
              <a:extLst>
                <a:ext uri="{FF2B5EF4-FFF2-40B4-BE49-F238E27FC236}">
                  <a16:creationId xmlns:a16="http://schemas.microsoft.com/office/drawing/2014/main" id="{BBFDEBE3-593F-4BF6-9917-31DAD3BF8F9F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Google Shape;908;p36">
              <a:extLst>
                <a:ext uri="{FF2B5EF4-FFF2-40B4-BE49-F238E27FC236}">
                  <a16:creationId xmlns:a16="http://schemas.microsoft.com/office/drawing/2014/main" id="{4FC84360-70C6-459B-BD06-2977F542854D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Google Shape;909;p36">
              <a:extLst>
                <a:ext uri="{FF2B5EF4-FFF2-40B4-BE49-F238E27FC236}">
                  <a16:creationId xmlns:a16="http://schemas.microsoft.com/office/drawing/2014/main" id="{14DDD50B-AE41-415A-A651-4864DBD80BFD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Google Shape;910;p36">
              <a:extLst>
                <a:ext uri="{FF2B5EF4-FFF2-40B4-BE49-F238E27FC236}">
                  <a16:creationId xmlns:a16="http://schemas.microsoft.com/office/drawing/2014/main" id="{53A49C0B-9374-43B7-BA31-DA8E5610CBA8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2" name="矩形 14">
            <a:extLst>
              <a:ext uri="{FF2B5EF4-FFF2-40B4-BE49-F238E27FC236}">
                <a16:creationId xmlns:a16="http://schemas.microsoft.com/office/drawing/2014/main" id="{26DC96F0-E7F4-40FB-9A49-8D2A7F959F21}"/>
              </a:ext>
            </a:extLst>
          </p:cNvPr>
          <p:cNvSpPr/>
          <p:nvPr/>
        </p:nvSpPr>
        <p:spPr>
          <a:xfrm>
            <a:off x="2522774" y="526038"/>
            <a:ext cx="7740667" cy="53359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71225" tIns="35615" rIns="71225" bIns="35615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 w="19050">
                  <a:noFill/>
                </a:ln>
                <a:solidFill>
                  <a:srgbClr val="009242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BÀI GIẢNG TRỰC TUYẾN LỚP 3</a:t>
            </a:r>
            <a:endParaRPr kumimoji="0" lang="zh-CN" altLang="en-US" sz="3000" b="1" i="0" u="none" strike="noStrike" kern="1200" cap="none" spc="0" normalizeH="0" baseline="0" noProof="0" dirty="0">
              <a:ln w="19050">
                <a:noFill/>
              </a:ln>
              <a:solidFill>
                <a:srgbClr val="009242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73" name="矩形 259">
            <a:extLst>
              <a:ext uri="{FF2B5EF4-FFF2-40B4-BE49-F238E27FC236}">
                <a16:creationId xmlns:a16="http://schemas.microsoft.com/office/drawing/2014/main" id="{538CB72C-8B77-4CA9-B358-23077419E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8484" y="1679929"/>
            <a:ext cx="5754119" cy="46166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>
                <a:ln w="19050"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TUẦN 17 </a:t>
            </a:r>
            <a:r>
              <a:rPr kumimoji="0" lang="en-US" altLang="zh-CN" sz="3000" b="1" i="0" u="none" strike="noStrike" kern="1200" cap="none" spc="0" normalizeH="0" baseline="0" noProof="0" dirty="0">
                <a:ln w="19050"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Calibri" panose="020F0502020204030204" pitchFamily="34" charset="0"/>
              </a:rPr>
              <a:t>– LUYỆN TỪ VÀ CÂU</a:t>
            </a:r>
            <a:endParaRPr kumimoji="0" lang="zh-CN" altLang="en-US" sz="3000" b="1" i="0" u="none" strike="noStrike" kern="1200" cap="all" spc="234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站酷快乐体2016修订版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4" name="矩形 14">
            <a:extLst>
              <a:ext uri="{FF2B5EF4-FFF2-40B4-BE49-F238E27FC236}">
                <a16:creationId xmlns:a16="http://schemas.microsoft.com/office/drawing/2014/main" id="{16E1EB66-0FA2-4FE6-8BD0-C626FA95CBC2}"/>
              </a:ext>
            </a:extLst>
          </p:cNvPr>
          <p:cNvSpPr/>
          <p:nvPr/>
        </p:nvSpPr>
        <p:spPr>
          <a:xfrm>
            <a:off x="2738999" y="2131165"/>
            <a:ext cx="7181661" cy="1477200"/>
          </a:xfrm>
          <a:prstGeom prst="rect">
            <a:avLst/>
          </a:prstGeom>
        </p:spPr>
        <p:txBody>
          <a:bodyPr wrap="square" lIns="91319" tIns="45657" rIns="91319" bIns="45657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ÔN VỀ TỪ CHỈ ĐẶC ĐIỂM.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ÔN TẬP CÂU AI THẾ NÀO 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DẤU PHẨY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75" name="组 3">
            <a:extLst>
              <a:ext uri="{FF2B5EF4-FFF2-40B4-BE49-F238E27FC236}">
                <a16:creationId xmlns:a16="http://schemas.microsoft.com/office/drawing/2014/main" id="{D8417A38-6004-4ECB-ACA8-BEB9878E47EE}"/>
              </a:ext>
            </a:extLst>
          </p:cNvPr>
          <p:cNvGrpSpPr/>
          <p:nvPr/>
        </p:nvGrpSpPr>
        <p:grpSpPr>
          <a:xfrm>
            <a:off x="3854050" y="4716367"/>
            <a:ext cx="1748117" cy="443753"/>
            <a:chOff x="4074459" y="4545106"/>
            <a:chExt cx="1748117" cy="443753"/>
          </a:xfrm>
        </p:grpSpPr>
        <p:sp>
          <p:nvSpPr>
            <p:cNvPr id="76" name="圆角矩形 4">
              <a:extLst>
                <a:ext uri="{FF2B5EF4-FFF2-40B4-BE49-F238E27FC236}">
                  <a16:creationId xmlns:a16="http://schemas.microsoft.com/office/drawing/2014/main" id="{BB445D02-EA4C-4A64-AC96-97E8C3CD69E4}"/>
                </a:ext>
              </a:extLst>
            </p:cNvPr>
            <p:cNvSpPr/>
            <p:nvPr/>
          </p:nvSpPr>
          <p:spPr>
            <a:xfrm>
              <a:off x="4074459" y="4545106"/>
              <a:ext cx="1748117" cy="443753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77" name="文本框 5">
              <a:extLst>
                <a:ext uri="{FF2B5EF4-FFF2-40B4-BE49-F238E27FC236}">
                  <a16:creationId xmlns:a16="http://schemas.microsoft.com/office/drawing/2014/main" id="{192DB990-BB15-4DE3-9657-65CC952301F8}"/>
                </a:ext>
              </a:extLst>
            </p:cNvPr>
            <p:cNvSpPr txBox="1"/>
            <p:nvPr/>
          </p:nvSpPr>
          <p:spPr>
            <a:xfrm>
              <a:off x="4339954" y="4588749"/>
              <a:ext cx="12474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SGK/145</a:t>
              </a:r>
              <a:endPara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07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reveal/>
        <p:sndAc>
          <p:endSnd/>
        </p:sndAc>
      </p:transition>
    </mc:Choice>
    <mc:Fallback xmlns="">
      <p:transition spd="slow" advClick="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750"/>
                            </p:stCondLst>
                            <p:childTnLst>
                              <p:par>
                                <p:cTn id="7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2468034"/>
            <a:ext cx="12192000" cy="4389967"/>
          </a:xfrm>
          <a:prstGeom prst="rect">
            <a:avLst/>
          </a:prstGeom>
          <a:solidFill>
            <a:srgbClr val="FFF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泪滴形 16"/>
          <p:cNvSpPr/>
          <p:nvPr/>
        </p:nvSpPr>
        <p:spPr bwMode="auto">
          <a:xfrm rot="10800000">
            <a:off x="8784168" y="482601"/>
            <a:ext cx="2493433" cy="2527300"/>
          </a:xfrm>
          <a:prstGeom prst="teardrop">
            <a:avLst>
              <a:gd name="adj" fmla="val 87234"/>
            </a:avLst>
          </a:prstGeom>
          <a:solidFill>
            <a:srgbClr val="FFC000"/>
          </a:solidFill>
          <a:ln w="381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293" name="TextBox 1"/>
          <p:cNvSpPr txBox="1">
            <a:spLocks noChangeArrowheads="1"/>
          </p:cNvSpPr>
          <p:nvPr/>
        </p:nvSpPr>
        <p:spPr bwMode="auto">
          <a:xfrm>
            <a:off x="9262331" y="1119718"/>
            <a:ext cx="1869423" cy="111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3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Yêu cầu </a:t>
            </a:r>
          </a:p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3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cần đạt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295467" y="2468893"/>
          <a:ext cx="8736971" cy="3840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585" y="182863"/>
            <a:ext cx="2292096" cy="212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535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5524" y="4352544"/>
            <a:ext cx="12367847" cy="2505456"/>
            <a:chOff x="-175847" y="4352544"/>
            <a:chExt cx="12367847" cy="250545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6" name="图片 19">
            <a:extLst>
              <a:ext uri="{FF2B5EF4-FFF2-40B4-BE49-F238E27FC236}">
                <a16:creationId xmlns:a16="http://schemas.microsoft.com/office/drawing/2014/main" id="{D28C11AF-6AC8-44CF-9B91-DD37FF737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29" y="1206488"/>
            <a:ext cx="3775078" cy="4556636"/>
          </a:xfrm>
          <a:prstGeom prst="rect">
            <a:avLst/>
          </a:prstGeom>
        </p:spPr>
      </p:pic>
      <p:pic>
        <p:nvPicPr>
          <p:cNvPr id="7" name="图片 20">
            <a:extLst>
              <a:ext uri="{FF2B5EF4-FFF2-40B4-BE49-F238E27FC236}">
                <a16:creationId xmlns:a16="http://schemas.microsoft.com/office/drawing/2014/main" id="{8EABA922-C928-473C-9F47-F5FFAE095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481" y="3436873"/>
            <a:ext cx="2608626" cy="3148692"/>
          </a:xfrm>
          <a:prstGeom prst="rect">
            <a:avLst/>
          </a:prstGeom>
        </p:spPr>
      </p:pic>
      <p:pic>
        <p:nvPicPr>
          <p:cNvPr id="8" name="图片 21">
            <a:extLst>
              <a:ext uri="{FF2B5EF4-FFF2-40B4-BE49-F238E27FC236}">
                <a16:creationId xmlns:a16="http://schemas.microsoft.com/office/drawing/2014/main" id="{CA80B3C8-8E9B-4D12-B4A2-334F4526B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42" y="3386206"/>
            <a:ext cx="1838450" cy="2219066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2A53A804-3F07-43C4-AF15-3C83EA6AE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99" y="232350"/>
            <a:ext cx="113617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</a:t>
            </a: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tìm những từ ngữ thích hợp để nói về đặc điểm của nhân vật trong các bài tập đọc mới học: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6E240344-EA20-407B-96A1-2A2D59E12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2" y="1440608"/>
            <a:ext cx="8458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bé Mến trong truyện </a:t>
            </a:r>
            <a:r>
              <a:rPr lang="en-US" altLang="en-US" sz="2800" i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 bạn.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Anh Đom Đóm trong bài thơ cùng tên.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Anh Mồ Côi (hoặc người chủ quán) trong truyện </a:t>
            </a:r>
            <a:r>
              <a:rPr lang="en-US" altLang="en-US" sz="2800" i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 Côi xử kiện.</a:t>
            </a:r>
          </a:p>
        </p:txBody>
      </p:sp>
      <p:sp>
        <p:nvSpPr>
          <p:cNvPr id="11" name="Line 15">
            <a:extLst>
              <a:ext uri="{FF2B5EF4-FFF2-40B4-BE49-F238E27FC236}">
                <a16:creationId xmlns:a16="http://schemas.microsoft.com/office/drawing/2014/main" id="{CB09826D-04DC-42F9-800C-414172DE2C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83190" y="748145"/>
            <a:ext cx="1489202" cy="8946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096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52" descr="men 1">
            <a:extLst>
              <a:ext uri="{FF2B5EF4-FFF2-40B4-BE49-F238E27FC236}">
                <a16:creationId xmlns:a16="http://schemas.microsoft.com/office/drawing/2014/main" id="{319B07E0-3280-4E38-A901-8FE8BDE8E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 contras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5" b="7329"/>
          <a:stretch>
            <a:fillRect/>
          </a:stretch>
        </p:blipFill>
        <p:spPr bwMode="auto">
          <a:xfrm>
            <a:off x="7739556" y="2079189"/>
            <a:ext cx="3294426" cy="3665629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585" y="1507083"/>
            <a:ext cx="2292096" cy="212479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5" name="Text Box 5">
            <a:extLst>
              <a:ext uri="{FF2B5EF4-FFF2-40B4-BE49-F238E27FC236}">
                <a16:creationId xmlns:a16="http://schemas.microsoft.com/office/drawing/2014/main" id="{DAC2EF36-600E-410B-9DDA-5CA2064E3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17" y="575207"/>
            <a:ext cx="113617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</a:t>
            </a: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tìm những từ ngữ thích hợp để nói về đặc điểm của nhân vật trong các bài tập đọc mới học:</a:t>
            </a:r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828BD249-1CEC-4759-B979-6CA8D3801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803" y="1526590"/>
            <a:ext cx="8458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bé Mến </a:t>
            </a:r>
            <a:r>
              <a:rPr lang="en-US" altLang="en-US" sz="28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truyện </a:t>
            </a:r>
            <a:r>
              <a:rPr lang="en-US" altLang="en-US" sz="2800" i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 bạn.</a:t>
            </a:r>
          </a:p>
        </p:txBody>
      </p:sp>
      <p:sp>
        <p:nvSpPr>
          <p:cNvPr id="27" name="Line 15">
            <a:extLst>
              <a:ext uri="{FF2B5EF4-FFF2-40B4-BE49-F238E27FC236}">
                <a16:creationId xmlns:a16="http://schemas.microsoft.com/office/drawing/2014/main" id="{3A9501FD-8774-4ADD-A386-1784B8629A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42168" y="1078732"/>
            <a:ext cx="1489202" cy="8946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0928B2A7-5A36-4364-ACB4-7684B0830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4097" y="4147261"/>
            <a:ext cx="913667" cy="492443"/>
          </a:xfrm>
          <a:prstGeom prst="rect">
            <a:avLst/>
          </a:prstGeom>
          <a:solidFill>
            <a:srgbClr val="CC0000"/>
          </a:solidFill>
          <a:ln w="57150" cmpd="thickThin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chemeClr val="bg1"/>
                </a:solidFill>
                <a:latin typeface="Times New Roman" panose="02020603050405020304" pitchFamily="18" charset="0"/>
              </a:rPr>
              <a:t>Mến</a:t>
            </a:r>
          </a:p>
        </p:txBody>
      </p:sp>
      <p:sp>
        <p:nvSpPr>
          <p:cNvPr id="30" name="Line 6">
            <a:extLst>
              <a:ext uri="{FF2B5EF4-FFF2-40B4-BE49-F238E27FC236}">
                <a16:creationId xmlns:a16="http://schemas.microsoft.com/office/drawing/2014/main" id="{58797232-C17A-4C44-9618-3FFFA904E082}"/>
              </a:ext>
            </a:extLst>
          </p:cNvPr>
          <p:cNvSpPr>
            <a:spLocks noChangeShapeType="1"/>
          </p:cNvSpPr>
          <p:nvPr/>
        </p:nvSpPr>
        <p:spPr bwMode="auto">
          <a:xfrm rot="2319893" flipV="1">
            <a:off x="7972629" y="3640521"/>
            <a:ext cx="49393" cy="56581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5C450E1B-6EB5-4162-AF81-F09FEE2D0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1572" y="2285182"/>
            <a:ext cx="2716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dũng cảm 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73779762-439A-4CDE-973C-000CC1DB0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879" y="3043774"/>
            <a:ext cx="2716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 bụng</a:t>
            </a:r>
          </a:p>
        </p:txBody>
      </p:sp>
      <p:sp>
        <p:nvSpPr>
          <p:cNvPr id="33" name="Text Box 6">
            <a:extLst>
              <a:ext uri="{FF2B5EF4-FFF2-40B4-BE49-F238E27FC236}">
                <a16:creationId xmlns:a16="http://schemas.microsoft.com/office/drawing/2014/main" id="{AE89CA29-CA89-4661-82F6-8FD7864D9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9343" y="3754752"/>
            <a:ext cx="50032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ngần ngại cứu người</a:t>
            </a:r>
          </a:p>
        </p:txBody>
      </p:sp>
      <p:sp>
        <p:nvSpPr>
          <p:cNvPr id="34" name="Text Box 6">
            <a:extLst>
              <a:ext uri="{FF2B5EF4-FFF2-40B4-BE49-F238E27FC236}">
                <a16:creationId xmlns:a16="http://schemas.microsoft.com/office/drawing/2014/main" id="{14517DFB-87A9-4218-9E5F-1142551B1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803" y="4495126"/>
            <a:ext cx="43522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 sống vì người khác</a:t>
            </a:r>
          </a:p>
        </p:txBody>
      </p:sp>
    </p:spTree>
    <p:extLst>
      <p:ext uri="{BB962C8B-B14F-4D97-AF65-F5344CB8AC3E}">
        <p14:creationId xmlns:p14="http://schemas.microsoft.com/office/powerpoint/2010/main" val="146593418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F348DB9-680C-4D2B-BDF8-CD170A684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85" y="2120504"/>
            <a:ext cx="3988631" cy="371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585" y="1507083"/>
            <a:ext cx="2292096" cy="212479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631991" y="5087828"/>
            <a:ext cx="1718993" cy="1313980"/>
            <a:chOff x="1631991" y="5087828"/>
            <a:chExt cx="1718993" cy="1313980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82" name="图片 8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83" name="图片 8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997" y="-241720"/>
            <a:ext cx="3221032" cy="1057285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-17585" y="5729324"/>
            <a:ext cx="12203723" cy="1123362"/>
            <a:chOff x="-17585" y="5729324"/>
            <a:chExt cx="12203723" cy="1123362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5" name="Text Box 5">
            <a:extLst>
              <a:ext uri="{FF2B5EF4-FFF2-40B4-BE49-F238E27FC236}">
                <a16:creationId xmlns:a16="http://schemas.microsoft.com/office/drawing/2014/main" id="{DAC2EF36-600E-410B-9DDA-5CA2064E3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17" y="575207"/>
            <a:ext cx="113617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</a:t>
            </a: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tìm những từ ngữ thích hợp để nói về đặc điểm của nhân vật trong các bài tập đọc mới học:</a:t>
            </a:r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828BD249-1CEC-4759-B979-6CA8D3801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803" y="1526590"/>
            <a:ext cx="8458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Đom Đóm </a:t>
            </a:r>
            <a:r>
              <a:rPr lang="en-US" altLang="en-US" sz="28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bài thơ cùng tên.</a:t>
            </a:r>
          </a:p>
        </p:txBody>
      </p:sp>
      <p:sp>
        <p:nvSpPr>
          <p:cNvPr id="27" name="Line 15">
            <a:extLst>
              <a:ext uri="{FF2B5EF4-FFF2-40B4-BE49-F238E27FC236}">
                <a16:creationId xmlns:a16="http://schemas.microsoft.com/office/drawing/2014/main" id="{3A9501FD-8774-4ADD-A386-1784B8629A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42168" y="1078732"/>
            <a:ext cx="1489202" cy="8946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5C450E1B-6EB5-4162-AF81-F09FEE2D0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1572" y="2285182"/>
            <a:ext cx="2716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cần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73779762-439A-4CDE-973C-000CC1DB0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9879" y="3043774"/>
            <a:ext cx="27169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chỉ</a:t>
            </a:r>
          </a:p>
        </p:txBody>
      </p:sp>
      <p:sp>
        <p:nvSpPr>
          <p:cNvPr id="33" name="Text Box 6">
            <a:extLst>
              <a:ext uri="{FF2B5EF4-FFF2-40B4-BE49-F238E27FC236}">
                <a16:creationId xmlns:a16="http://schemas.microsoft.com/office/drawing/2014/main" id="{AE89CA29-CA89-4661-82F6-8FD7864D9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6137" y="3878027"/>
            <a:ext cx="16942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 bụng</a:t>
            </a:r>
          </a:p>
        </p:txBody>
      </p:sp>
    </p:spTree>
    <p:extLst>
      <p:ext uri="{BB962C8B-B14F-4D97-AF65-F5344CB8AC3E}">
        <p14:creationId xmlns:p14="http://schemas.microsoft.com/office/powerpoint/2010/main" val="30531234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2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588</TotalTime>
  <Words>1063</Words>
  <Application>Microsoft Office PowerPoint</Application>
  <PresentationFormat>Widescreen</PresentationFormat>
  <Paragraphs>166</Paragraphs>
  <Slides>25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8" baseType="lpstr">
      <vt:lpstr>Microsoft YaHei</vt:lpstr>
      <vt:lpstr>Microsoft YaHei</vt:lpstr>
      <vt:lpstr>宋体</vt:lpstr>
      <vt:lpstr>#9Slide03 AllRoundGothic</vt:lpstr>
      <vt:lpstr>Arial</vt:lpstr>
      <vt:lpstr>Calibri</vt:lpstr>
      <vt:lpstr>Calibri Light</vt:lpstr>
      <vt:lpstr>等线</vt:lpstr>
      <vt:lpstr>Segoe UI Symbol</vt:lpstr>
      <vt:lpstr>黑体</vt:lpstr>
      <vt:lpstr>Times New Roman</vt:lpstr>
      <vt:lpstr>Verdana</vt:lpstr>
      <vt:lpstr>VNI-Aptima</vt:lpstr>
      <vt:lpstr>VNI-Times</vt:lpstr>
      <vt:lpstr>字魂59号-创粗黑</vt:lpstr>
      <vt:lpstr>方正卡通简体</vt:lpstr>
      <vt:lpstr>汉仪帅线体简</vt:lpstr>
      <vt:lpstr>站酷快乐体2016修订版</vt:lpstr>
      <vt:lpstr>Office Theme</vt:lpstr>
      <vt:lpstr>Office 主题​​</vt:lpstr>
      <vt:lpstr>1_Office 主题​​</vt:lpstr>
      <vt:lpstr>5_Office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Admin</cp:lastModifiedBy>
  <cp:revision>63</cp:revision>
  <dcterms:created xsi:type="dcterms:W3CDTF">2017-08-18T03:02:00Z</dcterms:created>
  <dcterms:modified xsi:type="dcterms:W3CDTF">2022-01-02T09:59:17Z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