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5" r:id="rId1"/>
  </p:sldMasterIdLst>
  <p:notesMasterIdLst>
    <p:notesMasterId r:id="rId27"/>
  </p:notesMasterIdLst>
  <p:sldIdLst>
    <p:sldId id="256" r:id="rId2"/>
    <p:sldId id="283" r:id="rId3"/>
    <p:sldId id="259" r:id="rId4"/>
    <p:sldId id="257" r:id="rId5"/>
    <p:sldId id="297" r:id="rId6"/>
    <p:sldId id="298" r:id="rId7"/>
    <p:sldId id="299" r:id="rId8"/>
    <p:sldId id="300" r:id="rId9"/>
    <p:sldId id="301" r:id="rId10"/>
    <p:sldId id="321" r:id="rId11"/>
    <p:sldId id="337" r:id="rId12"/>
    <p:sldId id="336" r:id="rId13"/>
    <p:sldId id="339" r:id="rId14"/>
    <p:sldId id="285" r:id="rId15"/>
    <p:sldId id="340" r:id="rId16"/>
    <p:sldId id="341" r:id="rId17"/>
    <p:sldId id="342" r:id="rId18"/>
    <p:sldId id="347" r:id="rId19"/>
    <p:sldId id="350" r:id="rId20"/>
    <p:sldId id="346" r:id="rId21"/>
    <p:sldId id="331" r:id="rId22"/>
    <p:sldId id="344" r:id="rId23"/>
    <p:sldId id="349" r:id="rId24"/>
    <p:sldId id="275" r:id="rId25"/>
    <p:sldId id="295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HP001 4 hàng" panose="020B0603050302020204" pitchFamily="34" charset="0"/>
      <p:regular r:id="rId32"/>
      <p:bold r:id="rId33"/>
    </p:embeddedFont>
    <p:embeddedFont>
      <p:font typeface="Lucida Bright" panose="02040602050505020304" pitchFamily="18" charset="0"/>
      <p:regular r:id="rId34"/>
      <p:bold r:id="rId35"/>
      <p:italic r:id="rId36"/>
      <p:boldItalic r:id="rId37"/>
    </p:embeddedFont>
    <p:embeddedFont>
      <p:font typeface="#9Slide07 SVNA Love Of Thunder" panose="02040603050506020204" pitchFamily="18" charset="0"/>
      <p:regular r:id="rId38"/>
    </p:embeddedFont>
    <p:embeddedFont>
      <p:font typeface="MS UI Gothic" panose="020B0600070205080204" pitchFamily="34" charset="-128"/>
      <p:regular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HP001 5 hàng" panose="020B0603050302020204" pitchFamily="34" charset="0"/>
      <p:regular r:id="rId42"/>
      <p:bold r:id="rId43"/>
    </p:embeddedFont>
    <p:embeddedFont>
      <p:font typeface="Impact" panose="020B0806030902050204" pitchFamily="34" charset="0"/>
      <p:regular r:id="rId44"/>
    </p:embeddedFont>
    <p:embeddedFont>
      <p:font typeface="Tahoma" panose="020B0604030504040204" pitchFamily="34" charset="0"/>
      <p:regular r:id="rId45"/>
      <p:bold r:id="rId46"/>
    </p:embeddedFont>
    <p:embeddedFont>
      <p:font typeface="Cambria" panose="02040503050406030204" pitchFamily="18" charset="0"/>
      <p:regular r:id="rId47"/>
      <p:bold r:id="rId48"/>
      <p:italic r:id="rId49"/>
      <p:boldItalic r:id="rId50"/>
    </p:embeddedFont>
    <p:embeddedFont>
      <p:font typeface="Calibri Light" panose="020F0302020204030204" pitchFamily="34" charset="0"/>
      <p:regular r:id="rId51"/>
      <p:italic r:id="rId52"/>
    </p:embeddedFont>
    <p:embeddedFont>
      <p:font typeface="宋体" panose="02010600030101010101" pitchFamily="2" charset="-122"/>
      <p:regular r:id="rId53"/>
    </p:embeddedFont>
    <p:embeddedFont>
      <p:font typeface="Fira Sans Extra Condensed" panose="020B0604020202020204" charset="0"/>
      <p:regular r:id="rId54"/>
      <p:bold r:id="rId55"/>
    </p:embeddedFont>
    <p:embeddedFont>
      <p:font typeface="Montserrat Medium" panose="020B0604020202020204" charset="0"/>
      <p:regular r:id="rId56"/>
      <p:italic r:id="rId57"/>
    </p:embeddedFont>
    <p:embeddedFont>
      <p:font typeface="Montserrat" panose="02000505000000020004" pitchFamily="2" charset="0"/>
      <p:regular r:id="rId58"/>
      <p:bold r:id="rId59"/>
      <p:italic r:id="rId60"/>
      <p:boldItalic r:id="rId61"/>
    </p:embeddedFont>
  </p:embeddedFontLst>
  <p:custDataLst>
    <p:tags r:id="rId6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2AE"/>
    <a:srgbClr val="3ABFA8"/>
    <a:srgbClr val="FFFFFF"/>
    <a:srgbClr val="EC6063"/>
    <a:srgbClr val="FCCB00"/>
    <a:srgbClr val="6BD2D5"/>
    <a:srgbClr val="E2B700"/>
    <a:srgbClr val="FBA41F"/>
    <a:srgbClr val="52CB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0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402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55" Type="http://schemas.openxmlformats.org/officeDocument/2006/relationships/font" Target="fonts/font28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font" Target="fonts/font26.fntdata"/><Relationship Id="rId58" Type="http://schemas.openxmlformats.org/officeDocument/2006/relationships/font" Target="fonts/font31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3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font" Target="fonts/font29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59" Type="http://schemas.openxmlformats.org/officeDocument/2006/relationships/font" Target="fonts/font32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54" Type="http://schemas.openxmlformats.org/officeDocument/2006/relationships/font" Target="fonts/font27.fntdata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57" Type="http://schemas.openxmlformats.org/officeDocument/2006/relationships/font" Target="fonts/font30.fntdata"/><Relationship Id="rId10" Type="http://schemas.openxmlformats.org/officeDocument/2006/relationships/slide" Target="slides/slide9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font" Target="fonts/font25.fntdata"/><Relationship Id="rId60" Type="http://schemas.openxmlformats.org/officeDocument/2006/relationships/font" Target="fonts/font33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71F55-9EB2-43A9-A18B-D6618678DBAD}" type="datetimeFigureOut">
              <a:rPr lang="zh-CN" altLang="en-US" smtClean="0"/>
              <a:t>2021/12/21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90381-2FBA-4638-A15A-0298CD7DF4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73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11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246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047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10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848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109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3439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3579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15051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7390381-2FBA-4638-A15A-0298CD7DF47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18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548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04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18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86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042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6519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4324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4690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9058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90381-2FBA-4638-A15A-0298CD7DF4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323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3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4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5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09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426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74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81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65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05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03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12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91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4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95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90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926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59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592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257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996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4844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91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44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17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73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40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15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44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816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086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306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0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92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87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71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72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79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14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12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35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99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1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78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44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4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31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81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3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10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图片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99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9" y="184548"/>
            <a:ext cx="1112837" cy="50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1912"/>
            <a:ext cx="1008063" cy="669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012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685783">
              <a:defRPr/>
            </a:pPr>
            <a:fld id="{7C25B2B0-692A-46A2-956F-D87A1A3CFB5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783">
                <a:defRPr/>
              </a:pPr>
              <a:t>2021/12/21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685783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685783">
              <a:defRPr/>
            </a:pPr>
            <a:fld id="{CCE584FB-8213-408C-973A-0BFE315A5B2C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685783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655CAEC-A6FC-440C-A6AA-A0EE1153F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" y="0"/>
            <a:ext cx="913711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63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65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867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12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image" Target="../media/image1.jp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EA0AA2EA-6845-45EF-8AE7-23AD5465075B}"/>
              </a:ext>
            </a:extLst>
          </p:cNvPr>
          <p:cNvSpPr txBox="1"/>
          <p:nvPr userDrawn="1"/>
        </p:nvSpPr>
        <p:spPr>
          <a:xfrm>
            <a:off x="0" y="-1512332"/>
            <a:ext cx="9144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800">
                <a:solidFill>
                  <a:srgbClr val="CFCFCF"/>
                </a:solidFill>
              </a:rPr>
              <a:t>www.9slide.vn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21/12/2021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1091" y="-19878"/>
            <a:ext cx="2523768" cy="9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56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717" r:id="rId7"/>
    <p:sldLayoutId id="2147483701" r:id="rId8"/>
    <p:sldLayoutId id="2147483683" r:id="rId9"/>
    <p:sldLayoutId id="2147483672" r:id="rId10"/>
    <p:sldLayoutId id="2147483714" r:id="rId11"/>
    <p:sldLayoutId id="2147483708" r:id="rId12"/>
    <p:sldLayoutId id="2147483707" r:id="rId13"/>
    <p:sldLayoutId id="2147483681" r:id="rId14"/>
    <p:sldLayoutId id="2147483673" r:id="rId15"/>
    <p:sldLayoutId id="2147483674" r:id="rId16"/>
    <p:sldLayoutId id="2147483675" r:id="rId17"/>
    <p:sldLayoutId id="2147483676" r:id="rId18"/>
    <p:sldLayoutId id="2147483677" r:id="rId19"/>
    <p:sldLayoutId id="2147483718" r:id="rId20"/>
    <p:sldLayoutId id="2147483685" r:id="rId21"/>
    <p:sldLayoutId id="2147483678" r:id="rId22"/>
    <p:sldLayoutId id="2147483715" r:id="rId23"/>
    <p:sldLayoutId id="2147483712" r:id="rId24"/>
    <p:sldLayoutId id="2147483710" r:id="rId25"/>
    <p:sldLayoutId id="2147483709" r:id="rId26"/>
    <p:sldLayoutId id="2147483706" r:id="rId27"/>
    <p:sldLayoutId id="2147483704" r:id="rId28"/>
    <p:sldLayoutId id="2147483702" r:id="rId29"/>
    <p:sldLayoutId id="2147483700" r:id="rId30"/>
    <p:sldLayoutId id="2147483694" r:id="rId31"/>
    <p:sldLayoutId id="2147483692" r:id="rId32"/>
    <p:sldLayoutId id="2147483691" r:id="rId33"/>
    <p:sldLayoutId id="2147483682" r:id="rId34"/>
    <p:sldLayoutId id="2147483679" r:id="rId35"/>
    <p:sldLayoutId id="2147483716" r:id="rId36"/>
    <p:sldLayoutId id="2147483713" r:id="rId37"/>
    <p:sldLayoutId id="2147483711" r:id="rId38"/>
    <p:sldLayoutId id="2147483705" r:id="rId39"/>
    <p:sldLayoutId id="2147483703" r:id="rId40"/>
    <p:sldLayoutId id="2147483699" r:id="rId41"/>
    <p:sldLayoutId id="2147483698" r:id="rId42"/>
    <p:sldLayoutId id="2147483697" r:id="rId43"/>
    <p:sldLayoutId id="2147483696" r:id="rId44"/>
    <p:sldLayoutId id="2147483695" r:id="rId45"/>
    <p:sldLayoutId id="2147483693" r:id="rId46"/>
    <p:sldLayoutId id="2147483690" r:id="rId47"/>
    <p:sldLayoutId id="2147483689" r:id="rId48"/>
    <p:sldLayoutId id="2147483688" r:id="rId49"/>
    <p:sldLayoutId id="2147483687" r:id="rId50"/>
    <p:sldLayoutId id="2147483686" r:id="rId51"/>
    <p:sldLayoutId id="2147483684" r:id="rId52"/>
    <p:sldLayoutId id="2147483661" r:id="rId53"/>
    <p:sldLayoutId id="2147483680" r:id="rId54"/>
  </p:sldLayoutIdLst>
  <mc:AlternateContent xmlns:mc="http://schemas.openxmlformats.org/markup-compatibility/2006" xmlns:p14="http://schemas.microsoft.com/office/powerpoint/2010/main">
    <mc:Choice Requires="p14">
      <p:transition p14:dur="250" advClick="0" advTm="0">
        <p:randomBar dir="vert"/>
      </p:transition>
    </mc:Choice>
    <mc:Fallback xmlns="">
      <p:transition advClick="0" advTm="0">
        <p:randomBar dir="vert"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.emf"/><Relationship Id="rId5" Type="http://schemas.openxmlformats.org/officeDocument/2006/relationships/image" Target="../media/image5.emf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1.png"/><Relationship Id="rId7" Type="http://schemas.openxmlformats.org/officeDocument/2006/relationships/slide" Target="slide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6" Type="http://schemas.openxmlformats.org/officeDocument/2006/relationships/slide" Target="slide5.xml"/><Relationship Id="rId5" Type="http://schemas.openxmlformats.org/officeDocument/2006/relationships/image" Target="../media/image22.png"/><Relationship Id="rId4" Type="http://schemas.openxmlformats.org/officeDocument/2006/relationships/slide" Target="slide6.xml"/><Relationship Id="rId9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35.xml"/><Relationship Id="rId7" Type="http://schemas.openxmlformats.org/officeDocument/2006/relationships/slide" Target="slide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audio" Target="../media/audio1.wav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5.xml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4.xml"/><Relationship Id="rId5" Type="http://schemas.openxmlformats.org/officeDocument/2006/relationships/audio" Target="../media/audio1.wav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4.xml"/><Relationship Id="rId5" Type="http://schemas.openxmlformats.org/officeDocument/2006/relationships/audio" Target="../media/audio1.wav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2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4.xml"/><Relationship Id="rId5" Type="http://schemas.openxmlformats.org/officeDocument/2006/relationships/audio" Target="../media/audio1.wav"/><Relationship Id="rId10" Type="http://schemas.openxmlformats.org/officeDocument/2006/relationships/image" Target="../media/image25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Relationship Id="rId9" Type="http://schemas.openxmlformats.org/officeDocument/2006/relationships/image" Target="../media/image2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76" y="2887727"/>
            <a:ext cx="6889825" cy="2485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4148">
            <a:off x="6402854" y="305943"/>
            <a:ext cx="3715630" cy="18147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109" y="1020136"/>
            <a:ext cx="386348" cy="3863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865" y="549496"/>
            <a:ext cx="351258" cy="351258"/>
          </a:xfrm>
          <a:prstGeom prst="rect">
            <a:avLst/>
          </a:prstGeom>
        </p:spPr>
      </p:pic>
      <p:pic>
        <p:nvPicPr>
          <p:cNvPr id="2051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41" y="318253"/>
            <a:ext cx="1652588" cy="1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Google Shape;1935;p41">
            <a:extLst>
              <a:ext uri="{FF2B5EF4-FFF2-40B4-BE49-F238E27FC236}">
                <a16:creationId xmlns:a16="http://schemas.microsoft.com/office/drawing/2014/main" id="{7F04EA84-C4A3-41F4-A063-4451A355A5E4}"/>
              </a:ext>
            </a:extLst>
          </p:cNvPr>
          <p:cNvSpPr txBox="1">
            <a:spLocks/>
          </p:cNvSpPr>
          <p:nvPr/>
        </p:nvSpPr>
        <p:spPr>
          <a:xfrm>
            <a:off x="1111176" y="0"/>
            <a:ext cx="7343260" cy="1535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"/>
              <a:buNone/>
              <a:defRPr sz="3700" b="1" i="0" u="none" strike="noStrike" cap="none">
                <a:solidFill>
                  <a:schemeClr val="accent2"/>
                </a:solidFill>
                <a:latin typeface="Montserrat ExtraBold"/>
                <a:ea typeface="Montserrat ExtraBold"/>
                <a:cs typeface="Montserrat ExtraBold"/>
                <a:sym typeface="Montserrat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"/>
              <a:buNone/>
              <a:defRPr sz="2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"/>
              <a:buNone/>
              <a:defRPr sz="2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"/>
              <a:buNone/>
              <a:defRPr sz="2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"/>
              <a:buNone/>
              <a:defRPr sz="2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"/>
              <a:buNone/>
              <a:defRPr sz="2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"/>
              <a:buNone/>
              <a:defRPr sz="2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"/>
              <a:buNone/>
              <a:defRPr sz="2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Montserrat"/>
              <a:buNone/>
              <a:defRPr sz="2600" b="1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mừng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tuyến</a:t>
            </a:r>
            <a:endParaRPr lang="en-US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Google Shape;1936;p41">
            <a:extLst>
              <a:ext uri="{FF2B5EF4-FFF2-40B4-BE49-F238E27FC236}">
                <a16:creationId xmlns:a16="http://schemas.microsoft.com/office/drawing/2014/main" id="{CB6B0A15-9D39-4767-AA4F-D887EA75858E}"/>
              </a:ext>
            </a:extLst>
          </p:cNvPr>
          <p:cNvSpPr txBox="1">
            <a:spLocks/>
          </p:cNvSpPr>
          <p:nvPr/>
        </p:nvSpPr>
        <p:spPr>
          <a:xfrm>
            <a:off x="2310329" y="1624360"/>
            <a:ext cx="5540100" cy="92329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4000" dirty="0" err="1">
                <a:solidFill>
                  <a:srgbClr val="0070C0"/>
                </a:solidFill>
                <a:latin typeface="#9Slide07 SVNA Love Of Thunder" panose="02040603050506020204" pitchFamily="18" charset="0"/>
                <a:cs typeface="Times New Roman" panose="02020603050405020304" pitchFamily="18" charset="0"/>
              </a:rPr>
              <a:t>Môn</a:t>
            </a:r>
            <a:r>
              <a:rPr lang="en-US" sz="4000" dirty="0">
                <a:solidFill>
                  <a:srgbClr val="0070C0"/>
                </a:solidFill>
                <a:latin typeface="#9Slide07 SVNA Love Of Thunder" panose="02040603050506020204" pitchFamily="18" charset="0"/>
                <a:cs typeface="Times New Roman" panose="02020603050405020304" pitchFamily="18" charset="0"/>
              </a:rPr>
              <a:t> : </a:t>
            </a:r>
            <a:r>
              <a:rPr lang="en-US" sz="4000" dirty="0" err="1">
                <a:solidFill>
                  <a:srgbClr val="0070C0"/>
                </a:solidFill>
                <a:latin typeface="#9Slide07 SVNA Love Of Thunder" panose="02040603050506020204" pitchFamily="18" charset="0"/>
                <a:cs typeface="Times New Roman" panose="02020603050405020304" pitchFamily="18" charset="0"/>
              </a:rPr>
              <a:t>Chính</a:t>
            </a:r>
            <a:r>
              <a:rPr lang="en-US" sz="4000" dirty="0">
                <a:solidFill>
                  <a:srgbClr val="0070C0"/>
                </a:solidFill>
                <a:latin typeface="#9Slide07 SVNA Love Of Thunder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70C0"/>
                </a:solidFill>
                <a:latin typeface="#9Slide07 SVNA Love Of Thunder" panose="02040603050506020204" pitchFamily="18" charset="0"/>
                <a:cs typeface="Times New Roman" panose="02020603050405020304" pitchFamily="18" charset="0"/>
              </a:rPr>
              <a:t>tả</a:t>
            </a:r>
            <a:endParaRPr lang="en-US" sz="4000" dirty="0">
              <a:solidFill>
                <a:srgbClr val="0070C0"/>
              </a:solidFill>
              <a:latin typeface="#9Slide07 SVNA Love Of Thunder" panose="02040603050506020204" pitchFamily="18" charset="0"/>
              <a:cs typeface="Times New Roman" panose="02020603050405020304" pitchFamily="18" charset="0"/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sz="3200" dirty="0" err="1">
                <a:solidFill>
                  <a:srgbClr val="00B050"/>
                </a:solidFill>
                <a:latin typeface="#9Slide07 SVNA Love Of Thunder" panose="020406030505060202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solidFill>
                  <a:srgbClr val="00B050"/>
                </a:solidFill>
                <a:latin typeface="#9Slide07 SVNA Love Of Thunder" panose="02040603050506020204" pitchFamily="18" charset="0"/>
                <a:cs typeface="Times New Roman" panose="02020603050405020304" pitchFamily="18" charset="0"/>
              </a:rPr>
              <a:t> 3 - </a:t>
            </a:r>
            <a:r>
              <a:rPr lang="en-US" sz="3200" dirty="0" err="1">
                <a:solidFill>
                  <a:srgbClr val="00B050"/>
                </a:solidFill>
                <a:latin typeface="#9Slide07 SVNA Love Of Thunder" panose="02040603050506020204" pitchFamily="18" charset="0"/>
                <a:cs typeface="Times New Roman" panose="02020603050405020304" pitchFamily="18" charset="0"/>
              </a:rPr>
              <a:t>Tuần</a:t>
            </a:r>
            <a:r>
              <a:rPr lang="en-US" sz="3200">
                <a:solidFill>
                  <a:srgbClr val="00B050"/>
                </a:solidFill>
                <a:latin typeface="#9Slide07 SVNA Love Of Thunder" panose="02040603050506020204" pitchFamily="18" charset="0"/>
                <a:cs typeface="Times New Roman" panose="02020603050405020304" pitchFamily="18" charset="0"/>
              </a:rPr>
              <a:t> 16</a:t>
            </a:r>
            <a:endParaRPr lang="en-US" sz="3200" dirty="0">
              <a:solidFill>
                <a:srgbClr val="00B050"/>
              </a:solidFill>
              <a:latin typeface="#9Slide07 SVNA Love Of Thunder" panose="0204060305050602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AE35A64-579F-41B2-BA08-1D9909EDE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5134802"/>
          </a:xfrm>
          <a:prstGeom prst="rect">
            <a:avLst/>
          </a:prstGeom>
        </p:spPr>
      </p:pic>
      <p:sp>
        <p:nvSpPr>
          <p:cNvPr id="388" name="TextBox 387">
            <a:extLst>
              <a:ext uri="{FF2B5EF4-FFF2-40B4-BE49-F238E27FC236}">
                <a16:creationId xmlns:a16="http://schemas.microsoft.com/office/drawing/2014/main" id="{F8F16BDF-A459-694F-A986-FE771493E77F}"/>
              </a:ext>
            </a:extLst>
          </p:cNvPr>
          <p:cNvSpPr txBox="1"/>
          <p:nvPr/>
        </p:nvSpPr>
        <p:spPr>
          <a:xfrm>
            <a:off x="-1625252" y="143176"/>
            <a:ext cx="9739618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75" b="1" dirty="0" err="1">
                <a:latin typeface="HP001 5 hàng" panose="020B0603050302020204" pitchFamily="34" charset="0"/>
              </a:rPr>
              <a:t>Thứ</a:t>
            </a:r>
            <a:r>
              <a:rPr lang="vi-VN" sz="2475" b="1" dirty="0">
                <a:latin typeface="HP001 5 hàng" panose="020B0603050302020204" pitchFamily="34" charset="0"/>
              </a:rPr>
              <a:t> </a:t>
            </a:r>
            <a:r>
              <a:rPr lang="en-US" sz="2475" b="1" dirty="0" err="1">
                <a:latin typeface="HP001 5 hàng" panose="020B0603050302020204" pitchFamily="34" charset="0"/>
              </a:rPr>
              <a:t>ba</a:t>
            </a:r>
            <a:r>
              <a:rPr lang="en-US" sz="2475" b="1" dirty="0">
                <a:latin typeface="HP001 5 hàng" panose="020B0603050302020204" pitchFamily="34" charset="0"/>
              </a:rPr>
              <a:t> </a:t>
            </a:r>
            <a:r>
              <a:rPr lang="en-US" sz="2475" b="1" dirty="0" err="1">
                <a:latin typeface="HP001 5 hàng" panose="020B0603050302020204" pitchFamily="34" charset="0"/>
              </a:rPr>
              <a:t>ngày</a:t>
            </a:r>
            <a:r>
              <a:rPr lang="en-US" sz="2475" b="1" dirty="0">
                <a:latin typeface="HP001 5 hàng" panose="020B0603050302020204" pitchFamily="34" charset="0"/>
              </a:rPr>
              <a:t> 21 </a:t>
            </a:r>
            <a:r>
              <a:rPr lang="en-US" sz="2475" b="1" dirty="0" err="1">
                <a:latin typeface="HP001 5 hàng" panose="020B0603050302020204" pitchFamily="34" charset="0"/>
              </a:rPr>
              <a:t>tháng</a:t>
            </a:r>
            <a:r>
              <a:rPr lang="en-US" sz="2475" b="1" dirty="0">
                <a:latin typeface="HP001 5 hàng" panose="020B0603050302020204" pitchFamily="34" charset="0"/>
              </a:rPr>
              <a:t> 12 </a:t>
            </a:r>
            <a:r>
              <a:rPr lang="en-US" sz="2475" b="1" dirty="0" err="1">
                <a:latin typeface="HP001 5 hàng" panose="020B0603050302020204" pitchFamily="34" charset="0"/>
              </a:rPr>
              <a:t>năm</a:t>
            </a:r>
            <a:r>
              <a:rPr lang="en-US" sz="2475" b="1" dirty="0">
                <a:latin typeface="HP001 5 hàng" panose="020B0603050302020204" pitchFamily="34" charset="0"/>
              </a:rPr>
              <a:t> 2021</a:t>
            </a:r>
          </a:p>
          <a:p>
            <a:pPr algn="ctr">
              <a:lnSpc>
                <a:spcPct val="150000"/>
              </a:lnSpc>
            </a:pPr>
            <a:r>
              <a:rPr lang="en-US" sz="2500" b="1" dirty="0">
                <a:latin typeface="HP001 5 hàng" panose="020B0603050302020204" pitchFamily="34" charset="0"/>
              </a:rPr>
              <a:t> </a:t>
            </a:r>
            <a:r>
              <a:rPr lang="en-US" sz="2500" b="1" dirty="0" err="1">
                <a:latin typeface="HP001 5 hàng" panose="020B0603050302020204" pitchFamily="34" charset="0"/>
              </a:rPr>
              <a:t>Chính</a:t>
            </a:r>
            <a:r>
              <a:rPr lang="en-US" sz="2500" b="1" dirty="0">
                <a:latin typeface="HP001 5 hàng" panose="020B0603050302020204" pitchFamily="34" charset="0"/>
              </a:rPr>
              <a:t> </a:t>
            </a:r>
            <a:r>
              <a:rPr lang="en-US" sz="2500" b="1" dirty="0" err="1">
                <a:latin typeface="HP001 5 hàng" panose="020B0603050302020204" pitchFamily="34" charset="0"/>
              </a:rPr>
              <a:t>tả</a:t>
            </a:r>
            <a:endParaRPr lang="en-US" sz="2500" b="1" dirty="0">
              <a:latin typeface="HP001 5 hàng" panose="020B06030503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39442" y="1378129"/>
            <a:ext cx="5032397" cy="87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>
                <a:solidFill>
                  <a:srgbClr val="C00000"/>
                </a:solidFill>
                <a:latin typeface="HP001 5 hàng" panose="020B0603050302020204" pitchFamily="34" charset="0"/>
              </a:rPr>
              <a:t>Đôi</a:t>
            </a:r>
            <a:r>
              <a:rPr lang="en-US" sz="2600" b="1" dirty="0">
                <a:solidFill>
                  <a:srgbClr val="C00000"/>
                </a:solidFill>
                <a:latin typeface="HP001 5 hàng" panose="020B0603050302020204" pitchFamily="34" charset="0"/>
              </a:rPr>
              <a:t> </a:t>
            </a:r>
            <a:r>
              <a:rPr lang="en-US" sz="2600" b="1" dirty="0" err="1">
                <a:solidFill>
                  <a:srgbClr val="C00000"/>
                </a:solidFill>
                <a:latin typeface="HP001 5 hàng" panose="020B0603050302020204" pitchFamily="34" charset="0"/>
              </a:rPr>
              <a:t>bạn</a:t>
            </a:r>
            <a:endParaRPr lang="en-US" sz="2600" b="1" dirty="0">
              <a:solidFill>
                <a:srgbClr val="C00000"/>
              </a:solidFill>
              <a:latin typeface="HP001 5 hàng" panose="020B0603050302020204" pitchFamily="34" charset="0"/>
            </a:endParaRPr>
          </a:p>
          <a:p>
            <a:endParaRPr lang="en-US" sz="2480" dirty="0"/>
          </a:p>
        </p:txBody>
      </p:sp>
    </p:spTree>
    <p:extLst>
      <p:ext uri="{BB962C8B-B14F-4D97-AF65-F5344CB8AC3E}">
        <p14:creationId xmlns:p14="http://schemas.microsoft.com/office/powerpoint/2010/main" val="150787694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>
            <a:extLst>
              <a:ext uri="{FF2B5EF4-FFF2-40B4-BE49-F238E27FC236}">
                <a16:creationId xmlns:a16="http://schemas.microsoft.com/office/drawing/2014/main" id="{75BE2CC9-3349-41C0-B033-098B2C614C94}"/>
              </a:ext>
            </a:extLst>
          </p:cNvPr>
          <p:cNvGrpSpPr/>
          <p:nvPr/>
        </p:nvGrpSpPr>
        <p:grpSpPr>
          <a:xfrm>
            <a:off x="248985" y="1043718"/>
            <a:ext cx="3884789" cy="2676787"/>
            <a:chOff x="467544" y="483518"/>
            <a:chExt cx="3556284" cy="1959060"/>
          </a:xfrm>
        </p:grpSpPr>
        <p:pic>
          <p:nvPicPr>
            <p:cNvPr id="4" name="Picture 2" descr="F:\1-原创素材\1_mm1102\PPT\PPT_014\materaials\pageimg_g9.png">
              <a:extLst>
                <a:ext uri="{FF2B5EF4-FFF2-40B4-BE49-F238E27FC236}">
                  <a16:creationId xmlns:a16="http://schemas.microsoft.com/office/drawing/2014/main" id="{C9B74810-36DA-4A9B-8D3F-603E0F4D7E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372" y="812306"/>
              <a:ext cx="2845456" cy="1630272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FAB792C-C00B-4EDA-BD22-7B50DF703535}"/>
                </a:ext>
              </a:extLst>
            </p:cNvPr>
            <p:cNvSpPr txBox="1"/>
            <p:nvPr/>
          </p:nvSpPr>
          <p:spPr>
            <a:xfrm>
              <a:off x="467544" y="483518"/>
              <a:ext cx="866784" cy="721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801909">
                <a:lnSpc>
                  <a:spcPct val="150000"/>
                </a:lnSpc>
              </a:pPr>
              <a:r>
                <a:rPr lang="en-US" altLang="zh-CN" sz="4385" dirty="0">
                  <a:solidFill>
                    <a:srgbClr val="0099FF"/>
                  </a:solidFill>
                  <a:latin typeface="华康海报体W12(P)" pitchFamily="82" charset="-122"/>
                  <a:ea typeface="华康海报体W12(P)" pitchFamily="82" charset="-122"/>
                </a:rPr>
                <a:t>1</a:t>
              </a:r>
            </a:p>
          </p:txBody>
        </p:sp>
        <p:sp>
          <p:nvSpPr>
            <p:cNvPr id="6" name="矩形 6">
              <a:extLst>
                <a:ext uri="{FF2B5EF4-FFF2-40B4-BE49-F238E27FC236}">
                  <a16:creationId xmlns:a16="http://schemas.microsoft.com/office/drawing/2014/main" id="{85F89C00-6EFE-455A-9F06-44ED958D016C}"/>
                </a:ext>
              </a:extLst>
            </p:cNvPr>
            <p:cNvSpPr/>
            <p:nvPr/>
          </p:nvSpPr>
          <p:spPr>
            <a:xfrm>
              <a:off x="1406664" y="1081615"/>
              <a:ext cx="2388872" cy="11487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01909"/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Nghe-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viết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chính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xác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đoạn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“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Về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nhà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…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ngần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ngại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”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bài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Đôi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bạn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.</a:t>
              </a:r>
              <a:endParaRPr lang="zh-CN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方正卡通简体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13">
            <a:extLst>
              <a:ext uri="{FF2B5EF4-FFF2-40B4-BE49-F238E27FC236}">
                <a16:creationId xmlns:a16="http://schemas.microsoft.com/office/drawing/2014/main" id="{F54FCCD6-50B2-4E7C-8504-5954446C7B52}"/>
              </a:ext>
            </a:extLst>
          </p:cNvPr>
          <p:cNvGrpSpPr/>
          <p:nvPr/>
        </p:nvGrpSpPr>
        <p:grpSpPr>
          <a:xfrm>
            <a:off x="4259044" y="814910"/>
            <a:ext cx="4362682" cy="2873272"/>
            <a:chOff x="3896210" y="86241"/>
            <a:chExt cx="3447852" cy="2046901"/>
          </a:xfrm>
        </p:grpSpPr>
        <p:pic>
          <p:nvPicPr>
            <p:cNvPr id="8" name="Picture 2" descr="F:\1-原创素材\1_mm1102\PPT\PPT_014\materaials\pageimg_g9.png">
              <a:extLst>
                <a:ext uri="{FF2B5EF4-FFF2-40B4-BE49-F238E27FC236}">
                  <a16:creationId xmlns:a16="http://schemas.microsoft.com/office/drawing/2014/main" id="{62E7593A-BEE0-4F8F-8297-1CA1BF708F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5369" y="647920"/>
              <a:ext cx="2708693" cy="1485222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7">
              <a:extLst>
                <a:ext uri="{FF2B5EF4-FFF2-40B4-BE49-F238E27FC236}">
                  <a16:creationId xmlns:a16="http://schemas.microsoft.com/office/drawing/2014/main" id="{5FCBC7E5-1CEB-430E-814F-F7C2751DB550}"/>
                </a:ext>
              </a:extLst>
            </p:cNvPr>
            <p:cNvSpPr/>
            <p:nvPr/>
          </p:nvSpPr>
          <p:spPr>
            <a:xfrm>
              <a:off x="5101953" y="962977"/>
              <a:ext cx="1844427" cy="855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01909"/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Phân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biệt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ch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/tr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hoặc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thanh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hỏi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/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thanh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ngã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.</a:t>
              </a:r>
              <a:endParaRPr lang="zh-CN" altLang="en-US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方正卡通简体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325717D-CB45-4945-A105-D9B18566E79C}"/>
                </a:ext>
              </a:extLst>
            </p:cNvPr>
            <p:cNvSpPr txBox="1"/>
            <p:nvPr/>
          </p:nvSpPr>
          <p:spPr>
            <a:xfrm>
              <a:off x="3896210" y="86241"/>
              <a:ext cx="844585" cy="701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801909">
                <a:lnSpc>
                  <a:spcPct val="150000"/>
                </a:lnSpc>
              </a:pPr>
              <a:r>
                <a:rPr lang="en-US" altLang="zh-CN" sz="4385" dirty="0">
                  <a:solidFill>
                    <a:srgbClr val="5CA139"/>
                  </a:solidFill>
                  <a:latin typeface="华康海报体W12(P)" pitchFamily="82" charset="-122"/>
                  <a:ea typeface="华康海报体W12(P)" pitchFamily="82" charset="-122"/>
                </a:rPr>
                <a:t>2</a:t>
              </a:r>
            </a:p>
          </p:txBody>
        </p:sp>
      </p:grpSp>
      <p:sp>
        <p:nvSpPr>
          <p:cNvPr id="11" name="Google Shape;1020;p19">
            <a:extLst>
              <a:ext uri="{FF2B5EF4-FFF2-40B4-BE49-F238E27FC236}">
                <a16:creationId xmlns:a16="http://schemas.microsoft.com/office/drawing/2014/main" id="{3401BEA8-A320-481D-BFF5-45D8DF3BFF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65043" y="534833"/>
            <a:ext cx="6588000" cy="429525"/>
          </a:xfrm>
          <a:prstGeom prst="rect">
            <a:avLst/>
          </a:prstGeom>
        </p:spPr>
        <p:txBody>
          <a:bodyPr spcFirstLastPara="1" vert="horz" wrap="square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39014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45DDEE-0893-4877-A6AE-6939DC013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7144"/>
            <a:ext cx="9144001" cy="513480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E4AA253-97E7-4FF8-929E-4CE5B8903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7238" y="1215302"/>
            <a:ext cx="1343638" cy="68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514337">
              <a:lnSpc>
                <a:spcPct val="165000"/>
              </a:lnSpc>
            </a:pPr>
            <a:r>
              <a:rPr lang="en-US" altLang="en-US" sz="2580" b="1" dirty="0" err="1">
                <a:solidFill>
                  <a:srgbClr val="FF0000"/>
                </a:solidFill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Đôi</a:t>
            </a:r>
            <a:r>
              <a:rPr lang="en-US" altLang="en-US" sz="2580" b="1" dirty="0">
                <a:solidFill>
                  <a:srgbClr val="FF0000"/>
                </a:solidFill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580" b="1" dirty="0" err="1">
                <a:solidFill>
                  <a:srgbClr val="FF0000"/>
                </a:solidFill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bạn</a:t>
            </a:r>
            <a:endParaRPr lang="en-US" altLang="en-US" sz="2580" b="1" dirty="0">
              <a:solidFill>
                <a:srgbClr val="FF0000"/>
              </a:solidFill>
              <a:latin typeface="HP001 4 hàng" panose="020B060305030202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15FE65-F9CE-4684-B766-E631334F0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22" y="122647"/>
            <a:ext cx="5602111" cy="664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514337">
              <a:lnSpc>
                <a:spcPct val="165000"/>
              </a:lnSpc>
            </a:pPr>
            <a:r>
              <a:rPr lang="en-US" altLang="en-US" sz="2500" b="1" dirty="0" err="1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Thứ</a:t>
            </a:r>
            <a:r>
              <a:rPr lang="en-US" altLang="en-US" sz="2500" b="1" dirty="0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ba</a:t>
            </a:r>
            <a:r>
              <a:rPr lang="en-US" altLang="en-US" sz="2500" b="1" dirty="0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ngày</a:t>
            </a:r>
            <a:r>
              <a:rPr lang="en-US" altLang="en-US" sz="2500" b="1" dirty="0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 21 </a:t>
            </a:r>
            <a:r>
              <a:rPr lang="en-US" altLang="en-US" sz="2500" b="1" dirty="0" err="1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tháng</a:t>
            </a:r>
            <a:r>
              <a:rPr lang="en-US" altLang="en-US" sz="2500" b="1" dirty="0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 12 </a:t>
            </a:r>
            <a:r>
              <a:rPr lang="en-US" altLang="en-US" sz="2500" b="1" dirty="0" err="1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năm</a:t>
            </a:r>
            <a:r>
              <a:rPr lang="en-US" altLang="en-US" sz="2500" b="1" dirty="0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88E72D-915D-4D63-9EAD-A245F0BAB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9845" y="658964"/>
            <a:ext cx="1498424" cy="664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514337">
              <a:lnSpc>
                <a:spcPct val="165000"/>
              </a:lnSpc>
            </a:pPr>
            <a:r>
              <a:rPr lang="en-US" altLang="en-US" sz="2500" b="1" dirty="0" err="1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Chính</a:t>
            </a:r>
            <a:r>
              <a:rPr lang="en-US" altLang="en-US" sz="2500" b="1" dirty="0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US" sz="2500" b="1" dirty="0" err="1">
                <a:latin typeface="HP001 4 hàng" panose="020B0603050302020204" pitchFamily="34" charset="0"/>
                <a:ea typeface="+mn-ea"/>
                <a:cs typeface="Times New Roman" panose="02020603050405020304" pitchFamily="18" charset="0"/>
              </a:rPr>
              <a:t>tả</a:t>
            </a:r>
            <a:endParaRPr lang="en-US" altLang="en-US" sz="2500" b="1" dirty="0">
              <a:latin typeface="HP001 4 hàng" panose="020B0603050302020204" pitchFamily="34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BF785B-45ED-4408-B134-E698AF9C041F}"/>
              </a:ext>
            </a:extLst>
          </p:cNvPr>
          <p:cNvSpPr txBox="1"/>
          <p:nvPr/>
        </p:nvSpPr>
        <p:spPr>
          <a:xfrm>
            <a:off x="0" y="1807482"/>
            <a:ext cx="8988136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50" b="1" dirty="0">
                <a:solidFill>
                  <a:schemeClr val="bg1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Về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nhà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,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Thành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và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Mến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sợ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bố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lo,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không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dám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kể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cho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bố</a:t>
            </a:r>
            <a:endParaRPr lang="en-US" sz="2650" b="1" dirty="0"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04D171-028D-47A3-A1B7-D27D8D9AB43B}"/>
              </a:ext>
            </a:extLst>
          </p:cNvPr>
          <p:cNvSpPr txBox="1"/>
          <p:nvPr/>
        </p:nvSpPr>
        <p:spPr>
          <a:xfrm>
            <a:off x="0" y="2348090"/>
            <a:ext cx="9144000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nghe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chuyện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xảy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ra.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Mãi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khi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Mến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đã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về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quê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,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bố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mới</a:t>
            </a:r>
            <a:r>
              <a:rPr lang="en-US" sz="265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biết</a:t>
            </a:r>
            <a:endParaRPr lang="en-US" sz="2650" b="1" dirty="0"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81BDDB-7A49-4DEB-8B86-677D9F273EAE}"/>
              </a:ext>
            </a:extLst>
          </p:cNvPr>
          <p:cNvSpPr txBox="1"/>
          <p:nvPr/>
        </p:nvSpPr>
        <p:spPr>
          <a:xfrm>
            <a:off x="0" y="2896131"/>
            <a:ext cx="91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chuyện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.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Bố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bảo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: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7E4C5C-3DAD-469D-8405-A42990A32F52}"/>
              </a:ext>
            </a:extLst>
          </p:cNvPr>
          <p:cNvSpPr txBox="1"/>
          <p:nvPr/>
        </p:nvSpPr>
        <p:spPr>
          <a:xfrm>
            <a:off x="155787" y="3446463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    - 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ở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làng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quê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như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thế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đấy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, con ạ.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Lúc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đất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nước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có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chiến</a:t>
            </a:r>
            <a:r>
              <a:rPr lang="en-US" sz="2600" b="1" dirty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tranh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,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họ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sẵn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lòng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sẻ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nhà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sẻ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cửa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.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Cứu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người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,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họ</a:t>
            </a:r>
            <a:r>
              <a:rPr lang="en-US" sz="260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không</a:t>
            </a:r>
            <a:endParaRPr lang="en-US" sz="2600" b="1" dirty="0"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F6FDC4-D8AF-4032-B343-78DF5F88D466}"/>
              </a:ext>
            </a:extLst>
          </p:cNvPr>
          <p:cNvSpPr txBox="1"/>
          <p:nvPr/>
        </p:nvSpPr>
        <p:spPr>
          <a:xfrm>
            <a:off x="-2" y="4557685"/>
            <a:ext cx="9144000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50" b="1" dirty="0" err="1">
                <a:latin typeface="HP001 4 hàng" panose="020B0603050302020204" pitchFamily="34" charset="0"/>
                <a:cs typeface="Times New Roman" panose="02020603050405020304" pitchFamily="18" charset="0"/>
              </a:rPr>
              <a:t>h</a:t>
            </a:r>
            <a:r>
              <a:rPr lang="en-US" sz="265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ề</a:t>
            </a:r>
            <a:r>
              <a:rPr lang="en-US" sz="265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ngần</a:t>
            </a:r>
            <a:r>
              <a:rPr lang="en-US" sz="265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 </a:t>
            </a:r>
            <a:r>
              <a:rPr lang="en-US" sz="2650" b="1" dirty="0" err="1" smtClean="0">
                <a:latin typeface="HP001 4 hàng" panose="020B0603050302020204" pitchFamily="34" charset="0"/>
                <a:cs typeface="Times New Roman" panose="02020603050405020304" pitchFamily="18" charset="0"/>
              </a:rPr>
              <a:t>ngại</a:t>
            </a:r>
            <a:r>
              <a:rPr lang="en-US" sz="2650" b="1" dirty="0" smtClean="0">
                <a:latin typeface="HP001 4 hàng" panose="020B0603050302020204" pitchFamily="34" charset="0"/>
                <a:cs typeface="Times New Roman" panose="02020603050405020304" pitchFamily="18" charset="0"/>
              </a:rPr>
              <a:t>.</a:t>
            </a:r>
            <a:endParaRPr lang="en-US" sz="2650" b="1" dirty="0"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96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1" y="2439591"/>
            <a:ext cx="120134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68" y="4119736"/>
            <a:ext cx="633413" cy="46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3183731"/>
            <a:ext cx="1058466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74455"/>
            <a:ext cx="40481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103" y="4780360"/>
            <a:ext cx="547688" cy="36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10"/>
          <p:cNvSpPr txBox="1">
            <a:spLocks noChangeArrowheads="1"/>
          </p:cNvSpPr>
          <p:nvPr/>
        </p:nvSpPr>
        <p:spPr bwMode="auto">
          <a:xfrm>
            <a:off x="1715747" y="1265675"/>
            <a:ext cx="503747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Tìm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hiểu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nội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dung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đoạn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viết</a:t>
            </a:r>
            <a:endParaRPr lang="zh-CN" altLang="en-US" sz="6000" b="1" dirty="0">
              <a:solidFill>
                <a:srgbClr val="00206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131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31" y="998740"/>
            <a:ext cx="495300" cy="44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581" y="1265675"/>
            <a:ext cx="926306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83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4092;p60">
            <a:extLst>
              <a:ext uri="{FF2B5EF4-FFF2-40B4-BE49-F238E27FC236}">
                <a16:creationId xmlns:a16="http://schemas.microsoft.com/office/drawing/2014/main" id="{221CC555-EBB4-443B-847F-EF987E6A1C5B}"/>
              </a:ext>
            </a:extLst>
          </p:cNvPr>
          <p:cNvSpPr txBox="1">
            <a:spLocks/>
          </p:cNvSpPr>
          <p:nvPr/>
        </p:nvSpPr>
        <p:spPr>
          <a:xfrm>
            <a:off x="684616" y="1618118"/>
            <a:ext cx="7900892" cy="18143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ontserrat"/>
              <a:buNone/>
              <a:defRPr sz="7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ontserrat"/>
              <a:buNone/>
              <a:defRPr sz="6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ontserrat"/>
              <a:buNone/>
              <a:defRPr sz="6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ontserrat"/>
              <a:buNone/>
              <a:defRPr sz="6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ontserrat"/>
              <a:buNone/>
              <a:defRPr sz="6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ontserrat"/>
              <a:buNone/>
              <a:defRPr sz="6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ontserrat"/>
              <a:buNone/>
              <a:defRPr sz="6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ontserrat"/>
              <a:buNone/>
              <a:defRPr sz="6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ontserrat"/>
              <a:buNone/>
              <a:defRPr sz="6000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l"/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Mến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sàng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đỡ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ngần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4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Google Shape;4093;p60">
            <a:extLst>
              <a:ext uri="{FF2B5EF4-FFF2-40B4-BE49-F238E27FC236}">
                <a16:creationId xmlns:a16="http://schemas.microsoft.com/office/drawing/2014/main" id="{A31737A3-237E-4327-9E87-CCA0C4ADB2C6}"/>
              </a:ext>
            </a:extLst>
          </p:cNvPr>
          <p:cNvSpPr txBox="1">
            <a:spLocks/>
          </p:cNvSpPr>
          <p:nvPr/>
        </p:nvSpPr>
        <p:spPr>
          <a:xfrm>
            <a:off x="1954044" y="718833"/>
            <a:ext cx="5454503" cy="5613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ontserrat Medium"/>
              <a:buNone/>
              <a:defRPr sz="1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algn="l"/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 Khi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biết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chuyện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bố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Mến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nói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như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thế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nào</a:t>
            </a:r>
            <a:r>
              <a:rPr 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MS UI Gothic" panose="020B0600070205080204" pitchFamily="34" charset="-128"/>
                <a:cs typeface="Times New Roman" panose="02020603050405020304" pitchFamily="18" charset="0"/>
              </a:rPr>
              <a:t> ?</a:t>
            </a:r>
          </a:p>
        </p:txBody>
      </p:sp>
    </p:spTree>
    <p:extLst>
      <p:ext uri="{BB962C8B-B14F-4D97-AF65-F5344CB8AC3E}">
        <p14:creationId xmlns:p14="http://schemas.microsoft.com/office/powerpoint/2010/main" val="364908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58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1" y="2439591"/>
            <a:ext cx="120134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68" y="4119736"/>
            <a:ext cx="633413" cy="46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3183731"/>
            <a:ext cx="1058466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74455"/>
            <a:ext cx="40481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103" y="4780360"/>
            <a:ext cx="547688" cy="36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10"/>
          <p:cNvSpPr txBox="1">
            <a:spLocks noChangeArrowheads="1"/>
          </p:cNvSpPr>
          <p:nvPr/>
        </p:nvSpPr>
        <p:spPr bwMode="auto">
          <a:xfrm>
            <a:off x="1715747" y="1265675"/>
            <a:ext cx="503747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Luyện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viết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</a:p>
          <a:p>
            <a:pPr algn="ctr" eaLnBrk="1" hangingPunct="1"/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từ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khó</a:t>
            </a:r>
            <a:endParaRPr lang="zh-CN" altLang="en-US" sz="6000" b="1" dirty="0">
              <a:solidFill>
                <a:srgbClr val="00206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131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31" y="998740"/>
            <a:ext cx="495300" cy="44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581" y="1265675"/>
            <a:ext cx="926306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81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431;p74">
            <a:extLst>
              <a:ext uri="{FF2B5EF4-FFF2-40B4-BE49-F238E27FC236}">
                <a16:creationId xmlns:a16="http://schemas.microsoft.com/office/drawing/2014/main" id="{91B1A05F-43D5-4C99-9306-FD4D65B6B9BF}"/>
              </a:ext>
            </a:extLst>
          </p:cNvPr>
          <p:cNvSpPr txBox="1">
            <a:spLocks/>
          </p:cNvSpPr>
          <p:nvPr/>
        </p:nvSpPr>
        <p:spPr>
          <a:xfrm>
            <a:off x="1578024" y="1279920"/>
            <a:ext cx="2305500" cy="527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sẵn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lòng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Google Shape;4431;p74">
            <a:extLst>
              <a:ext uri="{FF2B5EF4-FFF2-40B4-BE49-F238E27FC236}">
                <a16:creationId xmlns:a16="http://schemas.microsoft.com/office/drawing/2014/main" id="{3D0C306E-09E1-4D59-9EEB-F4773E260201}"/>
              </a:ext>
            </a:extLst>
          </p:cNvPr>
          <p:cNvSpPr txBox="1">
            <a:spLocks/>
          </p:cNvSpPr>
          <p:nvPr/>
        </p:nvSpPr>
        <p:spPr bwMode="auto">
          <a:xfrm>
            <a:off x="5357052" y="2470566"/>
            <a:ext cx="2446808" cy="527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ngần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ngại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Google Shape;4431;p74">
            <a:extLst>
              <a:ext uri="{FF2B5EF4-FFF2-40B4-BE49-F238E27FC236}">
                <a16:creationId xmlns:a16="http://schemas.microsoft.com/office/drawing/2014/main" id="{B5A6DC57-1F7E-4EE6-9EE4-34F5119AE701}"/>
              </a:ext>
            </a:extLst>
          </p:cNvPr>
          <p:cNvSpPr txBox="1">
            <a:spLocks/>
          </p:cNvSpPr>
          <p:nvPr/>
        </p:nvSpPr>
        <p:spPr bwMode="auto">
          <a:xfrm>
            <a:off x="1185384" y="2470567"/>
            <a:ext cx="3090779" cy="527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Google Shape;4431;p74">
            <a:extLst>
              <a:ext uri="{FF2B5EF4-FFF2-40B4-BE49-F238E27FC236}">
                <a16:creationId xmlns:a16="http://schemas.microsoft.com/office/drawing/2014/main" id="{311ABD02-DF93-4F3F-A05C-0E29564D6EFA}"/>
              </a:ext>
            </a:extLst>
          </p:cNvPr>
          <p:cNvSpPr txBox="1">
            <a:spLocks/>
          </p:cNvSpPr>
          <p:nvPr/>
        </p:nvSpPr>
        <p:spPr bwMode="auto">
          <a:xfrm>
            <a:off x="5202298" y="1209346"/>
            <a:ext cx="2756316" cy="6688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Google Shape;4431;p74">
            <a:extLst>
              <a:ext uri="{FF2B5EF4-FFF2-40B4-BE49-F238E27FC236}">
                <a16:creationId xmlns:a16="http://schemas.microsoft.com/office/drawing/2014/main" id="{B5A6DC57-1F7E-4EE6-9EE4-34F5119AE701}"/>
              </a:ext>
            </a:extLst>
          </p:cNvPr>
          <p:cNvSpPr txBox="1">
            <a:spLocks/>
          </p:cNvSpPr>
          <p:nvPr/>
        </p:nvSpPr>
        <p:spPr bwMode="auto">
          <a:xfrm>
            <a:off x="3386843" y="3326787"/>
            <a:ext cx="3090779" cy="527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ảy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61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1" y="2439591"/>
            <a:ext cx="120134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68" y="4119736"/>
            <a:ext cx="633413" cy="46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3183731"/>
            <a:ext cx="1058466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74455"/>
            <a:ext cx="40481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103" y="4780360"/>
            <a:ext cx="547688" cy="36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10"/>
          <p:cNvSpPr txBox="1">
            <a:spLocks noChangeArrowheads="1"/>
          </p:cNvSpPr>
          <p:nvPr/>
        </p:nvSpPr>
        <p:spPr bwMode="auto">
          <a:xfrm>
            <a:off x="1669313" y="1062936"/>
            <a:ext cx="503747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Hướng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dẫn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cách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trình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bày</a:t>
            </a:r>
            <a:endParaRPr lang="zh-CN" altLang="en-US" sz="6000" b="1" dirty="0">
              <a:solidFill>
                <a:srgbClr val="00206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131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31" y="998740"/>
            <a:ext cx="495300" cy="44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581" y="1265675"/>
            <a:ext cx="926306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189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F43422BD-C49D-4B9A-8918-C9A28A5546D4}"/>
              </a:ext>
            </a:extLst>
          </p:cNvPr>
          <p:cNvSpPr txBox="1"/>
          <p:nvPr/>
        </p:nvSpPr>
        <p:spPr>
          <a:xfrm>
            <a:off x="887917" y="275880"/>
            <a:ext cx="3280486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 New Roman"/>
              </a:rPr>
              <a:t>Đoạn </a:t>
            </a:r>
            <a:r>
              <a:rPr lang="en-US" sz="2000" dirty="0" err="1">
                <a:latin typeface="Time New Roman"/>
              </a:rPr>
              <a:t>văn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có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mấy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câu</a:t>
            </a:r>
            <a:r>
              <a:rPr lang="en-US" sz="2000" dirty="0">
                <a:latin typeface="Time New Roman"/>
              </a:rPr>
              <a:t> 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C0E665-DD4B-439E-A1AA-0C8F7204229B}"/>
              </a:ext>
            </a:extLst>
          </p:cNvPr>
          <p:cNvSpPr txBox="1"/>
          <p:nvPr/>
        </p:nvSpPr>
        <p:spPr>
          <a:xfrm>
            <a:off x="873148" y="968060"/>
            <a:ext cx="2488882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Time New Roman"/>
              </a:rPr>
              <a:t>Đoạn </a:t>
            </a:r>
            <a:r>
              <a:rPr lang="en-US" sz="2000" dirty="0" err="1">
                <a:latin typeface="Time New Roman"/>
              </a:rPr>
              <a:t>văn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có</a:t>
            </a:r>
            <a:r>
              <a:rPr lang="en-US" sz="2000" dirty="0">
                <a:latin typeface="Time New Roman"/>
              </a:rPr>
              <a:t> 3 </a:t>
            </a:r>
            <a:r>
              <a:rPr lang="en-US" sz="2000" dirty="0" err="1" smtClean="0">
                <a:latin typeface="Time New Roman"/>
              </a:rPr>
              <a:t>câu</a:t>
            </a:r>
            <a:r>
              <a:rPr lang="en-US" sz="2000" dirty="0" smtClean="0">
                <a:latin typeface="Time New Roman"/>
              </a:rPr>
              <a:t>.</a:t>
            </a:r>
            <a:endParaRPr lang="en-US" sz="2000" dirty="0">
              <a:latin typeface="Time New Roman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0B2C36-18A4-4040-9B3F-8F07BD89F2B3}"/>
              </a:ext>
            </a:extLst>
          </p:cNvPr>
          <p:cNvSpPr txBox="1"/>
          <p:nvPr/>
        </p:nvSpPr>
        <p:spPr>
          <a:xfrm>
            <a:off x="873147" y="3145822"/>
            <a:ext cx="5815503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 New Roman"/>
              </a:rPr>
              <a:t>Lời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nói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của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người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bố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được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viết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như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thế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nào</a:t>
            </a:r>
            <a:r>
              <a:rPr lang="en-US" sz="2000" dirty="0">
                <a:latin typeface="Time New Roman"/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7B39DBA-4F2F-4A31-9235-D7B4E7A56192}"/>
              </a:ext>
            </a:extLst>
          </p:cNvPr>
          <p:cNvSpPr txBox="1"/>
          <p:nvPr/>
        </p:nvSpPr>
        <p:spPr>
          <a:xfrm>
            <a:off x="916729" y="3888203"/>
            <a:ext cx="6278331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 New Roman"/>
              </a:rPr>
              <a:t>Viết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sau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dấu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hai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chấm</a:t>
            </a:r>
            <a:r>
              <a:rPr lang="en-US" sz="2000" dirty="0">
                <a:latin typeface="Time New Roman"/>
              </a:rPr>
              <a:t>, </a:t>
            </a:r>
            <a:r>
              <a:rPr lang="en-US" sz="2000" dirty="0" err="1">
                <a:latin typeface="Time New Roman"/>
              </a:rPr>
              <a:t>xuống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dòng</a:t>
            </a:r>
            <a:r>
              <a:rPr lang="en-US" sz="2000" dirty="0">
                <a:latin typeface="Time New Roman"/>
              </a:rPr>
              <a:t>, </a:t>
            </a:r>
            <a:r>
              <a:rPr lang="en-US" sz="2000" dirty="0" err="1">
                <a:latin typeface="Time New Roman"/>
              </a:rPr>
              <a:t>gạch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đầu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dòng</a:t>
            </a:r>
            <a:r>
              <a:rPr lang="en-US" sz="2000" dirty="0">
                <a:latin typeface="Time New Roman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D52747A-7B77-4D00-943B-1E6D8653913F}"/>
              </a:ext>
            </a:extLst>
          </p:cNvPr>
          <p:cNvSpPr txBox="1"/>
          <p:nvPr/>
        </p:nvSpPr>
        <p:spPr>
          <a:xfrm>
            <a:off x="873147" y="1644938"/>
            <a:ext cx="6548843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 New Roman"/>
              </a:rPr>
              <a:t>Trong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bài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những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chữ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nào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phải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viết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hoa</a:t>
            </a:r>
            <a:r>
              <a:rPr lang="en-US" sz="2000" dirty="0">
                <a:latin typeface="Time New Roman"/>
              </a:rPr>
              <a:t> ? </a:t>
            </a:r>
            <a:r>
              <a:rPr lang="en-US" sz="2000" dirty="0" err="1">
                <a:latin typeface="Time New Roman"/>
              </a:rPr>
              <a:t>Tại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sao</a:t>
            </a:r>
            <a:r>
              <a:rPr lang="en-US" sz="2000" dirty="0">
                <a:latin typeface="Time New Roman"/>
              </a:rPr>
              <a:t> 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C56B11-0D03-4FEF-B888-D0A3CB6889E1}"/>
              </a:ext>
            </a:extLst>
          </p:cNvPr>
          <p:cNvSpPr txBox="1"/>
          <p:nvPr/>
        </p:nvSpPr>
        <p:spPr>
          <a:xfrm>
            <a:off x="873147" y="2321816"/>
            <a:ext cx="5671087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err="1">
                <a:latin typeface="Time New Roman"/>
              </a:rPr>
              <a:t>Những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chữ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đầu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câu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và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>
                <a:latin typeface="Time New Roman"/>
              </a:rPr>
              <a:t>tên</a:t>
            </a:r>
            <a:r>
              <a:rPr lang="en-US" sz="2000" dirty="0">
                <a:latin typeface="Time New Roman"/>
              </a:rPr>
              <a:t> </a:t>
            </a:r>
            <a:r>
              <a:rPr lang="en-US" sz="2000" dirty="0" err="1" smtClean="0">
                <a:latin typeface="Time New Roman"/>
              </a:rPr>
              <a:t>riêng</a:t>
            </a:r>
            <a:r>
              <a:rPr lang="en-US" sz="2000" dirty="0">
                <a:latin typeface="Time New Roman"/>
              </a:rPr>
              <a:t>:</a:t>
            </a:r>
            <a:r>
              <a:rPr lang="en-US" sz="2000" dirty="0" smtClean="0">
                <a:latin typeface="Time New Roman"/>
              </a:rPr>
              <a:t> </a:t>
            </a:r>
            <a:r>
              <a:rPr lang="en-US" sz="2000" dirty="0" err="1" smtClean="0">
                <a:latin typeface="Time New Roman"/>
              </a:rPr>
              <a:t>Thành</a:t>
            </a:r>
            <a:r>
              <a:rPr lang="en-US" sz="2000" dirty="0" smtClean="0">
                <a:latin typeface="Time New Roman"/>
              </a:rPr>
              <a:t>, </a:t>
            </a:r>
            <a:r>
              <a:rPr lang="en-US" sz="2000" dirty="0" err="1">
                <a:latin typeface="Time New Roman"/>
              </a:rPr>
              <a:t>Mến</a:t>
            </a:r>
            <a:r>
              <a:rPr lang="en-US" sz="2000" dirty="0">
                <a:latin typeface="Time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6575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45DDEE-0893-4877-A6AE-6939DC013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-7144"/>
            <a:ext cx="9144001" cy="513480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E4AA253-97E7-4FF8-929E-4CE5B8903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7238" y="1215302"/>
            <a:ext cx="1343638" cy="68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514337" rtl="0" eaLnBrk="0" fontAlgn="base" latinLnBrk="0" hangingPunct="0">
              <a:lnSpc>
                <a:spcPct val="1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58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Đôi</a:t>
            </a:r>
            <a:r>
              <a:rPr kumimoji="0" lang="en-US" altLang="en-US" sz="258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58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bạn</a:t>
            </a:r>
            <a:endParaRPr kumimoji="0" lang="en-US" altLang="en-US" sz="258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HP001 4 hàng" panose="020B0603050302020204" pitchFamily="34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15FE65-F9CE-4684-B766-E631334F00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22" y="122647"/>
            <a:ext cx="5602111" cy="664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514337" rtl="0" eaLnBrk="0" fontAlgn="base" latinLnBrk="0" hangingPunct="0">
              <a:lnSpc>
                <a:spcPct val="1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Thứ</a:t>
            </a:r>
            <a:r>
              <a:rPr kumimoji="0" lang="en-US" alt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ba</a:t>
            </a:r>
            <a:r>
              <a:rPr kumimoji="0" lang="en-US" alt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ngày</a:t>
            </a:r>
            <a:r>
              <a:rPr kumimoji="0" lang="en-US" alt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21 </a:t>
            </a:r>
            <a:r>
              <a:rPr kumimoji="0" lang="en-US" alt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tháng</a:t>
            </a:r>
            <a:r>
              <a:rPr kumimoji="0" lang="en-US" alt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12 </a:t>
            </a:r>
            <a:r>
              <a:rPr kumimoji="0" lang="en-US" alt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năm</a:t>
            </a:r>
            <a:r>
              <a:rPr kumimoji="0" lang="en-US" alt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88E72D-915D-4D63-9EAD-A245F0BAB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9845" y="658964"/>
            <a:ext cx="1498424" cy="664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514337" rtl="0" eaLnBrk="0" fontAlgn="base" latinLnBrk="0" hangingPunct="0">
              <a:lnSpc>
                <a:spcPct val="16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Chính</a:t>
            </a:r>
            <a:r>
              <a:rPr kumimoji="0" lang="en-US" altLang="en-US" sz="2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5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tả</a:t>
            </a:r>
            <a:endParaRPr kumimoji="0" lang="en-US" altLang="en-US" sz="2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001 4 hàng" panose="020B0603050302020204" pitchFamily="34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BF785B-45ED-4408-B134-E698AF9C041F}"/>
              </a:ext>
            </a:extLst>
          </p:cNvPr>
          <p:cNvSpPr txBox="1"/>
          <p:nvPr/>
        </p:nvSpPr>
        <p:spPr>
          <a:xfrm>
            <a:off x="0" y="1807482"/>
            <a:ext cx="8988136" cy="6530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itchFamily="2" charset="-122"/>
                <a:cs typeface="Times New Roman" panose="02020603050405020304" pitchFamily="18" charset="0"/>
              </a:rPr>
              <a:t>      </a:t>
            </a:r>
            <a:r>
              <a:rPr kumimoji="0" lang="en-US" sz="24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Về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nhà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,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Thành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và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Mến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sợ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bố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lo,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không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dám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kể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cho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bố</a:t>
            </a:r>
            <a:endParaRPr kumimoji="0" lang="en-US" sz="2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001 4 hàng" panose="020B0603050302020204" pitchFamily="34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04D171-028D-47A3-A1B7-D27D8D9AB43B}"/>
              </a:ext>
            </a:extLst>
          </p:cNvPr>
          <p:cNvSpPr txBox="1"/>
          <p:nvPr/>
        </p:nvSpPr>
        <p:spPr>
          <a:xfrm>
            <a:off x="0" y="2348090"/>
            <a:ext cx="9144000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nghe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chuyện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xảy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ra.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Mãi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khi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Mến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đã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về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quê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,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bố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mới</a:t>
            </a:r>
            <a:r>
              <a:rPr kumimoji="0" lang="en-US" sz="26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biết</a:t>
            </a:r>
            <a:endParaRPr kumimoji="0" lang="en-US" sz="2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001 4 hàng" panose="020B0603050302020204" pitchFamily="34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E81BDDB-7A49-4DEB-8B86-677D9F273EAE}"/>
              </a:ext>
            </a:extLst>
          </p:cNvPr>
          <p:cNvSpPr txBox="1"/>
          <p:nvPr/>
        </p:nvSpPr>
        <p:spPr>
          <a:xfrm>
            <a:off x="0" y="2896131"/>
            <a:ext cx="91440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chuyện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.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Bố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bảo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: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7E4C5C-3DAD-469D-8405-A42990A32F52}"/>
              </a:ext>
            </a:extLst>
          </p:cNvPr>
          <p:cNvSpPr txBox="1"/>
          <p:nvPr/>
        </p:nvSpPr>
        <p:spPr>
          <a:xfrm>
            <a:off x="155787" y="3446463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    - 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Người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ở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làng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quê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như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thế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đấy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, con ạ.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Lúc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đất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nước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có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chiến</a:t>
            </a: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tranh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,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họ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sẵn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lòng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sẻ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nhà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sẻ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cửa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.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Cứu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người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,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họ</a:t>
            </a: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không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001 4 hàng" panose="020B0603050302020204" pitchFamily="34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F6FDC4-D8AF-4032-B343-78DF5F88D466}"/>
              </a:ext>
            </a:extLst>
          </p:cNvPr>
          <p:cNvSpPr txBox="1"/>
          <p:nvPr/>
        </p:nvSpPr>
        <p:spPr>
          <a:xfrm>
            <a:off x="-2" y="4557685"/>
            <a:ext cx="9144000" cy="704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5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h</a:t>
            </a:r>
            <a:r>
              <a:rPr kumimoji="0" lang="en-US" sz="265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ề</a:t>
            </a:r>
            <a:r>
              <a:rPr kumimoji="0" lang="en-US" sz="265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ngần</a:t>
            </a:r>
            <a:r>
              <a:rPr kumimoji="0" lang="en-US" sz="265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sz="265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ngại</a:t>
            </a:r>
            <a:r>
              <a:rPr kumimoji="0" lang="en-US" sz="265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P001 4 hàng" panose="020B0603050302020204" pitchFamily="34" charset="0"/>
                <a:ea typeface="宋体" pitchFamily="2" charset="-122"/>
                <a:cs typeface="Times New Roman" panose="02020603050405020304" pitchFamily="18" charset="0"/>
              </a:rPr>
              <a:t>.</a:t>
            </a:r>
            <a:endParaRPr kumimoji="0" lang="en-US" sz="26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P001 4 hàng" panose="020B0603050302020204" pitchFamily="34" charset="0"/>
              <a:ea typeface="宋体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98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16970" y="1245524"/>
            <a:ext cx="4125813" cy="3853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981" y="372666"/>
            <a:ext cx="1182291" cy="1046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2725350" y="437901"/>
            <a:ext cx="5069287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4000" spc="38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Những</a:t>
            </a:r>
            <a:r>
              <a:rPr lang="en-US" altLang="zh-CN" sz="4000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 </a:t>
            </a:r>
            <a:r>
              <a:rPr lang="en-US" altLang="zh-CN" sz="4000" spc="38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điều</a:t>
            </a:r>
            <a:r>
              <a:rPr lang="en-US" altLang="zh-CN" sz="4000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 </a:t>
            </a:r>
            <a:r>
              <a:rPr lang="en-US" altLang="zh-CN" sz="4000" spc="38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cần</a:t>
            </a:r>
            <a:r>
              <a:rPr lang="en-US" altLang="zh-CN" sz="4000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 </a:t>
            </a:r>
            <a:r>
              <a:rPr lang="en-US" altLang="zh-CN" sz="4000" spc="38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lưu</a:t>
            </a:r>
            <a:r>
              <a:rPr lang="en-US" altLang="zh-CN" sz="4000" spc="38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ea typeface="华康方圆体W7" pitchFamily="81" charset="-122"/>
                <a:cs typeface="Times New Roman" panose="02020603050405020304" pitchFamily="18" charset="0"/>
              </a:rPr>
              <a:t> ý </a:t>
            </a:r>
            <a:endParaRPr lang="zh-CN" altLang="en-US" sz="4000" spc="38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ea typeface="华康方圆体W7" pitchFamily="81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0459" y="1559823"/>
            <a:ext cx="835819" cy="506015"/>
            <a:chOff x="995374" y="2209801"/>
            <a:chExt cx="1114425" cy="674687"/>
          </a:xfrm>
        </p:grpSpPr>
        <p:pic>
          <p:nvPicPr>
            <p:cNvPr id="6" name="图片 2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5374" y="2209801"/>
              <a:ext cx="1114425" cy="674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29"/>
            <p:cNvSpPr txBox="1">
              <a:spLocks noChangeArrowheads="1"/>
            </p:cNvSpPr>
            <p:nvPr/>
          </p:nvSpPr>
          <p:spPr bwMode="auto">
            <a:xfrm>
              <a:off x="1506094" y="2316162"/>
              <a:ext cx="503239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0459" y="2145609"/>
            <a:ext cx="916781" cy="533400"/>
            <a:chOff x="862024" y="3239182"/>
            <a:chExt cx="1222375" cy="711200"/>
          </a:xfrm>
        </p:grpSpPr>
        <p:pic>
          <p:nvPicPr>
            <p:cNvPr id="5" name="图片 2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24" y="3239182"/>
              <a:ext cx="1222375" cy="71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30"/>
            <p:cNvSpPr txBox="1">
              <a:spLocks noChangeArrowheads="1"/>
            </p:cNvSpPr>
            <p:nvPr/>
          </p:nvSpPr>
          <p:spPr bwMode="auto">
            <a:xfrm>
              <a:off x="1402907" y="3370945"/>
              <a:ext cx="50323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文本框 31"/>
          <p:cNvSpPr txBox="1">
            <a:spLocks noChangeArrowheads="1"/>
          </p:cNvSpPr>
          <p:nvPr/>
        </p:nvSpPr>
        <p:spPr bwMode="auto">
          <a:xfrm>
            <a:off x="1279861" y="1560817"/>
            <a:ext cx="3727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Chuẩn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bị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ĐDHT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đầy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đủ</a:t>
            </a:r>
            <a:endParaRPr lang="zh-CN" alt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32"/>
          <p:cNvSpPr txBox="1">
            <a:spLocks noChangeArrowheads="1"/>
          </p:cNvSpPr>
          <p:nvPr/>
        </p:nvSpPr>
        <p:spPr bwMode="auto">
          <a:xfrm>
            <a:off x="1208932" y="2143797"/>
            <a:ext cx="4642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Ngồi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học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ngay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ngắn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đủ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ánh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sáng</a:t>
            </a:r>
            <a:endParaRPr lang="zh-CN" alt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40523" y="2907840"/>
            <a:ext cx="871196" cy="506016"/>
            <a:chOff x="995374" y="4230237"/>
            <a:chExt cx="1161595" cy="674688"/>
          </a:xfrm>
        </p:grpSpPr>
        <p:pic>
          <p:nvPicPr>
            <p:cNvPr id="14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5374" y="4230237"/>
              <a:ext cx="1114425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35"/>
            <p:cNvSpPr txBox="1">
              <a:spLocks noChangeArrowheads="1"/>
            </p:cNvSpPr>
            <p:nvPr/>
          </p:nvSpPr>
          <p:spPr bwMode="auto">
            <a:xfrm>
              <a:off x="1506094" y="4336600"/>
              <a:ext cx="65087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0886" y="3765695"/>
            <a:ext cx="916781" cy="532210"/>
            <a:chOff x="862024" y="5275720"/>
            <a:chExt cx="1222375" cy="709613"/>
          </a:xfrm>
        </p:grpSpPr>
        <p:pic>
          <p:nvPicPr>
            <p:cNvPr id="13" name="图片 3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2024" y="5275720"/>
              <a:ext cx="1222375" cy="709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36"/>
            <p:cNvSpPr txBox="1">
              <a:spLocks noChangeArrowheads="1"/>
            </p:cNvSpPr>
            <p:nvPr/>
          </p:nvSpPr>
          <p:spPr bwMode="auto">
            <a:xfrm>
              <a:off x="1402907" y="5407483"/>
              <a:ext cx="503237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文本框 37"/>
          <p:cNvSpPr txBox="1">
            <a:spLocks noChangeArrowheads="1"/>
          </p:cNvSpPr>
          <p:nvPr/>
        </p:nvSpPr>
        <p:spPr bwMode="auto">
          <a:xfrm>
            <a:off x="1134758" y="2964529"/>
            <a:ext cx="57632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Không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ngồi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quá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gần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máy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tính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điện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thoại</a:t>
            </a:r>
            <a:endParaRPr lang="zh-CN" alt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38"/>
          <p:cNvSpPr txBox="1">
            <a:spLocks noChangeArrowheads="1"/>
          </p:cNvSpPr>
          <p:nvPr/>
        </p:nvSpPr>
        <p:spPr bwMode="auto">
          <a:xfrm>
            <a:off x="1412546" y="3662468"/>
            <a:ext cx="53418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Tập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trung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nghe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giảng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thực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hiện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các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nhiệm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vụ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học</a:t>
            </a:r>
            <a:r>
              <a:rPr lang="en-US" altLang="zh-CN" sz="24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00206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7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960" y="2670572"/>
            <a:ext cx="120134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366" y="4254104"/>
            <a:ext cx="633413" cy="46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3183731"/>
            <a:ext cx="1058466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74455"/>
            <a:ext cx="40481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103" y="4780360"/>
            <a:ext cx="547688" cy="36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10"/>
          <p:cNvSpPr txBox="1">
            <a:spLocks noChangeArrowheads="1"/>
          </p:cNvSpPr>
          <p:nvPr/>
        </p:nvSpPr>
        <p:spPr bwMode="auto">
          <a:xfrm>
            <a:off x="2668191" y="2046856"/>
            <a:ext cx="38052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 New Roman"/>
                <a:ea typeface="微软雅黑" pitchFamily="34" charset="-122"/>
                <a:cs typeface="+mn-cs"/>
              </a:rPr>
              <a:t>Thực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 New Roman"/>
                <a:ea typeface="微软雅黑" pitchFamily="34" charset="-122"/>
                <a:cs typeface="+mn-cs"/>
              </a:rPr>
              <a:t> </a:t>
            </a: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 New Roman"/>
                <a:ea typeface="微软雅黑" pitchFamily="34" charset="-122"/>
                <a:cs typeface="+mn-cs"/>
              </a:rPr>
              <a:t>hành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 New Roman"/>
              <a:ea typeface="微软雅黑" pitchFamily="34" charset="-122"/>
              <a:cs typeface="+mn-cs"/>
            </a:endParaRPr>
          </a:p>
        </p:txBody>
      </p:sp>
      <p:sp>
        <p:nvSpPr>
          <p:cNvPr id="5130" name="文本框 1"/>
          <p:cNvSpPr txBox="1">
            <a:spLocks noChangeArrowheads="1"/>
          </p:cNvSpPr>
          <p:nvPr/>
        </p:nvSpPr>
        <p:spPr bwMode="auto">
          <a:xfrm>
            <a:off x="4258812" y="968142"/>
            <a:ext cx="16299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50" b="0" i="0" u="none" strike="noStrike" kern="1200" cap="none" spc="0" normalizeH="0" baseline="0" noProof="0" dirty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Impact" pitchFamily="34" charset="0"/>
                <a:ea typeface="宋体" pitchFamily="2" charset="-122"/>
                <a:cs typeface="+mn-cs"/>
              </a:rPr>
              <a:t>03</a:t>
            </a:r>
            <a:endParaRPr kumimoji="0" lang="zh-CN" altLang="en-US" sz="405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Impact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5131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02691"/>
            <a:ext cx="495300" cy="44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429" y="1474165"/>
            <a:ext cx="926306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469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317;p41"/>
          <p:cNvSpPr txBox="1">
            <a:spLocks/>
          </p:cNvSpPr>
          <p:nvPr/>
        </p:nvSpPr>
        <p:spPr>
          <a:xfrm>
            <a:off x="1744768" y="670937"/>
            <a:ext cx="5627963" cy="6411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algn="l" defTabSz="86681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132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50094"/>
            <a:r>
              <a:rPr lang="vi-VN" sz="3200" b="1">
                <a:solidFill>
                  <a:srgbClr val="E88651"/>
                </a:solidFill>
                <a:latin typeface="HP001 4 hàng" pitchFamily="34" charset="0"/>
                <a:cs typeface="Calibri" panose="020F0502020204030204" pitchFamily="34" charset="0"/>
              </a:rPr>
              <a:t>Lưu ý về tư thế ngồi viết</a:t>
            </a:r>
            <a:endParaRPr lang="en-US" sz="3200" b="1" dirty="0">
              <a:solidFill>
                <a:srgbClr val="E88651"/>
              </a:solidFill>
              <a:latin typeface="HP001 4 hàng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43288" y="1300615"/>
            <a:ext cx="343477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defTabSz="685783"/>
            <a:r>
              <a:rPr lang="en-US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 </a:t>
            </a:r>
            <a:r>
              <a:rPr lang="en-US" sz="240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tay</a:t>
            </a:r>
            <a:r>
              <a:rPr lang="en-US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cầm</a:t>
            </a:r>
            <a:r>
              <a:rPr lang="en-US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bút</a:t>
            </a:r>
            <a:r>
              <a:rPr lang="en-US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viết</a:t>
            </a:r>
            <a:endParaRPr lang="en-US" sz="2400" b="1" dirty="0">
              <a:solidFill>
                <a:srgbClr val="002060"/>
              </a:solidFill>
              <a:latin typeface="HP001 4 hàng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defTabSz="685783"/>
            <a:r>
              <a:rPr lang="en-US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 </a:t>
            </a:r>
            <a:r>
              <a:rPr lang="en-US" sz="240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tay</a:t>
            </a:r>
            <a:r>
              <a:rPr lang="en-US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giữ</a:t>
            </a:r>
            <a:r>
              <a:rPr lang="en-US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trang</a:t>
            </a:r>
            <a:r>
              <a:rPr lang="en-US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vở</a:t>
            </a:r>
            <a:endParaRPr lang="en-US" sz="2400" b="1" dirty="0">
              <a:solidFill>
                <a:srgbClr val="002060"/>
              </a:solidFill>
              <a:latin typeface="HP001 4 hàng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43290" y="2258733"/>
            <a:ext cx="3385739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783"/>
            <a:r>
              <a:rPr lang="vi-VN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Thẳng lưng</a:t>
            </a:r>
          </a:p>
          <a:p>
            <a:pPr defTabSz="685783"/>
            <a:r>
              <a:rPr lang="vi-VN" sz="240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Chân đặt đúng vị trí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41024" y="3229029"/>
            <a:ext cx="3415205" cy="8520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33"/>
            <a:r>
              <a:rPr lang="en-US" sz="2400" b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Khoảng cách từ mắt đến vở 25 – 30cm</a:t>
            </a:r>
            <a:endParaRPr lang="en-US" sz="2400" b="1" dirty="0">
              <a:solidFill>
                <a:srgbClr val="002060"/>
              </a:solidFill>
              <a:latin typeface="HP001 4 hàng" pitchFamily="34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30" name="Picture 2" descr="https://khotunhua.com/upload/tiny/day-tre-ngoi-dung-tu-th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559"/>
          <a:stretch/>
        </p:blipFill>
        <p:spPr bwMode="auto">
          <a:xfrm>
            <a:off x="4857621" y="1273170"/>
            <a:ext cx="3507545" cy="2437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4718655" y="2472119"/>
            <a:ext cx="553751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685783"/>
            <a:r>
              <a:rPr lang="en-US" sz="105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Giữ</a:t>
            </a:r>
            <a:r>
              <a:rPr lang="en-US" sz="105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105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bằng</a:t>
            </a:r>
            <a:r>
              <a:rPr lang="en-US" sz="105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105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tay</a:t>
            </a:r>
            <a:r>
              <a:rPr lang="en-US" sz="105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105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trái</a:t>
            </a:r>
            <a:endParaRPr lang="en-US" sz="788" b="1" dirty="0">
              <a:solidFill>
                <a:prstClr val="black"/>
              </a:solidFill>
              <a:latin typeface="HP001 4 hàng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567846" y="1981733"/>
            <a:ext cx="627538" cy="73866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685783"/>
            <a:r>
              <a:rPr lang="en-US" sz="105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Viết</a:t>
            </a:r>
            <a:r>
              <a:rPr lang="en-US" sz="105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105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bằng</a:t>
            </a:r>
            <a:r>
              <a:rPr lang="en-US" sz="105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105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tay</a:t>
            </a:r>
            <a:r>
              <a:rPr lang="en-US" sz="1050" b="1" dirty="0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1050" b="1" dirty="0" err="1">
                <a:solidFill>
                  <a:srgbClr val="002060"/>
                </a:solidFill>
                <a:latin typeface="HP001 4 hàng" pitchFamily="34" charset="0"/>
                <a:ea typeface="Cambria" panose="02040503050406030204" pitchFamily="18" charset="0"/>
                <a:cs typeface="Calibri" panose="020F0502020204030204" pitchFamily="34" charset="0"/>
              </a:rPr>
              <a:t>phải</a:t>
            </a:r>
            <a:endParaRPr lang="en-US" sz="788" b="1" dirty="0">
              <a:solidFill>
                <a:prstClr val="black"/>
              </a:solidFill>
              <a:latin typeface="HP001 4 hàng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33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00" b="67837"/>
          <a:stretch>
            <a:fillRect/>
          </a:stretch>
        </p:blipFill>
        <p:spPr>
          <a:xfrm>
            <a:off x="0" y="1"/>
            <a:ext cx="841248" cy="921661"/>
          </a:xfrm>
          <a:prstGeom prst="rect">
            <a:avLst/>
          </a:prstGeom>
        </p:spPr>
      </p:pic>
      <p:pic>
        <p:nvPicPr>
          <p:cNvPr id="34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42" t="-10451" b="9413"/>
          <a:stretch>
            <a:fillRect/>
          </a:stretch>
        </p:blipFill>
        <p:spPr>
          <a:xfrm>
            <a:off x="8160298" y="4479288"/>
            <a:ext cx="983702" cy="664212"/>
          </a:xfrm>
          <a:prstGeom prst="rect">
            <a:avLst/>
          </a:prstGeom>
        </p:spPr>
      </p:pic>
      <p:pic>
        <p:nvPicPr>
          <p:cNvPr id="35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97" r="20119" b="33391"/>
          <a:stretch>
            <a:fillRect/>
          </a:stretch>
        </p:blipFill>
        <p:spPr>
          <a:xfrm flipH="1">
            <a:off x="-171330" y="4767610"/>
            <a:ext cx="1707521" cy="375890"/>
          </a:xfrm>
          <a:prstGeom prst="rect">
            <a:avLst/>
          </a:prstGeom>
        </p:spPr>
      </p:pic>
      <p:sp>
        <p:nvSpPr>
          <p:cNvPr id="12" name="Google Shape;1580;p24">
            <a:extLst>
              <a:ext uri="{FF2B5EF4-FFF2-40B4-BE49-F238E27FC236}">
                <a16:creationId xmlns:a16="http://schemas.microsoft.com/office/drawing/2014/main" id="{C315A204-CA22-2C49-A5B5-DC610776DA53}"/>
              </a:ext>
            </a:extLst>
          </p:cNvPr>
          <p:cNvSpPr txBox="1">
            <a:spLocks/>
          </p:cNvSpPr>
          <p:nvPr/>
        </p:nvSpPr>
        <p:spPr>
          <a:xfrm>
            <a:off x="165010" y="96985"/>
            <a:ext cx="878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Extra Condensed"/>
              <a:buNone/>
              <a:defRPr sz="24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914378" eaLnBrk="1" fontAlgn="auto" hangingPunct="1">
              <a:buClr>
                <a:srgbClr val="000000"/>
              </a:buClr>
              <a:defRPr/>
            </a:pPr>
            <a:r>
              <a:rPr lang="en-US" sz="3200" kern="0" dirty="0" err="1">
                <a:solidFill>
                  <a:srgbClr val="000000"/>
                </a:solidFill>
              </a:rPr>
              <a:t>Viết</a:t>
            </a:r>
            <a:r>
              <a:rPr lang="en-US" sz="3200" kern="0" dirty="0">
                <a:solidFill>
                  <a:srgbClr val="000000"/>
                </a:solidFill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</a:rPr>
              <a:t>chính</a:t>
            </a:r>
            <a:r>
              <a:rPr lang="en-US" sz="3200" kern="0" dirty="0">
                <a:solidFill>
                  <a:srgbClr val="000000"/>
                </a:solidFill>
              </a:rPr>
              <a:t> </a:t>
            </a:r>
            <a:r>
              <a:rPr lang="en-US" sz="3200" kern="0" dirty="0" err="1">
                <a:solidFill>
                  <a:srgbClr val="000000"/>
                </a:solidFill>
              </a:rPr>
              <a:t>tả</a:t>
            </a:r>
            <a:endParaRPr lang="vi-VN" sz="3200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18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FD28225C-704F-460E-8278-ECDCC651D07C}"/>
              </a:ext>
            </a:extLst>
          </p:cNvPr>
          <p:cNvSpPr txBox="1"/>
          <p:nvPr/>
        </p:nvSpPr>
        <p:spPr>
          <a:xfrm>
            <a:off x="723552" y="338610"/>
            <a:ext cx="8312872" cy="1077218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F58338C-57FC-4611-B602-7C08510C0929}"/>
              </a:ext>
            </a:extLst>
          </p:cNvPr>
          <p:cNvSpPr txBox="1"/>
          <p:nvPr/>
        </p:nvSpPr>
        <p:spPr>
          <a:xfrm>
            <a:off x="418751" y="1558553"/>
            <a:ext cx="7711519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latin typeface="Time New Roman"/>
              </a:rPr>
              <a:t>( </a:t>
            </a:r>
            <a:r>
              <a:rPr lang="en-US" sz="2400" dirty="0" err="1">
                <a:latin typeface="Time New Roman"/>
              </a:rPr>
              <a:t>châu</a:t>
            </a:r>
            <a:r>
              <a:rPr lang="en-US" sz="2400" dirty="0">
                <a:latin typeface="Time New Roman"/>
              </a:rPr>
              <a:t>, </a:t>
            </a:r>
            <a:r>
              <a:rPr lang="en-US" sz="2400" dirty="0" err="1">
                <a:latin typeface="Time New Roman"/>
              </a:rPr>
              <a:t>trâu</a:t>
            </a:r>
            <a:r>
              <a:rPr lang="en-US" sz="2400" dirty="0">
                <a:latin typeface="Time New Roman"/>
              </a:rPr>
              <a:t> ) :</a:t>
            </a:r>
          </a:p>
          <a:p>
            <a:r>
              <a:rPr lang="en-US" sz="2400" dirty="0" err="1">
                <a:latin typeface="Time New Roman"/>
              </a:rPr>
              <a:t>Bạn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em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đi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chăn</a:t>
            </a:r>
            <a:r>
              <a:rPr lang="en-US" sz="2400" dirty="0">
                <a:latin typeface="Time New Roman"/>
              </a:rPr>
              <a:t> …….., </a:t>
            </a:r>
            <a:r>
              <a:rPr lang="en-US" sz="2400" dirty="0" err="1">
                <a:latin typeface="Time New Roman"/>
              </a:rPr>
              <a:t>bắt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được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nhiều</a:t>
            </a:r>
            <a:r>
              <a:rPr lang="en-US" sz="2400" dirty="0">
                <a:latin typeface="Time New Roman"/>
              </a:rPr>
              <a:t> ………..</a:t>
            </a:r>
            <a:r>
              <a:rPr lang="en-US" sz="2400" dirty="0" err="1">
                <a:latin typeface="Time New Roman"/>
              </a:rPr>
              <a:t>chấu</a:t>
            </a:r>
            <a:endParaRPr lang="en-US" sz="2400" dirty="0">
              <a:latin typeface="Time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407134-49A3-4E5F-872E-7BB59E332B6E}"/>
              </a:ext>
            </a:extLst>
          </p:cNvPr>
          <p:cNvSpPr txBox="1"/>
          <p:nvPr/>
        </p:nvSpPr>
        <p:spPr>
          <a:xfrm>
            <a:off x="113466" y="2571750"/>
            <a:ext cx="9117301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latin typeface="Time New Roman"/>
              </a:rPr>
              <a:t>( </a:t>
            </a:r>
            <a:r>
              <a:rPr lang="en-US" sz="2400" dirty="0" err="1">
                <a:latin typeface="Time New Roman"/>
              </a:rPr>
              <a:t>chật</a:t>
            </a:r>
            <a:r>
              <a:rPr lang="en-US" sz="2400" dirty="0">
                <a:latin typeface="Time New Roman"/>
              </a:rPr>
              <a:t>, </a:t>
            </a:r>
            <a:r>
              <a:rPr lang="en-US" sz="2400" dirty="0" err="1">
                <a:latin typeface="Time New Roman"/>
              </a:rPr>
              <a:t>trật</a:t>
            </a:r>
            <a:r>
              <a:rPr lang="en-US" sz="2400" dirty="0">
                <a:latin typeface="Time New Roman"/>
              </a:rPr>
              <a:t>) :</a:t>
            </a:r>
          </a:p>
          <a:p>
            <a:r>
              <a:rPr lang="en-US" sz="2400" dirty="0" err="1">
                <a:latin typeface="Time New Roman"/>
              </a:rPr>
              <a:t>Phòng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họp</a:t>
            </a:r>
            <a:r>
              <a:rPr lang="en-US" sz="2400" dirty="0">
                <a:latin typeface="Time New Roman"/>
              </a:rPr>
              <a:t> ………</a:t>
            </a:r>
            <a:r>
              <a:rPr lang="en-US" sz="2400" dirty="0" err="1">
                <a:latin typeface="Time New Roman"/>
              </a:rPr>
              <a:t>chội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và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nóng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bức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nhưng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mọi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người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vẫn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rất</a:t>
            </a:r>
            <a:r>
              <a:rPr lang="en-US" sz="2400" dirty="0">
                <a:latin typeface="Time New Roman"/>
              </a:rPr>
              <a:t>………..</a:t>
            </a:r>
            <a:r>
              <a:rPr lang="en-US" sz="2400" dirty="0" err="1">
                <a:latin typeface="Time New Roman"/>
              </a:rPr>
              <a:t>tự</a:t>
            </a:r>
            <a:r>
              <a:rPr lang="en-US" sz="2400" dirty="0">
                <a:latin typeface="Time New Roman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1AD333-EFB2-4DA0-A5C0-0A0AB3B7465E}"/>
              </a:ext>
            </a:extLst>
          </p:cNvPr>
          <p:cNvSpPr txBox="1"/>
          <p:nvPr/>
        </p:nvSpPr>
        <p:spPr>
          <a:xfrm>
            <a:off x="136200" y="3908895"/>
            <a:ext cx="9094567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latin typeface="Time New Roman"/>
              </a:rPr>
              <a:t>( </a:t>
            </a:r>
            <a:r>
              <a:rPr lang="en-US" sz="2400" dirty="0" err="1">
                <a:latin typeface="Time New Roman"/>
              </a:rPr>
              <a:t>chầu</a:t>
            </a:r>
            <a:r>
              <a:rPr lang="en-US" sz="2400" dirty="0">
                <a:latin typeface="Time New Roman"/>
              </a:rPr>
              <a:t>, </a:t>
            </a:r>
            <a:r>
              <a:rPr lang="en-US" sz="2400" dirty="0" err="1">
                <a:latin typeface="Time New Roman"/>
              </a:rPr>
              <a:t>trầu</a:t>
            </a:r>
            <a:r>
              <a:rPr lang="en-US" sz="2400" dirty="0">
                <a:latin typeface="Time New Roman"/>
              </a:rPr>
              <a:t> ) :</a:t>
            </a:r>
          </a:p>
          <a:p>
            <a:r>
              <a:rPr lang="en-US" sz="2400" dirty="0" err="1">
                <a:latin typeface="Time New Roman"/>
              </a:rPr>
              <a:t>Bọn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trẻ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ngồi</a:t>
            </a:r>
            <a:r>
              <a:rPr lang="en-US" sz="2400" dirty="0">
                <a:latin typeface="Time New Roman"/>
              </a:rPr>
              <a:t>……….</a:t>
            </a:r>
            <a:r>
              <a:rPr lang="en-US" sz="2400" dirty="0" err="1">
                <a:latin typeface="Time New Roman"/>
              </a:rPr>
              <a:t>hẫu</a:t>
            </a:r>
            <a:r>
              <a:rPr lang="en-US" sz="2400" dirty="0">
                <a:latin typeface="Time New Roman"/>
              </a:rPr>
              <a:t>, </a:t>
            </a:r>
            <a:r>
              <a:rPr lang="en-US" sz="2400" dirty="0" err="1">
                <a:latin typeface="Time New Roman"/>
              </a:rPr>
              <a:t>chờ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bà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ăn</a:t>
            </a:r>
            <a:r>
              <a:rPr lang="en-US" sz="2400" dirty="0">
                <a:latin typeface="Time New Roman"/>
              </a:rPr>
              <a:t>………..</a:t>
            </a:r>
            <a:r>
              <a:rPr lang="en-US" sz="2400" dirty="0" err="1">
                <a:latin typeface="Time New Roman"/>
              </a:rPr>
              <a:t>rồi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kể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chuyện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cổ</a:t>
            </a:r>
            <a:r>
              <a:rPr lang="en-US" sz="2400" dirty="0">
                <a:latin typeface="Time New Roman"/>
              </a:rPr>
              <a:t> </a:t>
            </a:r>
            <a:r>
              <a:rPr lang="en-US" sz="2400" dirty="0" err="1">
                <a:latin typeface="Time New Roman"/>
              </a:rPr>
              <a:t>tích</a:t>
            </a:r>
            <a:r>
              <a:rPr lang="en-US" sz="2400" dirty="0">
                <a:latin typeface="Time New Roman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BDBD94-E217-42D5-8E9C-8AE9E24BA4AE}"/>
              </a:ext>
            </a:extLst>
          </p:cNvPr>
          <p:cNvSpPr txBox="1"/>
          <p:nvPr/>
        </p:nvSpPr>
        <p:spPr>
          <a:xfrm>
            <a:off x="2619225" y="1914098"/>
            <a:ext cx="1059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 New Roman"/>
              </a:rPr>
              <a:t>trâu</a:t>
            </a:r>
            <a:endParaRPr lang="en-US" sz="24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99BD9D-9308-4044-8D45-D2841B3F8AD2}"/>
              </a:ext>
            </a:extLst>
          </p:cNvPr>
          <p:cNvSpPr txBox="1"/>
          <p:nvPr/>
        </p:nvSpPr>
        <p:spPr>
          <a:xfrm>
            <a:off x="5782872" y="1914097"/>
            <a:ext cx="1059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 New Roman"/>
              </a:rPr>
              <a:t>châu</a:t>
            </a:r>
            <a:endParaRPr lang="en-US" sz="24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1531F6-9A3B-46B2-ACFC-953E55D12E8E}"/>
              </a:ext>
            </a:extLst>
          </p:cNvPr>
          <p:cNvSpPr txBox="1"/>
          <p:nvPr/>
        </p:nvSpPr>
        <p:spPr>
          <a:xfrm>
            <a:off x="1816240" y="2941081"/>
            <a:ext cx="1059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 New Roman"/>
              </a:rPr>
              <a:t>chật</a:t>
            </a:r>
            <a:endParaRPr lang="en-US" sz="24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08395A5-1A67-4BC3-B8A2-721587C11880}"/>
              </a:ext>
            </a:extLst>
          </p:cNvPr>
          <p:cNvSpPr txBox="1"/>
          <p:nvPr/>
        </p:nvSpPr>
        <p:spPr>
          <a:xfrm>
            <a:off x="756533" y="3296782"/>
            <a:ext cx="1059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 New Roman"/>
              </a:rPr>
              <a:t>trật</a:t>
            </a:r>
            <a:endParaRPr lang="en-US" sz="24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24E789-147D-4F02-BDA9-CD311A0E66FC}"/>
              </a:ext>
            </a:extLst>
          </p:cNvPr>
          <p:cNvSpPr txBox="1"/>
          <p:nvPr/>
        </p:nvSpPr>
        <p:spPr>
          <a:xfrm>
            <a:off x="1942533" y="4267880"/>
            <a:ext cx="1059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 New Roman"/>
              </a:rPr>
              <a:t>chầu</a:t>
            </a:r>
            <a:endParaRPr lang="en-US" sz="24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97B0252-A25A-481D-B2FF-A01101ABDA80}"/>
              </a:ext>
            </a:extLst>
          </p:cNvPr>
          <p:cNvSpPr txBox="1"/>
          <p:nvPr/>
        </p:nvSpPr>
        <p:spPr>
          <a:xfrm>
            <a:off x="5065520" y="4267880"/>
            <a:ext cx="1059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 New Roman"/>
              </a:rPr>
              <a:t>trầu</a:t>
            </a:r>
            <a:endParaRPr lang="en-US" sz="2400" dirty="0">
              <a:solidFill>
                <a:srgbClr val="FF0000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4496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>
            <a:extLst>
              <a:ext uri="{FF2B5EF4-FFF2-40B4-BE49-F238E27FC236}">
                <a16:creationId xmlns:a16="http://schemas.microsoft.com/office/drawing/2014/main" id="{75BE2CC9-3349-41C0-B033-098B2C614C94}"/>
              </a:ext>
            </a:extLst>
          </p:cNvPr>
          <p:cNvGrpSpPr/>
          <p:nvPr/>
        </p:nvGrpSpPr>
        <p:grpSpPr>
          <a:xfrm>
            <a:off x="248985" y="1043718"/>
            <a:ext cx="3884789" cy="2676787"/>
            <a:chOff x="467544" y="483518"/>
            <a:chExt cx="3556284" cy="1959060"/>
          </a:xfrm>
        </p:grpSpPr>
        <p:pic>
          <p:nvPicPr>
            <p:cNvPr id="4" name="Picture 2" descr="F:\1-原创素材\1_mm1102\PPT\PPT_014\materaials\pageimg_g9.png">
              <a:extLst>
                <a:ext uri="{FF2B5EF4-FFF2-40B4-BE49-F238E27FC236}">
                  <a16:creationId xmlns:a16="http://schemas.microsoft.com/office/drawing/2014/main" id="{C9B74810-36DA-4A9B-8D3F-603E0F4D7E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8372" y="812306"/>
              <a:ext cx="2845456" cy="1630272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FAB792C-C00B-4EDA-BD22-7B50DF703535}"/>
                </a:ext>
              </a:extLst>
            </p:cNvPr>
            <p:cNvSpPr txBox="1"/>
            <p:nvPr/>
          </p:nvSpPr>
          <p:spPr>
            <a:xfrm>
              <a:off x="467544" y="483518"/>
              <a:ext cx="866784" cy="721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801909">
                <a:lnSpc>
                  <a:spcPct val="150000"/>
                </a:lnSpc>
              </a:pPr>
              <a:r>
                <a:rPr lang="en-US" altLang="zh-CN" sz="4385" dirty="0">
                  <a:solidFill>
                    <a:srgbClr val="0099FF"/>
                  </a:solidFill>
                  <a:latin typeface="华康海报体W12(P)" pitchFamily="82" charset="-122"/>
                  <a:ea typeface="华康海报体W12(P)" pitchFamily="82" charset="-122"/>
                </a:rPr>
                <a:t>1</a:t>
              </a:r>
            </a:p>
          </p:txBody>
        </p:sp>
        <p:sp>
          <p:nvSpPr>
            <p:cNvPr id="6" name="矩形 6">
              <a:extLst>
                <a:ext uri="{FF2B5EF4-FFF2-40B4-BE49-F238E27FC236}">
                  <a16:creationId xmlns:a16="http://schemas.microsoft.com/office/drawing/2014/main" id="{85F89C00-6EFE-455A-9F06-44ED958D016C}"/>
                </a:ext>
              </a:extLst>
            </p:cNvPr>
            <p:cNvSpPr/>
            <p:nvPr/>
          </p:nvSpPr>
          <p:spPr>
            <a:xfrm>
              <a:off x="1406664" y="1081615"/>
              <a:ext cx="2388872" cy="11487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01909"/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Nghe-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viết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chính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xác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đoạn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“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Về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nhà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…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ngần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ngại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”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bài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Đôi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bạn</a:t>
              </a:r>
              <a:r>
                <a:rPr lang="en-US" altLang="zh-CN" sz="2400" b="1" dirty="0">
                  <a:solidFill>
                    <a:srgbClr val="002060"/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.</a:t>
              </a:r>
              <a:endParaRPr lang="zh-CN" alt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方正卡通简体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13">
            <a:extLst>
              <a:ext uri="{FF2B5EF4-FFF2-40B4-BE49-F238E27FC236}">
                <a16:creationId xmlns:a16="http://schemas.microsoft.com/office/drawing/2014/main" id="{F54FCCD6-50B2-4E7C-8504-5954446C7B52}"/>
              </a:ext>
            </a:extLst>
          </p:cNvPr>
          <p:cNvGrpSpPr/>
          <p:nvPr/>
        </p:nvGrpSpPr>
        <p:grpSpPr>
          <a:xfrm>
            <a:off x="4259044" y="814910"/>
            <a:ext cx="4362682" cy="2873272"/>
            <a:chOff x="3896210" y="86241"/>
            <a:chExt cx="3447852" cy="2046901"/>
          </a:xfrm>
        </p:grpSpPr>
        <p:pic>
          <p:nvPicPr>
            <p:cNvPr id="8" name="Picture 2" descr="F:\1-原创素材\1_mm1102\PPT\PPT_014\materaials\pageimg_g9.png">
              <a:extLst>
                <a:ext uri="{FF2B5EF4-FFF2-40B4-BE49-F238E27FC236}">
                  <a16:creationId xmlns:a16="http://schemas.microsoft.com/office/drawing/2014/main" id="{62E7593A-BEE0-4F8F-8297-1CA1BF708F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5369" y="647920"/>
              <a:ext cx="2708693" cy="1485222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矩形 7">
              <a:extLst>
                <a:ext uri="{FF2B5EF4-FFF2-40B4-BE49-F238E27FC236}">
                  <a16:creationId xmlns:a16="http://schemas.microsoft.com/office/drawing/2014/main" id="{5FCBC7E5-1CEB-430E-814F-F7C2751DB550}"/>
                </a:ext>
              </a:extLst>
            </p:cNvPr>
            <p:cNvSpPr/>
            <p:nvPr/>
          </p:nvSpPr>
          <p:spPr>
            <a:xfrm>
              <a:off x="5101953" y="962977"/>
              <a:ext cx="1844427" cy="855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801909"/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Phân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biệt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ch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/tr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hoặc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thanh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hỏi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/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thanh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err="1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ngã</a:t>
              </a:r>
              <a:r>
                <a:rPr lang="en-US" altLang="zh-CN" sz="2400" b="1" dirty="0">
                  <a:solidFill>
                    <a:schemeClr val="accent3">
                      <a:lumMod val="50000"/>
                    </a:schemeClr>
                  </a:solidFill>
                  <a:latin typeface="Times New Roman" panose="02020603050405020304" pitchFamily="18" charset="0"/>
                  <a:ea typeface="方正卡通简体" pitchFamily="65" charset="-122"/>
                  <a:cs typeface="Times New Roman" panose="02020603050405020304" pitchFamily="18" charset="0"/>
                </a:rPr>
                <a:t>.</a:t>
              </a:r>
              <a:endParaRPr lang="zh-CN" altLang="en-US" sz="2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ea typeface="方正卡通简体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325717D-CB45-4945-A105-D9B18566E79C}"/>
                </a:ext>
              </a:extLst>
            </p:cNvPr>
            <p:cNvSpPr txBox="1"/>
            <p:nvPr/>
          </p:nvSpPr>
          <p:spPr>
            <a:xfrm>
              <a:off x="3896210" y="86241"/>
              <a:ext cx="844585" cy="701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801909">
                <a:lnSpc>
                  <a:spcPct val="150000"/>
                </a:lnSpc>
              </a:pPr>
              <a:r>
                <a:rPr lang="en-US" altLang="zh-CN" sz="4385" dirty="0">
                  <a:solidFill>
                    <a:srgbClr val="5CA139"/>
                  </a:solidFill>
                  <a:latin typeface="华康海报体W12(P)" pitchFamily="82" charset="-122"/>
                  <a:ea typeface="华康海报体W12(P)" pitchFamily="82" charset="-122"/>
                </a:rPr>
                <a:t>2</a:t>
              </a:r>
            </a:p>
          </p:txBody>
        </p:sp>
      </p:grpSp>
      <p:sp>
        <p:nvSpPr>
          <p:cNvPr id="11" name="Google Shape;1020;p19">
            <a:extLst>
              <a:ext uri="{FF2B5EF4-FFF2-40B4-BE49-F238E27FC236}">
                <a16:creationId xmlns:a16="http://schemas.microsoft.com/office/drawing/2014/main" id="{3401BEA8-A320-481D-BFF5-45D8DF3BFF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65043" y="534833"/>
            <a:ext cx="6588000" cy="429525"/>
          </a:xfrm>
          <a:prstGeom prst="rect">
            <a:avLst/>
          </a:prstGeom>
        </p:spPr>
        <p:txBody>
          <a:bodyPr spcFirstLastPara="1" vert="horz" wrap="square" lIns="68569" tIns="68569" rIns="68569" bIns="68569" rtlCol="0" anchor="t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YÊU CẦU CẦN ĐẠT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58371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3"/>
          <p:cNvSpPr txBox="1">
            <a:spLocks noChangeArrowheads="1"/>
          </p:cNvSpPr>
          <p:nvPr/>
        </p:nvSpPr>
        <p:spPr bwMode="auto">
          <a:xfrm>
            <a:off x="598884" y="192882"/>
            <a:ext cx="247292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Tx/>
              <a:buNone/>
            </a:pPr>
            <a:r>
              <a:rPr lang="en-US" altLang="zh-CN" sz="3300" b="1" dirty="0" err="1">
                <a:solidFill>
                  <a:srgbClr val="90496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 charset="0"/>
              </a:rPr>
              <a:t>Vận</a:t>
            </a:r>
            <a:r>
              <a:rPr lang="en-US" altLang="zh-CN" sz="3300" b="1" dirty="0">
                <a:solidFill>
                  <a:srgbClr val="90496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 charset="0"/>
              </a:rPr>
              <a:t> </a:t>
            </a:r>
            <a:r>
              <a:rPr lang="en-US" altLang="zh-CN" sz="3300" b="1" dirty="0" err="1">
                <a:solidFill>
                  <a:srgbClr val="90496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 charset="0"/>
              </a:rPr>
              <a:t>dụng</a:t>
            </a:r>
            <a:endParaRPr lang="en-US" altLang="zh-CN" sz="3300" b="1" dirty="0">
              <a:solidFill>
                <a:srgbClr val="90496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053704"/>
            <a:ext cx="9144000" cy="3600450"/>
          </a:xfrm>
          <a:prstGeom prst="rect">
            <a:avLst/>
          </a:prstGeom>
          <a:solidFill>
            <a:srgbClr val="9049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 bwMode="auto">
          <a:xfrm>
            <a:off x="4377929" y="1747838"/>
            <a:ext cx="485775" cy="48696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 bwMode="auto">
          <a:xfrm>
            <a:off x="4399002" y="2908697"/>
            <a:ext cx="486966" cy="48696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512" name="Picture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4" y="1637110"/>
            <a:ext cx="3403997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39" t="-1572" r="12749" b="1572"/>
          <a:stretch>
            <a:fillRect/>
          </a:stretch>
        </p:blipFill>
        <p:spPr bwMode="auto">
          <a:xfrm>
            <a:off x="785812" y="1738313"/>
            <a:ext cx="2871788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D836A1F-CCE1-4D12-804C-5F57087A7859}"/>
              </a:ext>
            </a:extLst>
          </p:cNvPr>
          <p:cNvSpPr txBox="1"/>
          <p:nvPr/>
        </p:nvSpPr>
        <p:spPr>
          <a:xfrm>
            <a:off x="5080820" y="1738313"/>
            <a:ext cx="3403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Soát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lại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lỗi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chính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tả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tập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viết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lại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chữ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hay </a:t>
            </a:r>
            <a:r>
              <a:rPr lang="en-US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sai</a:t>
            </a:r>
            <a:r>
              <a:rPr lang="en-US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B6377FD-E5B7-4A07-9CA5-3EBB5EB6128D}"/>
              </a:ext>
            </a:extLst>
          </p:cNvPr>
          <p:cNvSpPr txBox="1"/>
          <p:nvPr/>
        </p:nvSpPr>
        <p:spPr>
          <a:xfrm>
            <a:off x="5080820" y="2762995"/>
            <a:ext cx="34039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Đọc</a:t>
            </a:r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1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1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chuẩn</a:t>
            </a:r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1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bị</a:t>
            </a:r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1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trước</a:t>
            </a:r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1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100" dirty="0" err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sau</a:t>
            </a:r>
            <a:r>
              <a:rPr lang="en-US" sz="21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83560" y="1806655"/>
            <a:ext cx="271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24522" y="2999863"/>
            <a:ext cx="271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694"/>
            <a:ext cx="8038684" cy="497905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08703" y="673357"/>
            <a:ext cx="6529981" cy="161582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950" spc="38" dirty="0" err="1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Chúc</a:t>
            </a:r>
            <a:r>
              <a:rPr lang="en-US" altLang="zh-CN" sz="4950" spc="38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 </a:t>
            </a:r>
            <a:r>
              <a:rPr lang="en-US" altLang="zh-CN" sz="4950" spc="38" dirty="0" err="1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các</a:t>
            </a:r>
            <a:r>
              <a:rPr lang="en-US" altLang="zh-CN" sz="4950" spc="38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 con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950" spc="38" dirty="0" err="1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chăm</a:t>
            </a:r>
            <a:r>
              <a:rPr lang="en-US" altLang="zh-CN" sz="4950" spc="38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 </a:t>
            </a:r>
            <a:r>
              <a:rPr lang="en-US" altLang="zh-CN" sz="4950" spc="38" dirty="0" err="1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ngoan</a:t>
            </a:r>
            <a:r>
              <a:rPr lang="en-US" altLang="zh-CN" sz="4950" spc="38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, </a:t>
            </a:r>
            <a:r>
              <a:rPr lang="en-US" altLang="zh-CN" sz="4950" spc="38" dirty="0" err="1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học</a:t>
            </a:r>
            <a:r>
              <a:rPr lang="en-US" altLang="zh-CN" sz="4950" spc="38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 </a:t>
            </a:r>
            <a:r>
              <a:rPr lang="en-US" altLang="zh-CN" sz="4950" spc="38" dirty="0" err="1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giỏi</a:t>
            </a:r>
            <a:r>
              <a:rPr lang="en-US" altLang="zh-CN" sz="4950" spc="38" dirty="0">
                <a:ln w="11430"/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ti方圆体W7"/>
                <a:ea typeface="华康方圆体W7" pitchFamily="81" charset="-122"/>
                <a:cs typeface="Times New Roman" panose="02020603050405020304" pitchFamily="18" charset="0"/>
              </a:rPr>
              <a:t> !</a:t>
            </a:r>
            <a:endParaRPr lang="zh-CN" altLang="en-US" sz="4950" spc="38" dirty="0">
              <a:ln w="11430"/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康ti方圆体W7"/>
              <a:ea typeface="华康方圆体W7" pitchFamily="81" charset="-122"/>
              <a:cs typeface="Times New Roman" panose="02020603050405020304" pitchFamily="18" charset="0"/>
            </a:endParaRPr>
          </a:p>
        </p:txBody>
      </p:sp>
      <p:pic>
        <p:nvPicPr>
          <p:cNvPr id="2051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306" y="219142"/>
            <a:ext cx="1652588" cy="1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4148">
            <a:off x="95916" y="2021342"/>
            <a:ext cx="3715630" cy="181473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088" y="3525533"/>
            <a:ext cx="386348" cy="3863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979" y="3564077"/>
            <a:ext cx="351258" cy="351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94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960" y="2670572"/>
            <a:ext cx="120134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366" y="4254104"/>
            <a:ext cx="633413" cy="46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3183731"/>
            <a:ext cx="1058466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74455"/>
            <a:ext cx="40481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103" y="4780360"/>
            <a:ext cx="547688" cy="36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10"/>
          <p:cNvSpPr txBox="1">
            <a:spLocks noChangeArrowheads="1"/>
          </p:cNvSpPr>
          <p:nvPr/>
        </p:nvSpPr>
        <p:spPr bwMode="auto">
          <a:xfrm>
            <a:off x="2668191" y="2046856"/>
            <a:ext cx="3805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Khởi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động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00206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30" name="文本框 1"/>
          <p:cNvSpPr txBox="1">
            <a:spLocks noChangeArrowheads="1"/>
          </p:cNvSpPr>
          <p:nvPr/>
        </p:nvSpPr>
        <p:spPr bwMode="auto">
          <a:xfrm>
            <a:off x="4044459" y="1296747"/>
            <a:ext cx="16299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50" dirty="0">
                <a:solidFill>
                  <a:schemeClr val="accent2"/>
                </a:solidFill>
                <a:latin typeface="Impact" pitchFamily="34" charset="0"/>
              </a:rPr>
              <a:t>0 1</a:t>
            </a:r>
            <a:endParaRPr lang="zh-CN" altLang="en-US" sz="4050" dirty="0">
              <a:solidFill>
                <a:schemeClr val="accent2"/>
              </a:solidFill>
              <a:latin typeface="Impact" pitchFamily="34" charset="0"/>
            </a:endParaRPr>
          </a:p>
        </p:txBody>
      </p:sp>
      <p:pic>
        <p:nvPicPr>
          <p:cNvPr id="5131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02691"/>
            <a:ext cx="495300" cy="44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429" y="1474165"/>
            <a:ext cx="926306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68882" y="1169424"/>
            <a:ext cx="193554" cy="50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22059" y="1169424"/>
            <a:ext cx="193554" cy="50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02408" y="1169424"/>
            <a:ext cx="193554" cy="50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17903" y="1169424"/>
            <a:ext cx="193554" cy="50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圆角矩形 21"/>
          <p:cNvSpPr/>
          <p:nvPr/>
        </p:nvSpPr>
        <p:spPr>
          <a:xfrm>
            <a:off x="1143000" y="1256404"/>
            <a:ext cx="6858000" cy="71060"/>
          </a:xfrm>
          <a:prstGeom prst="roundRect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ysClr val="window" lastClr="FFFFFF">
                  <a:lumMod val="50000"/>
                  <a:shade val="67500"/>
                  <a:satMod val="115000"/>
                </a:sysClr>
              </a:gs>
              <a:gs pos="55000">
                <a:sysClr val="window" lastClr="FFFFFF">
                  <a:lumMod val="75000"/>
                </a:sys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3" name="五边形 9">
            <a:hlinkClick r:id="rId4" action="ppaction://hlinksldjump"/>
          </p:cNvPr>
          <p:cNvSpPr/>
          <p:nvPr/>
        </p:nvSpPr>
        <p:spPr>
          <a:xfrm rot="5400000">
            <a:off x="3224326" y="1806933"/>
            <a:ext cx="1307050" cy="716237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19747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614065" y="1169424"/>
            <a:ext cx="303839" cy="50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五边形 12">
            <a:hlinkClick r:id="rId6" action="ppaction://hlinksldjump"/>
          </p:cNvPr>
          <p:cNvSpPr/>
          <p:nvPr/>
        </p:nvSpPr>
        <p:spPr>
          <a:xfrm rot="5400000">
            <a:off x="1811154" y="1806933"/>
            <a:ext cx="1307638" cy="716237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404251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98569" y="1169424"/>
            <a:ext cx="303839" cy="50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五边形 15">
            <a:hlinkClick r:id="rId7" action="ppaction://hlinksldjump"/>
          </p:cNvPr>
          <p:cNvSpPr/>
          <p:nvPr/>
        </p:nvSpPr>
        <p:spPr>
          <a:xfrm rot="5400000">
            <a:off x="6049786" y="1806933"/>
            <a:ext cx="1307642" cy="716237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670725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3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65043" y="1169424"/>
            <a:ext cx="303839" cy="50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五边形 18">
            <a:hlinkClick r:id="rId8" action="ppaction://hlinksldjump"/>
          </p:cNvPr>
          <p:cNvSpPr/>
          <p:nvPr/>
        </p:nvSpPr>
        <p:spPr>
          <a:xfrm rot="5400000">
            <a:off x="4636909" y="1806933"/>
            <a:ext cx="1307639" cy="716237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23903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35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18221" y="1169424"/>
            <a:ext cx="303839" cy="50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Box 38"/>
          <p:cNvSpPr txBox="1"/>
          <p:nvPr/>
        </p:nvSpPr>
        <p:spPr>
          <a:xfrm>
            <a:off x="860749" y="3481262"/>
            <a:ext cx="8314944" cy="738351"/>
          </a:xfrm>
          <a:prstGeom prst="rect">
            <a:avLst/>
          </a:prstGeom>
        </p:spPr>
        <p:txBody>
          <a:bodyPr wrap="square" lIns="91129" tIns="45565" rIns="91129" bIns="45565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rgbClr val="A87756"/>
                </a:solidFill>
              </a:defRPr>
            </a:lvl1pPr>
          </a:lstStyle>
          <a:p>
            <a:r>
              <a:rPr lang="en-US" altLang="zh-CN" sz="2800" dirty="0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Con </a:t>
            </a:r>
            <a:r>
              <a:rPr lang="en-US" altLang="zh-CN" sz="2800" dirty="0" err="1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hãy</a:t>
            </a:r>
            <a:r>
              <a:rPr lang="en-US" altLang="zh-CN" sz="2800" dirty="0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chọn</a:t>
            </a:r>
            <a:r>
              <a:rPr lang="en-US" altLang="zh-CN" sz="2800" dirty="0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thẻ</a:t>
            </a:r>
            <a:r>
              <a:rPr lang="en-US" altLang="zh-CN" sz="2800" dirty="0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màu</a:t>
            </a:r>
            <a:r>
              <a:rPr lang="en-US" altLang="zh-CN" sz="2800" dirty="0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mà</a:t>
            </a:r>
            <a:r>
              <a:rPr lang="en-US" altLang="zh-CN" sz="2800" dirty="0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 con </a:t>
            </a:r>
            <a:r>
              <a:rPr lang="en-US" altLang="zh-CN" sz="2800" dirty="0" err="1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thích</a:t>
            </a:r>
            <a:r>
              <a:rPr lang="en-US" altLang="zh-CN" sz="2800" dirty="0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 </a:t>
            </a:r>
            <a:r>
              <a:rPr lang="en-US" altLang="zh-CN" sz="2800" dirty="0" err="1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nhé</a:t>
            </a:r>
            <a:r>
              <a:rPr lang="en-US" altLang="zh-CN" sz="2800" dirty="0">
                <a:solidFill>
                  <a:srgbClr val="002060"/>
                </a:solidFill>
                <a:latin typeface="Lucida Bright" panose="02040602050505020304" pitchFamily="18" charset="0"/>
                <a:ea typeface="微软雅黑" pitchFamily="34" charset="-122"/>
              </a:rPr>
              <a:t> !</a:t>
            </a:r>
            <a:endParaRPr lang="zh-CN" altLang="en-US" sz="2800" dirty="0">
              <a:solidFill>
                <a:srgbClr val="002060"/>
              </a:solidFill>
              <a:latin typeface="Lucida Bright" panose="02040602050505020304" pitchFamily="18" charset="0"/>
              <a:ea typeface="微软雅黑" pitchFamily="34" charset="-122"/>
            </a:endParaRPr>
          </a:p>
        </p:txBody>
      </p:sp>
      <p:sp>
        <p:nvSpPr>
          <p:cNvPr id="29" name="Arrow: Pentagon 28">
            <a:extLst>
              <a:ext uri="{FF2B5EF4-FFF2-40B4-BE49-F238E27FC236}">
                <a16:creationId xmlns:a16="http://schemas.microsoft.com/office/drawing/2014/main" id="{8CC26AB2-70BE-420D-BF97-F8C9137E19CA}"/>
              </a:ext>
            </a:extLst>
          </p:cNvPr>
          <p:cNvSpPr/>
          <p:nvPr/>
        </p:nvSpPr>
        <p:spPr>
          <a:xfrm>
            <a:off x="1460806" y="150610"/>
            <a:ext cx="6540194" cy="919103"/>
          </a:xfrm>
          <a:prstGeom prst="homePlate">
            <a:avLst/>
          </a:prstGeom>
          <a:solidFill>
            <a:schemeClr val="accent4">
              <a:alpha val="3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文本框 78">
            <a:extLst>
              <a:ext uri="{FF2B5EF4-FFF2-40B4-BE49-F238E27FC236}">
                <a16:creationId xmlns:a16="http://schemas.microsoft.com/office/drawing/2014/main" id="{510AE62F-2EE6-41D9-8971-CA0CB5B20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3173" y="243418"/>
            <a:ext cx="74079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600" b="1" dirty="0" err="1">
                <a:solidFill>
                  <a:schemeClr val="accent4">
                    <a:lumMod val="75000"/>
                  </a:schemeClr>
                </a:solidFill>
                <a:latin typeface="Arial" charset="0"/>
                <a:ea typeface="微软雅黑" pitchFamily="34" charset="-122"/>
                <a:cs typeface="Arial" charset="0"/>
              </a:rPr>
              <a:t>Nhanh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微软雅黑" pitchFamily="34" charset="-122"/>
                <a:cs typeface="Arial" charset="0"/>
              </a:rPr>
              <a:t> </a:t>
            </a:r>
            <a:r>
              <a:rPr lang="en-US" altLang="zh-CN" sz="3600" b="1" dirty="0" err="1">
                <a:solidFill>
                  <a:schemeClr val="accent4">
                    <a:lumMod val="75000"/>
                  </a:schemeClr>
                </a:solidFill>
                <a:latin typeface="Arial" charset="0"/>
                <a:ea typeface="微软雅黑" pitchFamily="34" charset="-122"/>
                <a:cs typeface="Arial" charset="0"/>
              </a:rPr>
              <a:t>tay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微软雅黑" pitchFamily="34" charset="-122"/>
                <a:cs typeface="Arial" charset="0"/>
              </a:rPr>
              <a:t> – </a:t>
            </a:r>
            <a:r>
              <a:rPr lang="en-US" altLang="zh-CN" sz="3600" b="1" dirty="0" err="1">
                <a:solidFill>
                  <a:schemeClr val="accent4">
                    <a:lumMod val="75000"/>
                  </a:schemeClr>
                </a:solidFill>
                <a:latin typeface="Arial" charset="0"/>
                <a:ea typeface="微软雅黑" pitchFamily="34" charset="-122"/>
                <a:cs typeface="Arial" charset="0"/>
              </a:rPr>
              <a:t>nhanh</a:t>
            </a: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Arial" charset="0"/>
                <a:ea typeface="微软雅黑" pitchFamily="34" charset="-122"/>
                <a:cs typeface="Arial" charset="0"/>
              </a:rPr>
              <a:t> </a:t>
            </a:r>
            <a:r>
              <a:rPr lang="en-US" altLang="zh-CN" sz="3600" b="1" dirty="0" err="1">
                <a:solidFill>
                  <a:schemeClr val="accent4">
                    <a:lumMod val="75000"/>
                  </a:schemeClr>
                </a:solidFill>
                <a:latin typeface="Arial" charset="0"/>
                <a:ea typeface="微软雅黑" pitchFamily="34" charset="-122"/>
                <a:cs typeface="Arial" charset="0"/>
              </a:rPr>
              <a:t>mắt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Arial" charset="0"/>
              <a:ea typeface="微软雅黑" pitchFamily="34" charset="-122"/>
              <a:cs typeface="Arial" charset="0"/>
            </a:endParaRPr>
          </a:p>
        </p:txBody>
      </p:sp>
      <p:sp>
        <p:nvSpPr>
          <p:cNvPr id="2" name="Arrow: Right 1">
            <a:hlinkClick r:id="rId9" action="ppaction://hlinksldjump"/>
            <a:extLst>
              <a:ext uri="{FF2B5EF4-FFF2-40B4-BE49-F238E27FC236}">
                <a16:creationId xmlns:a16="http://schemas.microsoft.com/office/drawing/2014/main" id="{59A84E2B-7D0E-420C-90A5-762E7BBADAA4}"/>
              </a:ext>
            </a:extLst>
          </p:cNvPr>
          <p:cNvSpPr/>
          <p:nvPr/>
        </p:nvSpPr>
        <p:spPr>
          <a:xfrm>
            <a:off x="365760" y="4450080"/>
            <a:ext cx="1347413" cy="6695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6" grpId="0" animBg="1"/>
      <p:bldP spid="30" grpId="0" animBg="1"/>
      <p:bldP spid="33" grpId="0" animBg="1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8AFA09CE-05B8-4454-B6A7-346F4FC317C5}"/>
              </a:ext>
            </a:extLst>
          </p:cNvPr>
          <p:cNvSpPr/>
          <p:nvPr/>
        </p:nvSpPr>
        <p:spPr>
          <a:xfrm>
            <a:off x="4914773" y="2299391"/>
            <a:ext cx="3511904" cy="9467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sưởi</a:t>
            </a:r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endParaRPr lang="en-US" sz="3600" dirty="0">
              <a:solidFill>
                <a:srgbClr val="C9678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F6EA1DD9-1B53-47B4-A999-A5EB51BF0B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4903" y="2725595"/>
            <a:ext cx="869224" cy="651013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819747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6" name="五边形 12">
            <a:hlinkClick r:id="rId7" action="ppaction://hlinksldjump"/>
          </p:cNvPr>
          <p:cNvSpPr/>
          <p:nvPr/>
        </p:nvSpPr>
        <p:spPr>
          <a:xfrm rot="5400000">
            <a:off x="7980308" y="3672309"/>
            <a:ext cx="1307638" cy="716237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404251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670725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23903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7" name="Arrow: Pentagon 36">
            <a:extLst>
              <a:ext uri="{FF2B5EF4-FFF2-40B4-BE49-F238E27FC236}">
                <a16:creationId xmlns:a16="http://schemas.microsoft.com/office/drawing/2014/main" id="{7548B422-9704-41EA-8572-3656C2CCC6F9}"/>
              </a:ext>
            </a:extLst>
          </p:cNvPr>
          <p:cNvSpPr/>
          <p:nvPr/>
        </p:nvSpPr>
        <p:spPr>
          <a:xfrm>
            <a:off x="1014127" y="146646"/>
            <a:ext cx="7620000" cy="1800110"/>
          </a:xfrm>
          <a:prstGeom prst="homePlate">
            <a:avLst/>
          </a:prstGeom>
          <a:solidFill>
            <a:schemeClr val="accent4">
              <a:alpha val="3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Google Shape;57;p15">
            <a:extLst>
              <a:ext uri="{FF2B5EF4-FFF2-40B4-BE49-F238E27FC236}">
                <a16:creationId xmlns:a16="http://schemas.microsoft.com/office/drawing/2014/main" id="{B18004AD-C14D-463C-8F15-2C2838C4C314}"/>
              </a:ext>
            </a:extLst>
          </p:cNvPr>
          <p:cNvSpPr txBox="1">
            <a:spLocks/>
          </p:cNvSpPr>
          <p:nvPr/>
        </p:nvSpPr>
        <p:spPr>
          <a:xfrm>
            <a:off x="1381404" y="249727"/>
            <a:ext cx="5979514" cy="142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Extra Condensed"/>
              <a:buNone/>
              <a:defRPr sz="24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600" dirty="0" err="1">
                <a:solidFill>
                  <a:srgbClr val="FF0000"/>
                </a:solidFill>
              </a:rPr>
              <a:t>Tìm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tiếng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chứa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âm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đầu</a:t>
            </a:r>
            <a:r>
              <a:rPr lang="en-US" sz="3600" dirty="0">
                <a:solidFill>
                  <a:srgbClr val="FF0000"/>
                </a:solidFill>
              </a:rPr>
              <a:t> x/s:</a:t>
            </a:r>
          </a:p>
          <a:p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…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</a:rPr>
              <a:t>ưởi</a:t>
            </a:r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</a:rPr>
              <a:t>ấm</a:t>
            </a: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180159F-6A5F-4C16-A7D1-9436A0B58401}"/>
              </a:ext>
            </a:extLst>
          </p:cNvPr>
          <p:cNvSpPr/>
          <p:nvPr/>
        </p:nvSpPr>
        <p:spPr>
          <a:xfrm>
            <a:off x="349898" y="2259707"/>
            <a:ext cx="2959316" cy="9172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xưởi</a:t>
            </a:r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endParaRPr lang="en-US" sz="3600" dirty="0">
              <a:solidFill>
                <a:srgbClr val="C9678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2" name="Picture 2" descr="Đánh dấu X dấu chéo, sai, đồ thị, Đánh dấu png | PNGEgg">
            <a:extLst>
              <a:ext uri="{FF2B5EF4-FFF2-40B4-BE49-F238E27FC236}">
                <a16:creationId xmlns:a16="http://schemas.microsoft.com/office/drawing/2014/main" id="{47003F4C-5D18-4577-AD4A-0DBA16632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059" y="2615968"/>
            <a:ext cx="1074688" cy="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B3D4D478-EA12-4F26-9505-58C22BAD86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94041" y="-712299"/>
            <a:ext cx="487363" cy="487363"/>
          </a:xfrm>
          <a:prstGeom prst="rect">
            <a:avLst/>
          </a:prstGeom>
        </p:spPr>
      </p:pic>
      <p:pic>
        <p:nvPicPr>
          <p:cNvPr id="16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A3EEEB97-903A-423E-BA22-37962F5E92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725097" y="-6536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083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15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1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五边形 9">
            <a:hlinkClick r:id="rId6" action="ppaction://hlinksldjump"/>
          </p:cNvPr>
          <p:cNvSpPr/>
          <p:nvPr/>
        </p:nvSpPr>
        <p:spPr>
          <a:xfrm rot="5400000">
            <a:off x="8064943" y="3733270"/>
            <a:ext cx="1307050" cy="716237"/>
          </a:xfrm>
          <a:prstGeom prst="rect">
            <a:avLst/>
          </a:prstGeom>
          <a:solidFill>
            <a:schemeClr val="accent5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19747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404251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670725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23903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E71CD2DE-2303-4B35-98B8-C4D2EDAC9E1B}"/>
              </a:ext>
            </a:extLst>
          </p:cNvPr>
          <p:cNvSpPr/>
          <p:nvPr/>
        </p:nvSpPr>
        <p:spPr>
          <a:xfrm>
            <a:off x="1085088" y="150610"/>
            <a:ext cx="7620000" cy="1800110"/>
          </a:xfrm>
          <a:prstGeom prst="homePlate">
            <a:avLst/>
          </a:prstGeom>
          <a:solidFill>
            <a:schemeClr val="accent4">
              <a:alpha val="3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oogle Shape;57;p15">
            <a:extLst>
              <a:ext uri="{FF2B5EF4-FFF2-40B4-BE49-F238E27FC236}">
                <a16:creationId xmlns:a16="http://schemas.microsoft.com/office/drawing/2014/main" id="{85C80A59-1F97-43C3-84CB-7F374B46A102}"/>
              </a:ext>
            </a:extLst>
          </p:cNvPr>
          <p:cNvSpPr txBox="1">
            <a:spLocks/>
          </p:cNvSpPr>
          <p:nvPr/>
        </p:nvSpPr>
        <p:spPr>
          <a:xfrm>
            <a:off x="1591718" y="339747"/>
            <a:ext cx="5979514" cy="142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Extra Condensed"/>
              <a:buNone/>
              <a:defRPr sz="24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600" dirty="0" err="1">
                <a:solidFill>
                  <a:srgbClr val="FF0000"/>
                </a:solidFill>
              </a:rPr>
              <a:t>Tìm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tiếng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chứa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vần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ưi</a:t>
            </a:r>
            <a:r>
              <a:rPr lang="en-US" sz="3600" dirty="0">
                <a:solidFill>
                  <a:srgbClr val="FF0000"/>
                </a:solidFill>
              </a:rPr>
              <a:t>/</a:t>
            </a:r>
            <a:r>
              <a:rPr lang="en-US" sz="3600" dirty="0" err="1">
                <a:solidFill>
                  <a:srgbClr val="FF0000"/>
                </a:solidFill>
              </a:rPr>
              <a:t>ươi</a:t>
            </a:r>
            <a:r>
              <a:rPr lang="en-US" sz="3600" dirty="0">
                <a:solidFill>
                  <a:srgbClr val="FF0000"/>
                </a:solidFill>
              </a:rPr>
              <a:t>:</a:t>
            </a:r>
          </a:p>
          <a:p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</a:rPr>
              <a:t>khung</a:t>
            </a:r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 ( 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</a:rPr>
              <a:t>cửi</a:t>
            </a:r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/ 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</a:rPr>
              <a:t>cưởi</a:t>
            </a:r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 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AA99DE9-ABED-4598-9769-BEAB8C794048}"/>
              </a:ext>
            </a:extLst>
          </p:cNvPr>
          <p:cNvSpPr/>
          <p:nvPr/>
        </p:nvSpPr>
        <p:spPr>
          <a:xfrm>
            <a:off x="493713" y="2604540"/>
            <a:ext cx="2959316" cy="9172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Khung</a:t>
            </a:r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cửi</a:t>
            </a:r>
            <a:endParaRPr lang="en-US" sz="3600" dirty="0">
              <a:solidFill>
                <a:srgbClr val="C9678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0028BE5-D8C3-4145-8218-031C08E1D250}"/>
              </a:ext>
            </a:extLst>
          </p:cNvPr>
          <p:cNvSpPr/>
          <p:nvPr/>
        </p:nvSpPr>
        <p:spPr>
          <a:xfrm>
            <a:off x="4371161" y="2575042"/>
            <a:ext cx="4160875" cy="9467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Khung</a:t>
            </a:r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cưởi</a:t>
            </a:r>
            <a:endParaRPr lang="en-US" sz="3600" dirty="0">
              <a:solidFill>
                <a:srgbClr val="C9678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2" descr="Đánh dấu X dấu chéo, sai, đồ thị, Đánh dấu png | PNGEgg">
            <a:extLst>
              <a:ext uri="{FF2B5EF4-FFF2-40B4-BE49-F238E27FC236}">
                <a16:creationId xmlns:a16="http://schemas.microsoft.com/office/drawing/2014/main" id="{C5DAF708-FD62-491B-8ED4-2FEC552F4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217" y="3385488"/>
            <a:ext cx="1074688" cy="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05442C5-F1AC-4836-B8BD-97D95D65F7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4587" y="3196299"/>
            <a:ext cx="869224" cy="651013"/>
          </a:xfrm>
          <a:prstGeom prst="rect">
            <a:avLst/>
          </a:prstGeom>
        </p:spPr>
      </p:pic>
      <p:pic>
        <p:nvPicPr>
          <p:cNvPr id="18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FA82F103-9F97-4FF4-8682-51419957D6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94041" y="-71229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4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81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78BF24E-40FB-4D29-B000-F2FBA07444D9}"/>
              </a:ext>
            </a:extLst>
          </p:cNvPr>
          <p:cNvSpPr/>
          <p:nvPr/>
        </p:nvSpPr>
        <p:spPr>
          <a:xfrm>
            <a:off x="4454373" y="2357916"/>
            <a:ext cx="3816096" cy="9467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Cưỡi</a:t>
            </a:r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endParaRPr lang="en-US" sz="3600" dirty="0">
              <a:solidFill>
                <a:srgbClr val="C9678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819747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404251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670725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3" name="五边形 18">
            <a:hlinkClick r:id="rId6" action="ppaction://hlinksldjump"/>
          </p:cNvPr>
          <p:cNvSpPr/>
          <p:nvPr/>
        </p:nvSpPr>
        <p:spPr>
          <a:xfrm rot="5400000">
            <a:off x="8109208" y="3888144"/>
            <a:ext cx="1307639" cy="716237"/>
          </a:xfrm>
          <a:prstGeom prst="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23903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Arrow: Pentagon 11">
            <a:extLst>
              <a:ext uri="{FF2B5EF4-FFF2-40B4-BE49-F238E27FC236}">
                <a16:creationId xmlns:a16="http://schemas.microsoft.com/office/drawing/2014/main" id="{B3201AE9-1C11-447A-846E-8A318CABCFB3}"/>
              </a:ext>
            </a:extLst>
          </p:cNvPr>
          <p:cNvSpPr/>
          <p:nvPr/>
        </p:nvSpPr>
        <p:spPr>
          <a:xfrm>
            <a:off x="1085088" y="150610"/>
            <a:ext cx="7620000" cy="1800110"/>
          </a:xfrm>
          <a:prstGeom prst="homePlate">
            <a:avLst/>
          </a:prstGeom>
          <a:solidFill>
            <a:schemeClr val="accent4">
              <a:alpha val="3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oogle Shape;57;p15">
            <a:extLst>
              <a:ext uri="{FF2B5EF4-FFF2-40B4-BE49-F238E27FC236}">
                <a16:creationId xmlns:a16="http://schemas.microsoft.com/office/drawing/2014/main" id="{A3A6F4D0-2857-4472-BB65-917591625413}"/>
              </a:ext>
            </a:extLst>
          </p:cNvPr>
          <p:cNvSpPr txBox="1">
            <a:spLocks/>
          </p:cNvSpPr>
          <p:nvPr/>
        </p:nvSpPr>
        <p:spPr>
          <a:xfrm>
            <a:off x="1591718" y="339747"/>
            <a:ext cx="5979514" cy="142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Extra Condensed"/>
              <a:buNone/>
              <a:defRPr sz="24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600" dirty="0" err="1">
                <a:solidFill>
                  <a:srgbClr val="FF0000"/>
                </a:solidFill>
              </a:rPr>
              <a:t>Tìm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tiếng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chứa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vần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ưi</a:t>
            </a:r>
            <a:r>
              <a:rPr lang="en-US" sz="3600" dirty="0">
                <a:solidFill>
                  <a:srgbClr val="FF0000"/>
                </a:solidFill>
              </a:rPr>
              <a:t>/</a:t>
            </a:r>
            <a:r>
              <a:rPr lang="en-US" sz="3600" dirty="0" err="1">
                <a:solidFill>
                  <a:srgbClr val="FF0000"/>
                </a:solidFill>
              </a:rPr>
              <a:t>ươi</a:t>
            </a:r>
            <a:r>
              <a:rPr lang="en-US" sz="3600" dirty="0">
                <a:solidFill>
                  <a:srgbClr val="FF0000"/>
                </a:solidFill>
              </a:rPr>
              <a:t>:</a:t>
            </a:r>
          </a:p>
          <a:p>
            <a:r>
              <a:rPr lang="en-US" sz="3600" dirty="0">
                <a:solidFill>
                  <a:schemeClr val="accent2">
                    <a:lumMod val="75000"/>
                  </a:schemeClr>
                </a:solidFill>
              </a:rPr>
              <a:t>c…..</a:t>
            </a:r>
            <a:r>
              <a:rPr lang="en-US" sz="3600" dirty="0" err="1">
                <a:solidFill>
                  <a:schemeClr val="accent2">
                    <a:lumMod val="75000"/>
                  </a:schemeClr>
                </a:solidFill>
              </a:rPr>
              <a:t>ngựa</a:t>
            </a: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9CC9DC6-6550-48BF-85B2-DADFEF2485A8}"/>
              </a:ext>
            </a:extLst>
          </p:cNvPr>
          <p:cNvSpPr/>
          <p:nvPr/>
        </p:nvSpPr>
        <p:spPr>
          <a:xfrm>
            <a:off x="505905" y="2387414"/>
            <a:ext cx="2959316" cy="9172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Cữi</a:t>
            </a:r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ngựa</a:t>
            </a:r>
            <a:endParaRPr lang="en-US" sz="3600" dirty="0">
              <a:solidFill>
                <a:srgbClr val="C9678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2" descr="Đánh dấu X dấu chéo, sai, đồ thị, Đánh dấu png | PNGEgg">
            <a:extLst>
              <a:ext uri="{FF2B5EF4-FFF2-40B4-BE49-F238E27FC236}">
                <a16:creationId xmlns:a16="http://schemas.microsoft.com/office/drawing/2014/main" id="{0DEE73CB-86D3-4EE2-8965-83FFBCECA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511" y="2846047"/>
            <a:ext cx="1074688" cy="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2167391-659F-4083-8072-64A89D76909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35857" y="2402335"/>
            <a:ext cx="869224" cy="760639"/>
          </a:xfrm>
          <a:prstGeom prst="rect">
            <a:avLst/>
          </a:prstGeom>
        </p:spPr>
      </p:pic>
      <p:pic>
        <p:nvPicPr>
          <p:cNvPr id="20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61B276D2-54B0-491F-8B75-71F90A3AB5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94041" y="-712299"/>
            <a:ext cx="487363" cy="487363"/>
          </a:xfrm>
          <a:prstGeom prst="rect">
            <a:avLst/>
          </a:prstGeom>
        </p:spPr>
      </p:pic>
      <p:pic>
        <p:nvPicPr>
          <p:cNvPr id="21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CED941BD-8569-4FB5-8B67-3B58E0C343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46441" y="-55989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15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815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3819747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404251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0" name="五边形 15">
            <a:hlinkClick r:id="rId6" action="ppaction://hlinksldjump"/>
          </p:cNvPr>
          <p:cNvSpPr/>
          <p:nvPr/>
        </p:nvSpPr>
        <p:spPr>
          <a:xfrm rot="5400000">
            <a:off x="8109207" y="4131561"/>
            <a:ext cx="1307642" cy="716237"/>
          </a:xfrm>
          <a:prstGeom prst="rect">
            <a:avLst/>
          </a:prstGeom>
          <a:solidFill>
            <a:srgbClr val="FF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670725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223903" y="1549126"/>
            <a:ext cx="110284" cy="87542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9" name="Arrow: Pentagon 28">
            <a:extLst>
              <a:ext uri="{FF2B5EF4-FFF2-40B4-BE49-F238E27FC236}">
                <a16:creationId xmlns:a16="http://schemas.microsoft.com/office/drawing/2014/main" id="{8CC26AB2-70BE-420D-BF97-F8C9137E19CA}"/>
              </a:ext>
            </a:extLst>
          </p:cNvPr>
          <p:cNvSpPr/>
          <p:nvPr/>
        </p:nvSpPr>
        <p:spPr>
          <a:xfrm>
            <a:off x="1085088" y="150610"/>
            <a:ext cx="7620000" cy="1800110"/>
          </a:xfrm>
          <a:prstGeom prst="homePlate">
            <a:avLst/>
          </a:prstGeom>
          <a:solidFill>
            <a:schemeClr val="accent4">
              <a:alpha val="3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Google Shape;57;p15">
            <a:extLst>
              <a:ext uri="{FF2B5EF4-FFF2-40B4-BE49-F238E27FC236}">
                <a16:creationId xmlns:a16="http://schemas.microsoft.com/office/drawing/2014/main" id="{BD899B40-9A81-401B-8647-6E126E079B27}"/>
              </a:ext>
            </a:extLst>
          </p:cNvPr>
          <p:cNvSpPr txBox="1">
            <a:spLocks/>
          </p:cNvSpPr>
          <p:nvPr/>
        </p:nvSpPr>
        <p:spPr>
          <a:xfrm>
            <a:off x="1591718" y="339747"/>
            <a:ext cx="5979514" cy="14218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Fira Sans Extra Condensed"/>
              <a:buNone/>
              <a:defRPr sz="2400" b="1" i="0" u="none" strike="noStrike" cap="none">
                <a:solidFill>
                  <a:schemeClr val="dk1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600" dirty="0" err="1">
                <a:solidFill>
                  <a:srgbClr val="FF0000"/>
                </a:solidFill>
              </a:rPr>
              <a:t>Tìm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tiếng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chứa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âm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đầu</a:t>
            </a:r>
            <a:r>
              <a:rPr lang="en-US" sz="3600" dirty="0">
                <a:solidFill>
                  <a:srgbClr val="FF0000"/>
                </a:solidFill>
              </a:rPr>
              <a:t> :</a:t>
            </a:r>
          </a:p>
          <a:p>
            <a:r>
              <a:rPr lang="en-US" sz="3600" dirty="0">
                <a:solidFill>
                  <a:srgbClr val="FF0000"/>
                </a:solidFill>
              </a:rPr>
              <a:t>….an …ẻ</a:t>
            </a:r>
            <a:endParaRPr lang="en-U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DCB0E38-335F-4453-B4BD-93E63A0604F8}"/>
              </a:ext>
            </a:extLst>
          </p:cNvPr>
          <p:cNvSpPr/>
          <p:nvPr/>
        </p:nvSpPr>
        <p:spPr>
          <a:xfrm>
            <a:off x="493713" y="2604540"/>
            <a:ext cx="2959316" cy="91726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San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xẻ</a:t>
            </a:r>
            <a:endParaRPr lang="en-US" sz="3600" dirty="0">
              <a:solidFill>
                <a:srgbClr val="C9678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81773A-5EC3-4CE3-A68F-4D7141A0B4B8}"/>
              </a:ext>
            </a:extLst>
          </p:cNvPr>
          <p:cNvSpPr/>
          <p:nvPr/>
        </p:nvSpPr>
        <p:spPr>
          <a:xfrm>
            <a:off x="4371161" y="2575042"/>
            <a:ext cx="4160875" cy="9467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San </a:t>
            </a:r>
            <a:r>
              <a:rPr lang="en-US" sz="3600" dirty="0" err="1">
                <a:solidFill>
                  <a:srgbClr val="C9678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  <a:endParaRPr lang="en-US" sz="3600" dirty="0">
              <a:solidFill>
                <a:srgbClr val="C9678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2" descr="Đánh dấu X dấu chéo, sai, đồ thị, Đánh dấu png | PNGEgg">
            <a:extLst>
              <a:ext uri="{FF2B5EF4-FFF2-40B4-BE49-F238E27FC236}">
                <a16:creationId xmlns:a16="http://schemas.microsoft.com/office/drawing/2014/main" id="{FD032BAC-B53B-4022-8C88-BAF2E91BAE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5059" y="3192781"/>
            <a:ext cx="1074688" cy="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E666B2A-6DCE-4BBA-A2E8-880E0D2414A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03579" y="3247594"/>
            <a:ext cx="869224" cy="651013"/>
          </a:xfrm>
          <a:prstGeom prst="rect">
            <a:avLst/>
          </a:prstGeom>
        </p:spPr>
      </p:pic>
      <p:pic>
        <p:nvPicPr>
          <p:cNvPr id="17" name="Am-thanh-tra-loi-sai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0F09A0B4-78D9-43C3-9E00-7682B9A8E9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94041" y="-71229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4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15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960" y="2670572"/>
            <a:ext cx="1201340" cy="181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366" y="4254104"/>
            <a:ext cx="633413" cy="463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5575" y="3183731"/>
            <a:ext cx="1058466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74455"/>
            <a:ext cx="40481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103" y="4780360"/>
            <a:ext cx="547688" cy="36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10"/>
          <p:cNvSpPr txBox="1">
            <a:spLocks noChangeArrowheads="1"/>
          </p:cNvSpPr>
          <p:nvPr/>
        </p:nvSpPr>
        <p:spPr bwMode="auto">
          <a:xfrm>
            <a:off x="2668191" y="2046856"/>
            <a:ext cx="3805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Khám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6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phá</a:t>
            </a:r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</a:t>
            </a:r>
            <a:endParaRPr lang="zh-CN" altLang="en-US" sz="6000" b="1" dirty="0">
              <a:solidFill>
                <a:srgbClr val="00206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30" name="文本框 1"/>
          <p:cNvSpPr txBox="1">
            <a:spLocks noChangeArrowheads="1"/>
          </p:cNvSpPr>
          <p:nvPr/>
        </p:nvSpPr>
        <p:spPr bwMode="auto">
          <a:xfrm>
            <a:off x="4044459" y="1296747"/>
            <a:ext cx="1629965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50" dirty="0">
                <a:solidFill>
                  <a:schemeClr val="accent2"/>
                </a:solidFill>
                <a:latin typeface="Impact" pitchFamily="34" charset="0"/>
              </a:rPr>
              <a:t>0 2</a:t>
            </a:r>
            <a:endParaRPr lang="zh-CN" altLang="en-US" sz="4050" dirty="0">
              <a:solidFill>
                <a:schemeClr val="accent2"/>
              </a:solidFill>
              <a:latin typeface="Impact" pitchFamily="34" charset="0"/>
            </a:endParaRPr>
          </a:p>
        </p:txBody>
      </p:sp>
      <p:pic>
        <p:nvPicPr>
          <p:cNvPr id="5131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02691"/>
            <a:ext cx="495300" cy="44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图片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429" y="1474165"/>
            <a:ext cx="926306" cy="53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269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Bar dir="vert"/>
      </p:transition>
    </mc:Choice>
    <mc:Fallback xmlns="">
      <p:transition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小学幼儿园教育汇报ppt模板"/>
  <p:tag name="INKNOELEADERBOARD" val="1167345872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1346</TotalTime>
  <Words>718</Words>
  <Application>Microsoft Office PowerPoint</Application>
  <PresentationFormat>On-screen Show (16:9)</PresentationFormat>
  <Paragraphs>129</Paragraphs>
  <Slides>25</Slides>
  <Notes>20</Notes>
  <HiddenSlides>0</HiddenSlides>
  <MMClips>6</MMClips>
  <ScaleCrop>false</ScaleCrop>
  <HeadingPairs>
    <vt:vector size="6" baseType="variant">
      <vt:variant>
        <vt:lpstr>Fonts Used</vt:lpstr>
      </vt:variant>
      <vt:variant>
        <vt:i4>23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9" baseType="lpstr">
      <vt:lpstr>Calibri</vt:lpstr>
      <vt:lpstr>HP001 4 hàng</vt:lpstr>
      <vt:lpstr>华康方圆体W7</vt:lpstr>
      <vt:lpstr>Lucida Bright</vt:lpstr>
      <vt:lpstr>#9Slide07 SVNA Love Of Thunder</vt:lpstr>
      <vt:lpstr>MS UI Gothic</vt:lpstr>
      <vt:lpstr>微软雅黑</vt:lpstr>
      <vt:lpstr>HP001 5 hàng</vt:lpstr>
      <vt:lpstr>Impact</vt:lpstr>
      <vt:lpstr>Tahoma</vt:lpstr>
      <vt:lpstr>Cambria</vt:lpstr>
      <vt:lpstr>方正卡通简体</vt:lpstr>
      <vt:lpstr>Montserrat ExtraBold</vt:lpstr>
      <vt:lpstr>Calibri Light</vt:lpstr>
      <vt:lpstr>Time New Roman</vt:lpstr>
      <vt:lpstr>宋体</vt:lpstr>
      <vt:lpstr>Times New Roman</vt:lpstr>
      <vt:lpstr>华康ti方圆体W7</vt:lpstr>
      <vt:lpstr>Fira Sans Extra Condensed</vt:lpstr>
      <vt:lpstr>Arial</vt:lpstr>
      <vt:lpstr>Montserrat Medium</vt:lpstr>
      <vt:lpstr>Montserrat</vt:lpstr>
      <vt:lpstr>华康海报体W12(P)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YÊU CẦU CẦN ĐẠT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YÊU CẦU CẦN ĐẠT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卡通小学幼儿园教育汇报ppt模板</dc:title>
  <dc:subject>9Slide.vn</dc:subject>
  <dc:creator>Thanh Bui</dc:creator>
  <dc:description>9Slide.vn</dc:description>
  <cp:lastModifiedBy>Admin</cp:lastModifiedBy>
  <cp:revision>106</cp:revision>
  <dcterms:created xsi:type="dcterms:W3CDTF">2015-08-08T12:00:40Z</dcterms:created>
  <dcterms:modified xsi:type="dcterms:W3CDTF">2021-12-21T02:39:11Z</dcterms:modified>
  <cp:category>9Slide.vn</cp:category>
</cp:coreProperties>
</file>