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57" r:id="rId4"/>
    <p:sldId id="273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7" r:id="rId13"/>
    <p:sldId id="268" r:id="rId14"/>
    <p:sldId id="271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CC00FF"/>
    <a:srgbClr val="0000FF"/>
    <a:srgbClr val="FFCC66"/>
    <a:srgbClr val="0066FF"/>
    <a:srgbClr val="339933"/>
    <a:srgbClr val="FFFE00"/>
    <a:srgbClr val="EAC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21" autoAdjust="0"/>
    <p:restoredTop sz="97094" autoAdjust="0"/>
  </p:normalViewPr>
  <p:slideViewPr>
    <p:cSldViewPr>
      <p:cViewPr varScale="1">
        <p:scale>
          <a:sx n="83" d="100"/>
          <a:sy n="83" d="100"/>
        </p:scale>
        <p:origin x="1589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7A3BA97-47CF-41BB-A7D0-C709B1D72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7A7378-C488-4B1D-8375-F9EC2666B41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A0AEA2-FB7D-4088-AA9E-8CC21D6B5B3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312506-79C1-4F12-95DB-5233EE83402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9B90E4-6759-4CC6-9E00-20B51C02BA0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009D3-2715-4432-95AF-7220A58E160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299AA-D30B-42E7-8791-E1E372BEF4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56F2C-85B7-4762-8CF2-0BDFD03CA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4AB98-2E85-42BE-8F1B-74C67E196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17DE7-9BA4-4785-93BF-23094DB4F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C40D4-4B47-408C-B7AF-82BB1803A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A82C8-3287-4224-B0E0-8648B1B10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C70AA-BFED-49B1-9E68-5DC9A481D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2DCA1C-C837-4524-9565-2238E8537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DADD6-9A53-4933-9F28-0AA4F10CE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80F59-EF55-4597-8BC9-FE309215D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38E4A-A80F-45DF-95D4-FC57DA383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6F139-3EA2-437D-9BB7-54C8E8A19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80BC4FE-FE96-47AD-857E-17018A060E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8"/>
          <p:cNvSpPr>
            <a:spLocks noChangeArrowheads="1"/>
          </p:cNvSpPr>
          <p:nvPr userDrawn="1"/>
        </p:nvSpPr>
        <p:spPr bwMode="auto">
          <a:xfrm>
            <a:off x="0" y="0"/>
            <a:ext cx="9153525" cy="6865938"/>
          </a:xfrm>
          <a:prstGeom prst="rect">
            <a:avLst/>
          </a:prstGeom>
          <a:solidFill>
            <a:srgbClr val="60A712"/>
          </a:solidFill>
          <a:ln w="0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Freeform 9"/>
          <p:cNvSpPr>
            <a:spLocks/>
          </p:cNvSpPr>
          <p:nvPr userDrawn="1"/>
        </p:nvSpPr>
        <p:spPr bwMode="auto">
          <a:xfrm>
            <a:off x="171450" y="476250"/>
            <a:ext cx="8793163" cy="6042025"/>
          </a:xfrm>
          <a:custGeom>
            <a:avLst/>
            <a:gdLst>
              <a:gd name="T0" fmla="*/ 1078 w 1078"/>
              <a:gd name="T1" fmla="*/ 34 h 698"/>
              <a:gd name="T2" fmla="*/ 1078 w 1078"/>
              <a:gd name="T3" fmla="*/ 34 h 698"/>
              <a:gd name="T4" fmla="*/ 1078 w 1078"/>
              <a:gd name="T5" fmla="*/ 26 h 698"/>
              <a:gd name="T6" fmla="*/ 1057 w 1078"/>
              <a:gd name="T7" fmla="*/ 0 h 698"/>
              <a:gd name="T8" fmla="*/ 793 w 1078"/>
              <a:gd name="T9" fmla="*/ 0 h 698"/>
              <a:gd name="T10" fmla="*/ 772 w 1078"/>
              <a:gd name="T11" fmla="*/ 26 h 698"/>
              <a:gd name="T12" fmla="*/ 772 w 1078"/>
              <a:gd name="T13" fmla="*/ 34 h 698"/>
              <a:gd name="T14" fmla="*/ 772 w 1078"/>
              <a:gd name="T15" fmla="*/ 41 h 698"/>
              <a:gd name="T16" fmla="*/ 20 w 1078"/>
              <a:gd name="T17" fmla="*/ 41 h 698"/>
              <a:gd name="T18" fmla="*/ 0 w 1078"/>
              <a:gd name="T19" fmla="*/ 61 h 698"/>
              <a:gd name="T20" fmla="*/ 0 w 1078"/>
              <a:gd name="T21" fmla="*/ 678 h 698"/>
              <a:gd name="T22" fmla="*/ 20 w 1078"/>
              <a:gd name="T23" fmla="*/ 698 h 698"/>
              <a:gd name="T24" fmla="*/ 1057 w 1078"/>
              <a:gd name="T25" fmla="*/ 698 h 698"/>
              <a:gd name="T26" fmla="*/ 1078 w 1078"/>
              <a:gd name="T27" fmla="*/ 678 h 698"/>
              <a:gd name="T28" fmla="*/ 1078 w 1078"/>
              <a:gd name="T29" fmla="*/ 77 h 698"/>
              <a:gd name="T30" fmla="*/ 1078 w 1078"/>
              <a:gd name="T31" fmla="*/ 77 h 698"/>
              <a:gd name="T32" fmla="*/ 1078 w 1078"/>
              <a:gd name="T33" fmla="*/ 34 h 69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1078" h="698">
                <a:moveTo>
                  <a:pt x="1078" y="34"/>
                </a:moveTo>
                <a:lnTo>
                  <a:pt x="1078" y="34"/>
                </a:lnTo>
                <a:lnTo>
                  <a:pt x="1078" y="26"/>
                </a:lnTo>
                <a:cubicBezTo>
                  <a:pt x="1078" y="12"/>
                  <a:pt x="1069" y="0"/>
                  <a:pt x="1057" y="0"/>
                </a:cubicBezTo>
                <a:lnTo>
                  <a:pt x="793" y="0"/>
                </a:lnTo>
                <a:cubicBezTo>
                  <a:pt x="781" y="0"/>
                  <a:pt x="772" y="12"/>
                  <a:pt x="772" y="26"/>
                </a:cubicBezTo>
                <a:lnTo>
                  <a:pt x="772" y="34"/>
                </a:lnTo>
                <a:cubicBezTo>
                  <a:pt x="772" y="36"/>
                  <a:pt x="772" y="39"/>
                  <a:pt x="772" y="41"/>
                </a:cubicBezTo>
                <a:lnTo>
                  <a:pt x="20" y="41"/>
                </a:lnTo>
                <a:cubicBezTo>
                  <a:pt x="9" y="41"/>
                  <a:pt x="0" y="50"/>
                  <a:pt x="0" y="61"/>
                </a:cubicBezTo>
                <a:lnTo>
                  <a:pt x="0" y="678"/>
                </a:lnTo>
                <a:cubicBezTo>
                  <a:pt x="0" y="689"/>
                  <a:pt x="9" y="698"/>
                  <a:pt x="20" y="698"/>
                </a:cubicBezTo>
                <a:lnTo>
                  <a:pt x="1057" y="698"/>
                </a:lnTo>
                <a:cubicBezTo>
                  <a:pt x="1069" y="698"/>
                  <a:pt x="1078" y="689"/>
                  <a:pt x="1078" y="678"/>
                </a:cubicBezTo>
                <a:lnTo>
                  <a:pt x="1078" y="77"/>
                </a:lnTo>
                <a:lnTo>
                  <a:pt x="1078" y="3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081" name="Picture 15" descr="slide12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04800" y="5676900"/>
            <a:ext cx="7747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7" descr="numsensk2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91400" y="533400"/>
            <a:ext cx="714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8" descr="fraction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229600" y="533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Picture 19" descr="co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629400" y="533400"/>
            <a:ext cx="619125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E:\LONG\GI&#193;O%20&#193;N%20_%20N&#258;M%20H&#7884;C%202008%20-%202009\ThayTrung_tang\BGT_LO~1\Toan%204\DIA_CD\trang_chu.ppt#-1,1,Slide 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image" Target="../media/image13.gif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png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slide" Target="slide9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3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slide" Target="slid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2">
            <a:hlinkClick r:id="rId3" action="ppaction://hlinkpres?slideindex=1&amp;slidetitle=Slide 1" highlightClick="1"/>
          </p:cNvPr>
          <p:cNvSpPr>
            <a:spLocks noChangeArrowheads="1"/>
          </p:cNvSpPr>
          <p:nvPr/>
        </p:nvSpPr>
        <p:spPr bwMode="auto">
          <a:xfrm>
            <a:off x="8229600" y="6019800"/>
            <a:ext cx="609600" cy="457200"/>
          </a:xfrm>
          <a:prstGeom prst="actionButtonHome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4099" name="WordArt 13"/>
          <p:cNvSpPr>
            <a:spLocks noChangeArrowheads="1" noChangeShapeType="1" noTextEdit="1"/>
          </p:cNvSpPr>
          <p:nvPr/>
        </p:nvSpPr>
        <p:spPr bwMode="auto">
          <a:xfrm>
            <a:off x="2057400" y="2438400"/>
            <a:ext cx="6019800" cy="2819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Chia hai số có tận cùng </a:t>
            </a:r>
          </a:p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là các chữ số 0</a:t>
            </a:r>
          </a:p>
        </p:txBody>
      </p:sp>
      <p:sp>
        <p:nvSpPr>
          <p:cNvPr id="4100" name="WordArt 14"/>
          <p:cNvSpPr>
            <a:spLocks noChangeArrowheads="1" noChangeShapeType="1" noTextEdit="1"/>
          </p:cNvSpPr>
          <p:nvPr/>
        </p:nvSpPr>
        <p:spPr bwMode="auto">
          <a:xfrm>
            <a:off x="3886200" y="1752600"/>
            <a:ext cx="2047875" cy="7048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758212"/>
              </a:avLst>
            </a:prstTxWarp>
          </a:bodyPr>
          <a:lstStyle/>
          <a:p>
            <a:pPr algn="ctr"/>
            <a:r>
              <a:rPr lang="en-US" sz="48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Toán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 rot="548499">
            <a:off x="457200" y="15240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2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60525" y="2098675"/>
            <a:ext cx="1038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6600"/>
                </a:solidFill>
                <a:latin typeface="Arial" charset="0"/>
              </a:rPr>
              <a:t>Tìm x: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914400" y="3733800"/>
            <a:ext cx="2971800" cy="15700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rgbClr val="0000FF"/>
                </a:solidFill>
                <a:latin typeface="Arial" charset="0"/>
              </a:rPr>
              <a:t>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x 40 = 25600</a:t>
            </a: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charset="0"/>
              </a:rPr>
              <a:t>      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= 25600 : 40</a:t>
            </a: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charset="0"/>
              </a:rPr>
              <a:t>      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=  640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5334000" y="3657600"/>
            <a:ext cx="3048000" cy="15700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i="1">
                <a:solidFill>
                  <a:srgbClr val="0000FF"/>
                </a:solidFill>
                <a:latin typeface="Arial" charset="0"/>
              </a:rPr>
              <a:t>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x 90 = 37800</a:t>
            </a: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charset="0"/>
              </a:rPr>
              <a:t>        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= 37800 : 90</a:t>
            </a:r>
          </a:p>
          <a:p>
            <a:pPr>
              <a:spcBef>
                <a:spcPct val="50000"/>
              </a:spcBef>
            </a:pPr>
            <a:r>
              <a:rPr lang="en-US" i="1">
                <a:solidFill>
                  <a:srgbClr val="0000FF"/>
                </a:solidFill>
                <a:latin typeface="Arial" charset="0"/>
              </a:rPr>
              <a:t>        x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=  420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762000" y="2514600"/>
            <a:ext cx="8382000" cy="7207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rgbClr val="CC00FF"/>
                </a:solidFill>
                <a:latin typeface="Arial" charset="0"/>
              </a:rPr>
              <a:t>a) </a:t>
            </a:r>
            <a:r>
              <a:rPr lang="en-US" sz="3200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800">
                <a:solidFill>
                  <a:srgbClr val="CC00FF"/>
                </a:solidFill>
                <a:latin typeface="Arial" charset="0"/>
              </a:rPr>
              <a:t> x 40 =25600             b) </a:t>
            </a:r>
            <a:r>
              <a:rPr lang="en-US" sz="3200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800">
                <a:solidFill>
                  <a:srgbClr val="CC00FF"/>
                </a:solidFill>
                <a:latin typeface="Arial" charset="0"/>
              </a:rPr>
              <a:t> x 90 = 37800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048000" y="3429000"/>
            <a:ext cx="3048000" cy="2133600"/>
            <a:chOff x="1872" y="2256"/>
            <a:chExt cx="1920" cy="1344"/>
          </a:xfrm>
        </p:grpSpPr>
        <p:sp>
          <p:nvSpPr>
            <p:cNvPr id="10272" name="AutoShape 13"/>
            <p:cNvSpPr>
              <a:spLocks noChangeArrowheads="1"/>
            </p:cNvSpPr>
            <p:nvPr/>
          </p:nvSpPr>
          <p:spPr bwMode="auto">
            <a:xfrm>
              <a:off x="1872" y="2256"/>
              <a:ext cx="1920" cy="1344"/>
            </a:xfrm>
            <a:prstGeom prst="cloudCallout">
              <a:avLst>
                <a:gd name="adj1" fmla="val -76250"/>
                <a:gd name="adj2" fmla="val -58556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FE00"/>
                </a:gs>
                <a:gs pos="100000">
                  <a:srgbClr val="FFFFFF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10273" name="Text Box 10"/>
            <p:cNvSpPr txBox="1">
              <a:spLocks noChangeArrowheads="1"/>
            </p:cNvSpPr>
            <p:nvPr/>
          </p:nvSpPr>
          <p:spPr bwMode="auto">
            <a:xfrm>
              <a:off x="2016" y="2448"/>
              <a:ext cx="1680" cy="865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Muốn tìm thừa số chưa biết ta làm thế nào ?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276600" y="3505200"/>
            <a:ext cx="3505200" cy="2133600"/>
            <a:chOff x="1824" y="2976"/>
            <a:chExt cx="2208" cy="1344"/>
          </a:xfrm>
        </p:grpSpPr>
        <p:sp>
          <p:nvSpPr>
            <p:cNvPr id="10270" name="AutoShape 18"/>
            <p:cNvSpPr>
              <a:spLocks noChangeArrowheads="1"/>
            </p:cNvSpPr>
            <p:nvPr/>
          </p:nvSpPr>
          <p:spPr bwMode="auto">
            <a:xfrm>
              <a:off x="1824" y="2976"/>
              <a:ext cx="2208" cy="1344"/>
            </a:xfrm>
            <a:prstGeom prst="cloudCallout">
              <a:avLst>
                <a:gd name="adj1" fmla="val -72824"/>
                <a:gd name="adj2" fmla="val -58556"/>
              </a:avLst>
            </a:prstGeom>
            <a:gradFill rotWithShape="1">
              <a:gsLst>
                <a:gs pos="0">
                  <a:srgbClr val="FFFFFF"/>
                </a:gs>
                <a:gs pos="50000">
                  <a:srgbClr val="FFFE00"/>
                </a:gs>
                <a:gs pos="100000">
                  <a:srgbClr val="FFFFFF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10271" name="Text Box 11"/>
            <p:cNvSpPr txBox="1">
              <a:spLocks noChangeArrowheads="1"/>
            </p:cNvSpPr>
            <p:nvPr/>
          </p:nvSpPr>
          <p:spPr bwMode="auto">
            <a:xfrm>
              <a:off x="2064" y="3106"/>
              <a:ext cx="1764" cy="1058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600" b="1">
                  <a:solidFill>
                    <a:srgbClr val="339933"/>
                  </a:solidFill>
                  <a:latin typeface="Arial" charset="0"/>
                </a:rPr>
                <a:t>Muốn tìm thừa só chưa biết, ta lấy tích chia thừa số đã biết.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035050" y="3352800"/>
            <a:ext cx="1749425" cy="577850"/>
            <a:chOff x="288" y="2121"/>
            <a:chExt cx="1102" cy="364"/>
          </a:xfrm>
        </p:grpSpPr>
        <p:pic>
          <p:nvPicPr>
            <p:cNvPr id="10268" name="Picture 22" descr="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9" name="Text Box 23"/>
            <p:cNvSpPr txBox="1">
              <a:spLocks noChangeArrowheads="1"/>
            </p:cNvSpPr>
            <p:nvPr/>
          </p:nvSpPr>
          <p:spPr bwMode="auto">
            <a:xfrm>
              <a:off x="638" y="2137"/>
              <a:ext cx="75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64</a:t>
              </a: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1016000" y="4075113"/>
            <a:ext cx="1928813" cy="577850"/>
            <a:chOff x="276" y="2576"/>
            <a:chExt cx="1215" cy="364"/>
          </a:xfrm>
        </p:grpSpPr>
        <p:pic>
          <p:nvPicPr>
            <p:cNvPr id="10266" name="Picture 25" descr="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7" name="Text Box 26"/>
            <p:cNvSpPr txBox="1">
              <a:spLocks noChangeArrowheads="1"/>
            </p:cNvSpPr>
            <p:nvPr/>
          </p:nvSpPr>
          <p:spPr bwMode="auto">
            <a:xfrm>
              <a:off x="612" y="2600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640</a:t>
              </a:r>
            </a:p>
          </p:txBody>
        </p:sp>
      </p:grpSp>
      <p:grpSp>
        <p:nvGrpSpPr>
          <p:cNvPr id="6" name="Group 27"/>
          <p:cNvGrpSpPr>
            <a:grpSpLocks/>
          </p:cNvGrpSpPr>
          <p:nvPr/>
        </p:nvGrpSpPr>
        <p:grpSpPr bwMode="auto">
          <a:xfrm>
            <a:off x="1035050" y="4875213"/>
            <a:ext cx="1928813" cy="577850"/>
            <a:chOff x="288" y="3080"/>
            <a:chExt cx="1215" cy="364"/>
          </a:xfrm>
        </p:grpSpPr>
        <p:pic>
          <p:nvPicPr>
            <p:cNvPr id="10264" name="Picture 28" descr="C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5" name="Text Box 29"/>
            <p:cNvSpPr txBox="1">
              <a:spLocks noChangeArrowheads="1"/>
            </p:cNvSpPr>
            <p:nvPr/>
          </p:nvSpPr>
          <p:spPr bwMode="auto">
            <a:xfrm>
              <a:off x="624" y="3081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320</a:t>
              </a:r>
            </a:p>
          </p:txBody>
        </p:sp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5276850" y="3240088"/>
            <a:ext cx="1749425" cy="577850"/>
            <a:chOff x="288" y="2121"/>
            <a:chExt cx="1102" cy="364"/>
          </a:xfrm>
        </p:grpSpPr>
        <p:pic>
          <p:nvPicPr>
            <p:cNvPr id="10262" name="Picture 31" descr="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3" name="Text Box 32"/>
            <p:cNvSpPr txBox="1">
              <a:spLocks noChangeArrowheads="1"/>
            </p:cNvSpPr>
            <p:nvPr/>
          </p:nvSpPr>
          <p:spPr bwMode="auto">
            <a:xfrm>
              <a:off x="638" y="2137"/>
              <a:ext cx="75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42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5257800" y="3962400"/>
            <a:ext cx="1928813" cy="577850"/>
            <a:chOff x="276" y="2576"/>
            <a:chExt cx="1215" cy="364"/>
          </a:xfrm>
        </p:grpSpPr>
        <p:pic>
          <p:nvPicPr>
            <p:cNvPr id="10260" name="Picture 34" descr="B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1" name="Text Box 35"/>
            <p:cNvSpPr txBox="1">
              <a:spLocks noChangeArrowheads="1"/>
            </p:cNvSpPr>
            <p:nvPr/>
          </p:nvSpPr>
          <p:spPr bwMode="auto">
            <a:xfrm>
              <a:off x="612" y="2600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240</a:t>
              </a:r>
            </a:p>
          </p:txBody>
        </p:sp>
      </p:grp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5276850" y="4762500"/>
            <a:ext cx="1928813" cy="577850"/>
            <a:chOff x="288" y="3080"/>
            <a:chExt cx="1215" cy="364"/>
          </a:xfrm>
        </p:grpSpPr>
        <p:pic>
          <p:nvPicPr>
            <p:cNvPr id="10258" name="Picture 37" descr="C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59" name="Text Box 38"/>
            <p:cNvSpPr txBox="1">
              <a:spLocks noChangeArrowheads="1"/>
            </p:cNvSpPr>
            <p:nvPr/>
          </p:nvSpPr>
          <p:spPr bwMode="auto">
            <a:xfrm>
              <a:off x="624" y="3081"/>
              <a:ext cx="87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x = 420</a:t>
              </a:r>
            </a:p>
          </p:txBody>
        </p:sp>
      </p:grpSp>
      <p:sp>
        <p:nvSpPr>
          <p:cNvPr id="31783" name="WordArt 39"/>
          <p:cNvSpPr>
            <a:spLocks noChangeArrowheads="1" noChangeShapeType="1" noTextEdit="1"/>
          </p:cNvSpPr>
          <p:nvPr/>
        </p:nvSpPr>
        <p:spPr bwMode="auto">
          <a:xfrm>
            <a:off x="3581400" y="3048000"/>
            <a:ext cx="10477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Bài làm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17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9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0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3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1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2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 animBg="1"/>
      <p:bldP spid="31751" grpId="0"/>
      <p:bldP spid="31752" grpId="0" autoUpdateAnimBg="0"/>
      <p:bldP spid="31753" grpId="0" autoUpdateAnimBg="0"/>
      <p:bldP spid="31756" grpId="0" build="p" autoUpdateAnimBg="0"/>
      <p:bldP spid="317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763000" cy="1295400"/>
          </a:xfrm>
          <a:noFill/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2200">
                <a:solidFill>
                  <a:srgbClr val="CC00FF"/>
                </a:solidFill>
              </a:rPr>
              <a:t>Người ta đự định xếp 180 tấn hàng lên các toa xe lửa. Hỏi:</a:t>
            </a:r>
          </a:p>
          <a:p>
            <a:pPr algn="just" eaLnBrk="1" hangingPunct="1">
              <a:buFontTx/>
              <a:buNone/>
            </a:pPr>
            <a:r>
              <a:rPr lang="en-US" sz="2200">
                <a:solidFill>
                  <a:srgbClr val="CC00FF"/>
                </a:solidFill>
              </a:rPr>
              <a:t>a, Nếu mỗi toa xe chở được 20 tấn hàng thì cần mấy toa xe loại đó?</a:t>
            </a:r>
          </a:p>
          <a:p>
            <a:pPr algn="just" eaLnBrk="1" hangingPunct="1">
              <a:buFontTx/>
              <a:buNone/>
            </a:pPr>
            <a:r>
              <a:rPr lang="en-US" sz="2200">
                <a:solidFill>
                  <a:srgbClr val="CC00FF"/>
                </a:solidFill>
              </a:rPr>
              <a:t>b,Nếu mỗi toa xe chở được 30 tấn hàng thì cần mấy toa xe loại đó?</a:t>
            </a:r>
          </a:p>
        </p:txBody>
      </p:sp>
      <p:sp>
        <p:nvSpPr>
          <p:cNvPr id="32775" name="WordArt 7"/>
          <p:cNvSpPr>
            <a:spLocks noChangeArrowheads="1" noChangeShapeType="1" noTextEdit="1"/>
          </p:cNvSpPr>
          <p:nvPr/>
        </p:nvSpPr>
        <p:spPr bwMode="auto">
          <a:xfrm rot="548499">
            <a:off x="3644900" y="1371600"/>
            <a:ext cx="996950" cy="4556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9343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3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457200" y="3733800"/>
            <a:ext cx="8610600" cy="27019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a, Nếu mỗi toa chở được 20 tấn hàng thì cần số toa xe là:</a:t>
            </a:r>
          </a:p>
          <a:p>
            <a:pPr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180 : 20 = 9 (toa xe)</a:t>
            </a:r>
          </a:p>
          <a:p>
            <a:pPr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b, Nếu mỗi toa xe chở được 30 tấn hàng thì cần số toa xe là:</a:t>
            </a:r>
          </a:p>
          <a:p>
            <a:pPr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180 : 30 = 6 (toa xe)</a:t>
            </a:r>
          </a:p>
          <a:p>
            <a:pPr algn="ctr">
              <a:spcBef>
                <a:spcPct val="2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                            </a:t>
            </a:r>
            <a:r>
              <a:rPr lang="en-US" b="1" i="1">
                <a:solidFill>
                  <a:srgbClr val="0000FF"/>
                </a:solidFill>
                <a:latin typeface="Arial" charset="0"/>
              </a:rPr>
              <a:t>Đáp số: a) 9 toa xe.</a:t>
            </a:r>
          </a:p>
          <a:p>
            <a:pPr algn="ctr">
              <a:spcBef>
                <a:spcPct val="20000"/>
              </a:spcBef>
            </a:pPr>
            <a:r>
              <a:rPr lang="en-US" b="1" i="1">
                <a:solidFill>
                  <a:srgbClr val="0000FF"/>
                </a:solidFill>
                <a:latin typeface="Arial" charset="0"/>
              </a:rPr>
              <a:t>                                          b) 6 toa xe.</a:t>
            </a:r>
            <a:r>
              <a:rPr lang="en-US">
                <a:solidFill>
                  <a:srgbClr val="0000FF"/>
                </a:solidFill>
                <a:latin typeface="Arial" charset="0"/>
              </a:rPr>
              <a:t>        </a:t>
            </a:r>
          </a:p>
        </p:txBody>
      </p:sp>
      <p:sp>
        <p:nvSpPr>
          <p:cNvPr id="32777" name="WordArt 9"/>
          <p:cNvSpPr>
            <a:spLocks noChangeArrowheads="1" noChangeShapeType="1" noTextEdit="1"/>
          </p:cNvSpPr>
          <p:nvPr/>
        </p:nvSpPr>
        <p:spPr bwMode="auto">
          <a:xfrm>
            <a:off x="3733800" y="3124200"/>
            <a:ext cx="104775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Arial"/>
                <a:cs typeface="Arial"/>
              </a:rPr>
              <a:t>Bài làm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7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7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2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27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27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build="p"/>
      <p:bldP spid="32775" grpId="0" animBg="1"/>
      <p:bldP spid="32776" grpId="0" build="p"/>
      <p:bldP spid="3277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4"/>
          <p:cNvGrpSpPr>
            <a:grpSpLocks/>
          </p:cNvGrpSpPr>
          <p:nvPr/>
        </p:nvGrpSpPr>
        <p:grpSpPr bwMode="auto">
          <a:xfrm rot="-5400000">
            <a:off x="5872163" y="2738437"/>
            <a:ext cx="4800600" cy="847725"/>
            <a:chOff x="2350" y="1008"/>
            <a:chExt cx="1826" cy="534"/>
          </a:xfrm>
        </p:grpSpPr>
        <p:pic>
          <p:nvPicPr>
            <p:cNvPr id="1039" name="Picture 5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0" name="Picture 6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1" name="Picture 7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42" name="Picture 8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28" name="Group 9"/>
          <p:cNvGrpSpPr>
            <a:grpSpLocks/>
          </p:cNvGrpSpPr>
          <p:nvPr/>
        </p:nvGrpSpPr>
        <p:grpSpPr bwMode="auto">
          <a:xfrm rot="-5400000">
            <a:off x="-1443037" y="3805237"/>
            <a:ext cx="4800600" cy="847725"/>
            <a:chOff x="2350" y="1008"/>
            <a:chExt cx="1826" cy="534"/>
          </a:xfrm>
        </p:grpSpPr>
        <p:pic>
          <p:nvPicPr>
            <p:cNvPr id="1035" name="Picture 10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11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12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8" name="Picture 13" descr="SPARKLES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026" name="Object 14"/>
          <p:cNvGraphicFramePr>
            <a:graphicFrameLocks noChangeAspect="1"/>
          </p:cNvGraphicFramePr>
          <p:nvPr/>
        </p:nvGraphicFramePr>
        <p:xfrm>
          <a:off x="381000" y="304800"/>
          <a:ext cx="1828800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4" imgW="1473120" imgH="1081080" progId="">
                  <p:embed/>
                </p:oleObj>
              </mc:Choice>
              <mc:Fallback>
                <p:oleObj name="Clip" r:id="rId4" imgW="1473120" imgH="1081080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4800"/>
                        <a:ext cx="1828800" cy="1463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9" name="Picture 16" descr="Free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000" y="4800600"/>
            <a:ext cx="1265238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7" descr="Funny Cartoon Be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00" y="1439863"/>
            <a:ext cx="1143000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AutoShape 18"/>
          <p:cNvSpPr>
            <a:spLocks noChangeArrowheads="1"/>
          </p:cNvSpPr>
          <p:nvPr/>
        </p:nvSpPr>
        <p:spPr bwMode="auto">
          <a:xfrm>
            <a:off x="1752600" y="1828800"/>
            <a:ext cx="4419600" cy="3810000"/>
          </a:xfrm>
          <a:prstGeom prst="cloudCallout">
            <a:avLst>
              <a:gd name="adj1" fmla="val 71875"/>
              <a:gd name="adj2" fmla="val -3179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32" name="WordArt 20"/>
          <p:cNvSpPr>
            <a:spLocks noChangeArrowheads="1" noChangeShapeType="1" noTextEdit="1"/>
          </p:cNvSpPr>
          <p:nvPr/>
        </p:nvSpPr>
        <p:spPr bwMode="auto">
          <a:xfrm>
            <a:off x="2362200" y="2305050"/>
            <a:ext cx="38100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Arial"/>
                <a:cs typeface="Arial"/>
              </a:rPr>
              <a:t>Bạn nhầm mất rồi. </a:t>
            </a:r>
          </a:p>
        </p:txBody>
      </p:sp>
      <p:sp>
        <p:nvSpPr>
          <p:cNvPr id="1033" name="WordArt 21"/>
          <p:cNvSpPr>
            <a:spLocks noChangeArrowheads="1" noChangeShapeType="1" noTextEdit="1"/>
          </p:cNvSpPr>
          <p:nvPr/>
        </p:nvSpPr>
        <p:spPr bwMode="auto">
          <a:xfrm>
            <a:off x="2251075" y="3775075"/>
            <a:ext cx="3311525" cy="949325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Bạn thử suy nghĩ lại nhé.</a:t>
            </a:r>
          </a:p>
        </p:txBody>
      </p:sp>
      <p:sp>
        <p:nvSpPr>
          <p:cNvPr id="1034" name="AutoShape 23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943600"/>
            <a:ext cx="609600" cy="457200"/>
          </a:xfrm>
          <a:prstGeom prst="actionButtonBeginning">
            <a:avLst/>
          </a:prstGeom>
          <a:solidFill>
            <a:srgbClr val="EAC1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5943600"/>
            <a:ext cx="609600" cy="457200"/>
          </a:xfrm>
          <a:prstGeom prst="actionButtonBeginning">
            <a:avLst/>
          </a:prstGeom>
          <a:solidFill>
            <a:srgbClr val="EAC1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 rot="-5400000">
            <a:off x="-1290637" y="3957637"/>
            <a:ext cx="4800600" cy="847725"/>
            <a:chOff x="2350" y="1008"/>
            <a:chExt cx="1826" cy="534"/>
          </a:xfrm>
        </p:grpSpPr>
        <p:pic>
          <p:nvPicPr>
            <p:cNvPr id="2122" name="Picture 6" descr="SPARKLES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3" name="Picture 7" descr="SPARKLES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4" name="Picture 8" descr="SPARKLES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25" name="Picture 9" descr="SPARKLES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2050" name="Object 10"/>
          <p:cNvGraphicFramePr>
            <a:graphicFrameLocks noChangeAspect="1"/>
          </p:cNvGraphicFramePr>
          <p:nvPr/>
        </p:nvGraphicFramePr>
        <p:xfrm>
          <a:off x="152400" y="457200"/>
          <a:ext cx="1828800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lip" r:id="rId5" imgW="1473120" imgH="1081080" progId="">
                  <p:embed/>
                </p:oleObj>
              </mc:Choice>
              <mc:Fallback>
                <p:oleObj name="Clip" r:id="rId5" imgW="1473120" imgH="108108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57200"/>
                        <a:ext cx="1828800" cy="1463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11"/>
          <p:cNvGraphicFramePr>
            <a:graphicFrameLocks noChangeAspect="1"/>
          </p:cNvGraphicFramePr>
          <p:nvPr/>
        </p:nvGraphicFramePr>
        <p:xfrm>
          <a:off x="7315200" y="457200"/>
          <a:ext cx="198120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lip" r:id="rId7" imgW="2083003" imgH="3003804" progId="">
                  <p:embed/>
                </p:oleObj>
              </mc:Choice>
              <mc:Fallback>
                <p:oleObj name="Clip" r:id="rId7" imgW="2083003" imgH="3003804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lum bright="6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57200"/>
                        <a:ext cx="1981200" cy="2362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4" name="Group 12"/>
          <p:cNvGrpSpPr>
            <a:grpSpLocks/>
          </p:cNvGrpSpPr>
          <p:nvPr/>
        </p:nvGrpSpPr>
        <p:grpSpPr bwMode="auto">
          <a:xfrm>
            <a:off x="2165350" y="990600"/>
            <a:ext cx="5073650" cy="5418138"/>
            <a:chOff x="47" y="0"/>
            <a:chExt cx="5713" cy="4320"/>
          </a:xfrm>
        </p:grpSpPr>
        <p:sp>
          <p:nvSpPr>
            <p:cNvPr id="2056" name="Freeform 13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14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5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9" name="Freeform 16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7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8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9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3" name="Freeform 20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21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Freeform 22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6" name="Freeform 23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7" name="Freeform 24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" name="Freeform 25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9" name="Freeform 26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Freeform 27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1" name="Freeform 28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2" name="Freeform 29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3" name="Freeform 30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31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Freeform 32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33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34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35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36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37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38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39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40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4" name="Freeform 41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5" name="Freeform 42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6" name="Freeform 43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7" name="Freeform 44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8" name="Freeform 45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" name="Freeform 46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0" name="Freeform 47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1" name="Freeform 48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2" name="Freeform 49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3" name="Freeform 50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4" name="Freeform 51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5" name="Freeform 52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6" name="Freeform 53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7" name="Freeform 54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8" name="Freeform 55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9" name="Freeform 56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0" name="Freeform 57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1" name="Freeform 58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2" name="Freeform 59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3" name="Freeform 60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4" name="Freeform 61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5" name="Freeform 62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6" name="Freeform 63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7" name="Freeform 64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108" name="Group 65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2119" name="Freeform 66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0" name="Freeform 67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1" name="Freeform 68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09" name="Rectangle 69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2110" name="Group 70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2111" name="Freeform 71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2" name="Freeform 72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3" name="Freeform 73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4" name="Freeform 74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5" name="Freeform 75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6" name="Freeform 76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7" name="Freeform 77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18" name="Freeform 78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55" name="Text Box 79"/>
          <p:cNvSpPr txBox="1">
            <a:spLocks noChangeArrowheads="1"/>
          </p:cNvSpPr>
          <p:nvPr/>
        </p:nvSpPr>
        <p:spPr bwMode="auto">
          <a:xfrm>
            <a:off x="2438400" y="2743200"/>
            <a:ext cx="4495800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i="1">
                <a:solidFill>
                  <a:srgbClr val="339933"/>
                </a:solidFill>
                <a:latin typeface="Arial" charset="0"/>
                <a:cs typeface="Arial" charset="0"/>
              </a:rPr>
              <a:t>B</a:t>
            </a:r>
            <a:r>
              <a:rPr lang="en-US" sz="3600" b="1" i="1">
                <a:solidFill>
                  <a:srgbClr val="339933"/>
                </a:solidFill>
                <a:latin typeface="Arial" charset="0"/>
              </a:rPr>
              <a:t>ẠN GIỎI QUÁ.</a:t>
            </a:r>
          </a:p>
          <a:p>
            <a:pPr algn="ctr">
              <a:lnSpc>
                <a:spcPct val="150000"/>
              </a:lnSpc>
            </a:pPr>
            <a:r>
              <a:rPr lang="en-US" sz="2600" b="1" i="1">
                <a:solidFill>
                  <a:srgbClr val="339933"/>
                </a:solidFill>
                <a:latin typeface="Arial" charset="0"/>
              </a:rPr>
              <a:t>Bạn xứng đáng được </a:t>
            </a:r>
          </a:p>
          <a:p>
            <a:pPr algn="ctr">
              <a:lnSpc>
                <a:spcPct val="150000"/>
              </a:lnSpc>
            </a:pPr>
            <a:r>
              <a:rPr lang="en-US" sz="2600" b="1" i="1">
                <a:solidFill>
                  <a:srgbClr val="339933"/>
                </a:solidFill>
                <a:latin typeface="Arial" charset="0"/>
              </a:rPr>
              <a:t>thưởng một tràng pháo tay</a:t>
            </a:r>
            <a:r>
              <a:rPr lang="en-US" sz="2800" b="1" i="1">
                <a:solidFill>
                  <a:srgbClr val="339933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52228" name="Picture 6" descr="ap_200907141235074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hlinkClick r:id="rId2" action="ppaction://hlinksldjump"/>
          </p:cNvPr>
          <p:cNvSpPr txBox="1">
            <a:spLocks noGrp="1"/>
          </p:cNvSpPr>
          <p:nvPr>
            <p:ph type="ctrTitle"/>
          </p:nvPr>
        </p:nvSpPr>
        <p:spPr>
          <a:xfrm>
            <a:off x="685800" y="2102344"/>
            <a:ext cx="7772400" cy="152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buFont typeface="Arial" charset="0"/>
              <a:buNone/>
              <a:defRPr/>
            </a:pPr>
            <a:r>
              <a:rPr lang="en-US" sz="8000" b="1" dirty="0">
                <a:solidFill>
                  <a:srgbClr val="FF3399"/>
                </a:solidFill>
                <a:latin typeface="+mj-lt"/>
                <a:ea typeface="HP001 5Ha" pitchFamily="34" charset="-127"/>
                <a:cs typeface="Arial" charset="0"/>
              </a:rPr>
              <a:t>KHỞI ĐỘNG</a:t>
            </a:r>
          </a:p>
        </p:txBody>
      </p:sp>
      <p:pic>
        <p:nvPicPr>
          <p:cNvPr id="5" name="Picture 16" descr="1224088f9z0urr8eo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442904">
            <a:off x="7176287" y="3844025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1224088f9z0urr8eo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299177">
            <a:off x="1227775" y="3790127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blumen-pflanzen09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0" descr="blumen-pflanzen09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9" name="Text Box 79"/>
          <p:cNvSpPr txBox="1">
            <a:spLocks noChangeArrowheads="1"/>
          </p:cNvSpPr>
          <p:nvPr/>
        </p:nvSpPr>
        <p:spPr bwMode="auto">
          <a:xfrm>
            <a:off x="762000" y="1143000"/>
            <a:ext cx="39576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00FF"/>
                </a:solidFill>
                <a:latin typeface="Arial" charset="0"/>
              </a:rPr>
              <a:t>Tính giá trị của biểu thức:</a:t>
            </a:r>
          </a:p>
        </p:txBody>
      </p:sp>
      <p:sp>
        <p:nvSpPr>
          <p:cNvPr id="5200" name="Text Box 80"/>
          <p:cNvSpPr txBox="1">
            <a:spLocks noChangeArrowheads="1"/>
          </p:cNvSpPr>
          <p:nvPr/>
        </p:nvSpPr>
        <p:spPr bwMode="auto">
          <a:xfrm>
            <a:off x="1203325" y="1743075"/>
            <a:ext cx="2076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112 : (7 x 4)</a:t>
            </a:r>
          </a:p>
        </p:txBody>
      </p:sp>
      <p:sp>
        <p:nvSpPr>
          <p:cNvPr id="5201" name="Text Box 81"/>
          <p:cNvSpPr txBox="1">
            <a:spLocks noChangeArrowheads="1"/>
          </p:cNvSpPr>
          <p:nvPr/>
        </p:nvSpPr>
        <p:spPr bwMode="auto">
          <a:xfrm>
            <a:off x="2895600" y="2590800"/>
            <a:ext cx="2682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945 : (7 x 5 x 3)</a:t>
            </a:r>
          </a:p>
        </p:txBody>
      </p:sp>
      <p:sp>
        <p:nvSpPr>
          <p:cNvPr id="5202" name="Text Box 82"/>
          <p:cNvSpPr txBox="1">
            <a:spLocks noChangeArrowheads="1"/>
          </p:cNvSpPr>
          <p:nvPr/>
        </p:nvSpPr>
        <p:spPr bwMode="auto">
          <a:xfrm>
            <a:off x="4876800" y="1828800"/>
            <a:ext cx="2682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630 : (6 x 7 x 3)</a:t>
            </a:r>
          </a:p>
        </p:txBody>
      </p:sp>
      <p:sp>
        <p:nvSpPr>
          <p:cNvPr id="5204" name="Text Box 84"/>
          <p:cNvSpPr txBox="1">
            <a:spLocks noChangeArrowheads="1"/>
          </p:cNvSpPr>
          <p:nvPr/>
        </p:nvSpPr>
        <p:spPr bwMode="auto">
          <a:xfrm>
            <a:off x="685800" y="3962400"/>
            <a:ext cx="2474913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   </a:t>
            </a:r>
            <a:r>
              <a:rPr lang="en-US" sz="2800">
                <a:solidFill>
                  <a:srgbClr val="CC00FF"/>
                </a:solidFill>
                <a:latin typeface="Arial" charset="0"/>
              </a:rPr>
              <a:t>112 : (7 x 4)</a:t>
            </a:r>
            <a:r>
              <a:rPr lang="en-US" sz="2800">
                <a:solidFill>
                  <a:srgbClr val="FF6600"/>
                </a:solidFill>
                <a:latin typeface="Arial" charset="0"/>
              </a:rPr>
              <a:t>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112 : 7 : 4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16 : 4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4</a:t>
            </a:r>
          </a:p>
        </p:txBody>
      </p:sp>
      <p:sp>
        <p:nvSpPr>
          <p:cNvPr id="5205" name="Text Box 85"/>
          <p:cNvSpPr txBox="1">
            <a:spLocks noChangeArrowheads="1"/>
          </p:cNvSpPr>
          <p:nvPr/>
        </p:nvSpPr>
        <p:spPr bwMode="auto">
          <a:xfrm>
            <a:off x="3219450" y="3981450"/>
            <a:ext cx="307975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   </a:t>
            </a:r>
            <a:r>
              <a:rPr lang="en-US" sz="2800">
                <a:solidFill>
                  <a:srgbClr val="CC00FF"/>
                </a:solidFill>
                <a:latin typeface="Arial" charset="0"/>
              </a:rPr>
              <a:t>630 : (6 x 7 x 3)</a:t>
            </a:r>
            <a:r>
              <a:rPr lang="en-US" sz="2800">
                <a:solidFill>
                  <a:srgbClr val="FF6600"/>
                </a:solidFill>
                <a:latin typeface="Arial" charset="0"/>
              </a:rPr>
              <a:t>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630 : 6 : 7 : 3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105 : 7 : 3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15 : 3 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5</a:t>
            </a:r>
          </a:p>
        </p:txBody>
      </p:sp>
      <p:sp>
        <p:nvSpPr>
          <p:cNvPr id="5206" name="Text Box 86"/>
          <p:cNvSpPr txBox="1">
            <a:spLocks noChangeArrowheads="1"/>
          </p:cNvSpPr>
          <p:nvPr/>
        </p:nvSpPr>
        <p:spPr bwMode="auto">
          <a:xfrm>
            <a:off x="6248400" y="3962400"/>
            <a:ext cx="268287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945 : (7 x 5 x 3</a:t>
            </a:r>
            <a:r>
              <a:rPr lang="en-US" sz="2800">
                <a:solidFill>
                  <a:srgbClr val="FF6600"/>
                </a:solidFill>
                <a:latin typeface="Arial" charset="0"/>
              </a:rPr>
              <a:t>)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945 : 7 : 5 : 3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135 : 5 : 3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27 : 3</a:t>
            </a:r>
          </a:p>
          <a:p>
            <a:r>
              <a:rPr lang="en-US" sz="2800">
                <a:solidFill>
                  <a:srgbClr val="FF6600"/>
                </a:solidFill>
                <a:latin typeface="Arial" charset="0"/>
              </a:rPr>
              <a:t>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5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5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5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9" grpId="0"/>
      <p:bldP spid="5200" grpId="0"/>
      <p:bldP spid="5201" grpId="0"/>
      <p:bldP spid="5202" grpId="0"/>
      <p:bldP spid="5204" grpId="0"/>
      <p:bldP spid="5205" grpId="0"/>
      <p:bldP spid="52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hlinkClick r:id="rId2" action="ppaction://hlinksldjump"/>
          </p:cNvPr>
          <p:cNvSpPr txBox="1">
            <a:spLocks noGrp="1"/>
          </p:cNvSpPr>
          <p:nvPr>
            <p:ph type="ctrTitle"/>
          </p:nvPr>
        </p:nvSpPr>
        <p:spPr>
          <a:xfrm>
            <a:off x="685800" y="2102344"/>
            <a:ext cx="7772400" cy="152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buFont typeface="Arial" charset="0"/>
              <a:buNone/>
              <a:defRPr/>
            </a:pPr>
            <a:r>
              <a:rPr lang="en-US" sz="8000" b="1" dirty="0">
                <a:solidFill>
                  <a:srgbClr val="FF3399"/>
                </a:solidFill>
                <a:latin typeface="+mj-lt"/>
                <a:ea typeface="HP001 5Ha" pitchFamily="34" charset="-127"/>
                <a:cs typeface="Arial" charset="0"/>
              </a:rPr>
              <a:t>KHÁM PHÁ</a:t>
            </a:r>
          </a:p>
        </p:txBody>
      </p:sp>
      <p:pic>
        <p:nvPicPr>
          <p:cNvPr id="5" name="Picture 16" descr="1224088f9z0urr8eo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442904">
            <a:off x="7176287" y="3844025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1224088f9z0urr8eo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299177">
            <a:off x="1227775" y="3790127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blumen-pflanzen09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0" descr="blumen-pflanzen09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6"/>
          <p:cNvGrpSpPr>
            <a:grpSpLocks/>
          </p:cNvGrpSpPr>
          <p:nvPr/>
        </p:nvGrpSpPr>
        <p:grpSpPr bwMode="auto">
          <a:xfrm>
            <a:off x="1447800" y="1447800"/>
            <a:ext cx="6400800" cy="1600200"/>
            <a:chOff x="912" y="912"/>
            <a:chExt cx="4032" cy="1008"/>
          </a:xfrm>
        </p:grpSpPr>
        <p:sp>
          <p:nvSpPr>
            <p:cNvPr id="6186" name="AutoShape 110"/>
            <p:cNvSpPr>
              <a:spLocks noChangeArrowheads="1"/>
            </p:cNvSpPr>
            <p:nvPr/>
          </p:nvSpPr>
          <p:spPr bwMode="auto">
            <a:xfrm>
              <a:off x="912" y="912"/>
              <a:ext cx="4032" cy="1008"/>
            </a:xfrm>
            <a:prstGeom prst="cloudCallout">
              <a:avLst>
                <a:gd name="adj1" fmla="val -34079"/>
                <a:gd name="adj2" fmla="val 65278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  <p:sp>
          <p:nvSpPr>
            <p:cNvPr id="6187" name="Text Box 109"/>
            <p:cNvSpPr txBox="1">
              <a:spLocks noChangeArrowheads="1"/>
            </p:cNvSpPr>
            <p:nvPr/>
          </p:nvSpPr>
          <p:spPr bwMode="auto">
            <a:xfrm>
              <a:off x="1248" y="1008"/>
              <a:ext cx="3504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CC00FF"/>
                  </a:solidFill>
                  <a:latin typeface="Arial" charset="0"/>
                </a:rPr>
                <a:t>Hãy áp dụng tính chất chia một số cho một tích để thực hiện phép chia</a:t>
              </a:r>
            </a:p>
          </p:txBody>
        </p:sp>
        <p:sp>
          <p:nvSpPr>
            <p:cNvPr id="6188" name="Text Box 113"/>
            <p:cNvSpPr txBox="1">
              <a:spLocks noChangeArrowheads="1"/>
            </p:cNvSpPr>
            <p:nvPr/>
          </p:nvSpPr>
          <p:spPr bwMode="auto">
            <a:xfrm>
              <a:off x="2256" y="1428"/>
              <a:ext cx="134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3D995C"/>
              </a:prstShdw>
            </a:effectLst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FF5050"/>
                  </a:solidFill>
                  <a:latin typeface="Arial" charset="0"/>
                </a:rPr>
                <a:t>320 : 40 = ?</a:t>
              </a:r>
            </a:p>
          </p:txBody>
        </p:sp>
      </p:grpSp>
      <p:grpSp>
        <p:nvGrpSpPr>
          <p:cNvPr id="3" name="Group 117"/>
          <p:cNvGrpSpPr>
            <a:grpSpLocks/>
          </p:cNvGrpSpPr>
          <p:nvPr/>
        </p:nvGrpSpPr>
        <p:grpSpPr bwMode="auto">
          <a:xfrm>
            <a:off x="4038600" y="3414713"/>
            <a:ext cx="4495800" cy="2168525"/>
            <a:chOff x="480" y="1335"/>
            <a:chExt cx="2832" cy="1366"/>
          </a:xfrm>
        </p:grpSpPr>
        <p:sp>
          <p:nvSpPr>
            <p:cNvPr id="6180" name="Text Box 118"/>
            <p:cNvSpPr txBox="1">
              <a:spLocks noChangeArrowheads="1"/>
            </p:cNvSpPr>
            <p:nvPr/>
          </p:nvSpPr>
          <p:spPr bwMode="auto">
            <a:xfrm>
              <a:off x="480" y="1344"/>
              <a:ext cx="1248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320 : 40 =</a:t>
              </a:r>
              <a:r>
                <a:rPr lang="en-US" sz="2000">
                  <a:solidFill>
                    <a:srgbClr val="339933"/>
                  </a:solidFill>
                  <a:latin typeface="Arial" charset="0"/>
                </a:rPr>
                <a:t> </a:t>
              </a:r>
            </a:p>
          </p:txBody>
        </p:sp>
        <p:sp>
          <p:nvSpPr>
            <p:cNvPr id="6181" name="Text Box 119"/>
            <p:cNvSpPr txBox="1">
              <a:spLocks noChangeArrowheads="1"/>
            </p:cNvSpPr>
            <p:nvPr/>
          </p:nvSpPr>
          <p:spPr bwMode="auto">
            <a:xfrm>
              <a:off x="1584" y="1335"/>
              <a:ext cx="720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320 :</a:t>
              </a:r>
            </a:p>
          </p:txBody>
        </p:sp>
        <p:sp>
          <p:nvSpPr>
            <p:cNvPr id="6182" name="Text Box 120"/>
            <p:cNvSpPr txBox="1">
              <a:spLocks noChangeArrowheads="1"/>
            </p:cNvSpPr>
            <p:nvPr/>
          </p:nvSpPr>
          <p:spPr bwMode="auto">
            <a:xfrm>
              <a:off x="2112" y="1344"/>
              <a:ext cx="1200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( 10 x 4 )</a:t>
              </a:r>
            </a:p>
          </p:txBody>
        </p:sp>
        <p:sp>
          <p:nvSpPr>
            <p:cNvPr id="6183" name="Text Box 121"/>
            <p:cNvSpPr txBox="1">
              <a:spLocks noChangeArrowheads="1"/>
            </p:cNvSpPr>
            <p:nvPr/>
          </p:nvSpPr>
          <p:spPr bwMode="auto">
            <a:xfrm>
              <a:off x="1392" y="1680"/>
              <a:ext cx="1584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= 32</a:t>
              </a:r>
              <a:r>
                <a:rPr lang="en-US" sz="2800">
                  <a:solidFill>
                    <a:srgbClr val="FF00FF"/>
                  </a:solidFill>
                  <a:latin typeface="Arial" charset="0"/>
                </a:rPr>
                <a:t>0</a:t>
              </a:r>
              <a:r>
                <a:rPr lang="en-US" sz="2800">
                  <a:latin typeface="Arial" charset="0"/>
                </a:rPr>
                <a:t> </a:t>
              </a: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: 1</a:t>
              </a:r>
              <a:r>
                <a:rPr lang="en-US" sz="2800">
                  <a:solidFill>
                    <a:srgbClr val="FF00FF"/>
                  </a:solidFill>
                  <a:latin typeface="Arial" charset="0"/>
                </a:rPr>
                <a:t>0 </a:t>
              </a: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: 4</a:t>
              </a:r>
            </a:p>
          </p:txBody>
        </p:sp>
        <p:sp>
          <p:nvSpPr>
            <p:cNvPr id="6184" name="Text Box 122"/>
            <p:cNvSpPr txBox="1">
              <a:spLocks noChangeArrowheads="1"/>
            </p:cNvSpPr>
            <p:nvPr/>
          </p:nvSpPr>
          <p:spPr bwMode="auto">
            <a:xfrm>
              <a:off x="1296" y="2016"/>
              <a:ext cx="1728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=       32    : 4</a:t>
              </a:r>
            </a:p>
          </p:txBody>
        </p:sp>
        <p:sp>
          <p:nvSpPr>
            <p:cNvPr id="6185" name="Text Box 123"/>
            <p:cNvSpPr txBox="1">
              <a:spLocks noChangeArrowheads="1"/>
            </p:cNvSpPr>
            <p:nvPr/>
          </p:nvSpPr>
          <p:spPr bwMode="auto">
            <a:xfrm>
              <a:off x="1374" y="2371"/>
              <a:ext cx="1296" cy="330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>
                  <a:solidFill>
                    <a:srgbClr val="339933"/>
                  </a:solidFill>
                  <a:latin typeface="Arial" charset="0"/>
                </a:rPr>
                <a:t>=             8</a:t>
              </a:r>
            </a:p>
          </p:txBody>
        </p:sp>
      </p:grpSp>
      <p:sp>
        <p:nvSpPr>
          <p:cNvPr id="6271" name="Text Box 127"/>
          <p:cNvSpPr txBox="1">
            <a:spLocks noChangeArrowheads="1"/>
          </p:cNvSpPr>
          <p:nvPr/>
        </p:nvSpPr>
        <p:spPr bwMode="auto">
          <a:xfrm>
            <a:off x="4038600" y="5715000"/>
            <a:ext cx="2792413" cy="52387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320 : 40 = 32 : 4</a:t>
            </a:r>
          </a:p>
        </p:txBody>
      </p:sp>
      <p:grpSp>
        <p:nvGrpSpPr>
          <p:cNvPr id="4" name="Group 130"/>
          <p:cNvGrpSpPr>
            <a:grpSpLocks/>
          </p:cNvGrpSpPr>
          <p:nvPr/>
        </p:nvGrpSpPr>
        <p:grpSpPr bwMode="auto">
          <a:xfrm>
            <a:off x="1295400" y="3200400"/>
            <a:ext cx="3581400" cy="3200400"/>
            <a:chOff x="816" y="1824"/>
            <a:chExt cx="2256" cy="2016"/>
          </a:xfrm>
        </p:grpSpPr>
        <p:sp>
          <p:nvSpPr>
            <p:cNvPr id="6178" name="AutoShape 129"/>
            <p:cNvSpPr>
              <a:spLocks noChangeArrowheads="1"/>
            </p:cNvSpPr>
            <p:nvPr/>
          </p:nvSpPr>
          <p:spPr bwMode="auto">
            <a:xfrm>
              <a:off x="816" y="1824"/>
              <a:ext cx="2256" cy="2016"/>
            </a:xfrm>
            <a:prstGeom prst="rightArrowCallout">
              <a:avLst>
                <a:gd name="adj1" fmla="val 35315"/>
                <a:gd name="adj2" fmla="val 25000"/>
                <a:gd name="adj3" fmla="val 31499"/>
                <a:gd name="adj4" fmla="val 66667"/>
              </a:avLst>
            </a:prstGeom>
            <a:solidFill>
              <a:srgbClr val="FFFF00"/>
            </a:solidFill>
            <a:ln w="9525">
              <a:solidFill>
                <a:srgbClr val="FFCC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6179" name="Rectangle 128"/>
            <p:cNvSpPr>
              <a:spLocks noChangeArrowheads="1"/>
            </p:cNvSpPr>
            <p:nvPr/>
          </p:nvSpPr>
          <p:spPr bwMode="auto">
            <a:xfrm>
              <a:off x="864" y="1824"/>
              <a:ext cx="1488" cy="1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0000FF"/>
                  </a:solidFill>
                  <a:latin typeface="Arial" charset="0"/>
                </a:rPr>
                <a:t>Khi thực hiện phép chia 320:40, ta có thể cùng xóa một chữ số 0 ở tận cùng của số chia và số bị chia, rồi chia như thường.</a:t>
              </a:r>
            </a:p>
          </p:txBody>
        </p:sp>
      </p:grpSp>
      <p:grpSp>
        <p:nvGrpSpPr>
          <p:cNvPr id="5" name="Group 126"/>
          <p:cNvGrpSpPr>
            <a:grpSpLocks/>
          </p:cNvGrpSpPr>
          <p:nvPr/>
        </p:nvGrpSpPr>
        <p:grpSpPr bwMode="auto">
          <a:xfrm>
            <a:off x="1143000" y="3581400"/>
            <a:ext cx="3200400" cy="2286000"/>
            <a:chOff x="336" y="2304"/>
            <a:chExt cx="2016" cy="1440"/>
          </a:xfrm>
        </p:grpSpPr>
        <p:sp>
          <p:nvSpPr>
            <p:cNvPr id="6176" name="AutoShape 124"/>
            <p:cNvSpPr>
              <a:spLocks noChangeArrowheads="1"/>
            </p:cNvSpPr>
            <p:nvPr/>
          </p:nvSpPr>
          <p:spPr bwMode="auto">
            <a:xfrm>
              <a:off x="336" y="2304"/>
              <a:ext cx="2016" cy="1440"/>
            </a:xfrm>
            <a:prstGeom prst="cloudCallout">
              <a:avLst>
                <a:gd name="adj1" fmla="val 65477"/>
                <a:gd name="adj2" fmla="val -9653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  <p:sp>
          <p:nvSpPr>
            <p:cNvPr id="6177" name="Text Box 125"/>
            <p:cNvSpPr txBox="1">
              <a:spLocks noChangeArrowheads="1"/>
            </p:cNvSpPr>
            <p:nvPr/>
          </p:nvSpPr>
          <p:spPr bwMode="auto">
            <a:xfrm>
              <a:off x="432" y="2600"/>
              <a:ext cx="1776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0000FF"/>
                  </a:solidFill>
                  <a:latin typeface="Arial" charset="0"/>
                </a:rPr>
                <a:t>Nhận xét gì về kết quả hai phép chia </a:t>
              </a:r>
            </a:p>
            <a:p>
              <a:pPr algn="ctr"/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320 : 40</a:t>
              </a:r>
              <a:r>
                <a:rPr lang="en-US">
                  <a:solidFill>
                    <a:srgbClr val="0000FF"/>
                  </a:solidFill>
                  <a:latin typeface="Arial" charset="0"/>
                </a:rPr>
                <a:t> và </a:t>
              </a: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32 : 4</a:t>
              </a:r>
              <a:r>
                <a:rPr lang="en-US">
                  <a:solidFill>
                    <a:srgbClr val="0000FF"/>
                  </a:solidFill>
                  <a:latin typeface="Arial" charset="0"/>
                </a:rPr>
                <a:t>?</a:t>
              </a:r>
            </a:p>
          </p:txBody>
        </p:sp>
      </p:grpSp>
      <p:grpSp>
        <p:nvGrpSpPr>
          <p:cNvPr id="6" name="Group 134"/>
          <p:cNvGrpSpPr>
            <a:grpSpLocks/>
          </p:cNvGrpSpPr>
          <p:nvPr/>
        </p:nvGrpSpPr>
        <p:grpSpPr bwMode="auto">
          <a:xfrm>
            <a:off x="1143000" y="3581400"/>
            <a:ext cx="3200400" cy="2286000"/>
            <a:chOff x="720" y="2592"/>
            <a:chExt cx="2016" cy="1440"/>
          </a:xfrm>
        </p:grpSpPr>
        <p:sp>
          <p:nvSpPr>
            <p:cNvPr id="6174" name="AutoShape 132"/>
            <p:cNvSpPr>
              <a:spLocks noChangeArrowheads="1"/>
            </p:cNvSpPr>
            <p:nvPr/>
          </p:nvSpPr>
          <p:spPr bwMode="auto">
            <a:xfrm>
              <a:off x="720" y="2592"/>
              <a:ext cx="2016" cy="1440"/>
            </a:xfrm>
            <a:prstGeom prst="cloudCallout">
              <a:avLst>
                <a:gd name="adj1" fmla="val 65477"/>
                <a:gd name="adj2" fmla="val -9653"/>
              </a:avLst>
            </a:prstGeom>
            <a:solidFill>
              <a:srgbClr val="FF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  <p:sp>
          <p:nvSpPr>
            <p:cNvPr id="6175" name="Text Box 133"/>
            <p:cNvSpPr txBox="1">
              <a:spLocks noChangeArrowheads="1"/>
            </p:cNvSpPr>
            <p:nvPr/>
          </p:nvSpPr>
          <p:spPr bwMode="auto">
            <a:xfrm>
              <a:off x="816" y="2880"/>
              <a:ext cx="1776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>
                  <a:solidFill>
                    <a:srgbClr val="0066FF"/>
                  </a:solidFill>
                  <a:latin typeface="Arial" charset="0"/>
                </a:rPr>
                <a:t>Vận dụng cách làm trên để đặt tính và thực hiện phép chia 320 : 40</a:t>
              </a:r>
            </a:p>
          </p:txBody>
        </p:sp>
      </p:grpSp>
      <p:grpSp>
        <p:nvGrpSpPr>
          <p:cNvPr id="7" name="Group 135"/>
          <p:cNvGrpSpPr>
            <a:grpSpLocks/>
          </p:cNvGrpSpPr>
          <p:nvPr/>
        </p:nvGrpSpPr>
        <p:grpSpPr bwMode="auto">
          <a:xfrm>
            <a:off x="1989138" y="3697288"/>
            <a:ext cx="955675" cy="493712"/>
            <a:chOff x="1724" y="1248"/>
            <a:chExt cx="602" cy="311"/>
          </a:xfrm>
        </p:grpSpPr>
        <p:sp>
          <p:nvSpPr>
            <p:cNvPr id="6172" name="Line 136"/>
            <p:cNvSpPr>
              <a:spLocks noChangeShapeType="1"/>
            </p:cNvSpPr>
            <p:nvPr/>
          </p:nvSpPr>
          <p:spPr bwMode="auto">
            <a:xfrm flipH="1">
              <a:off x="1724" y="1248"/>
              <a:ext cx="101" cy="31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73" name="Line 137"/>
            <p:cNvSpPr>
              <a:spLocks noChangeShapeType="1"/>
            </p:cNvSpPr>
            <p:nvPr/>
          </p:nvSpPr>
          <p:spPr bwMode="auto">
            <a:xfrm flipH="1">
              <a:off x="2252" y="1248"/>
              <a:ext cx="74" cy="311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" name="Group 138"/>
          <p:cNvGrpSpPr>
            <a:grpSpLocks/>
          </p:cNvGrpSpPr>
          <p:nvPr/>
        </p:nvGrpSpPr>
        <p:grpSpPr bwMode="auto">
          <a:xfrm>
            <a:off x="1143000" y="3581400"/>
            <a:ext cx="2209800" cy="1371600"/>
            <a:chOff x="1200" y="1344"/>
            <a:chExt cx="1392" cy="864"/>
          </a:xfrm>
        </p:grpSpPr>
        <p:grpSp>
          <p:nvGrpSpPr>
            <p:cNvPr id="6168" name="Group 139"/>
            <p:cNvGrpSpPr>
              <a:grpSpLocks/>
            </p:cNvGrpSpPr>
            <p:nvPr/>
          </p:nvGrpSpPr>
          <p:grpSpPr bwMode="auto">
            <a:xfrm>
              <a:off x="1920" y="1344"/>
              <a:ext cx="672" cy="864"/>
              <a:chOff x="2064" y="1776"/>
              <a:chExt cx="672" cy="768"/>
            </a:xfrm>
          </p:grpSpPr>
          <p:sp>
            <p:nvSpPr>
              <p:cNvPr id="6170" name="Line 140"/>
              <p:cNvSpPr>
                <a:spLocks noChangeShapeType="1"/>
              </p:cNvSpPr>
              <p:nvPr/>
            </p:nvSpPr>
            <p:spPr bwMode="auto">
              <a:xfrm flipH="1">
                <a:off x="2064" y="1776"/>
                <a:ext cx="0" cy="76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1" name="Line 141"/>
              <p:cNvSpPr>
                <a:spLocks noChangeShapeType="1"/>
              </p:cNvSpPr>
              <p:nvPr/>
            </p:nvSpPr>
            <p:spPr bwMode="auto">
              <a:xfrm>
                <a:off x="2064" y="2112"/>
                <a:ext cx="6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169" name="Text Box 142"/>
            <p:cNvSpPr txBox="1">
              <a:spLocks noChangeArrowheads="1"/>
            </p:cNvSpPr>
            <p:nvPr/>
          </p:nvSpPr>
          <p:spPr bwMode="auto">
            <a:xfrm>
              <a:off x="1200" y="1344"/>
              <a:ext cx="1344" cy="407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600">
                  <a:solidFill>
                    <a:srgbClr val="CC00FF"/>
                  </a:solidFill>
                  <a:latin typeface="Arial" charset="0"/>
                </a:rPr>
                <a:t>32</a:t>
              </a:r>
              <a:r>
                <a:rPr lang="en-US" sz="3600">
                  <a:solidFill>
                    <a:srgbClr val="FF0066"/>
                  </a:solidFill>
                  <a:latin typeface="Arial" charset="0"/>
                </a:rPr>
                <a:t>0</a:t>
              </a:r>
              <a:r>
                <a:rPr lang="en-US" sz="3600">
                  <a:latin typeface="Arial" charset="0"/>
                </a:rPr>
                <a:t>   </a:t>
              </a:r>
              <a:r>
                <a:rPr lang="en-US" sz="3600">
                  <a:solidFill>
                    <a:srgbClr val="CC00FF"/>
                  </a:solidFill>
                  <a:latin typeface="Arial" charset="0"/>
                </a:rPr>
                <a:t>4</a:t>
              </a:r>
              <a:r>
                <a:rPr lang="en-US" sz="3600">
                  <a:solidFill>
                    <a:srgbClr val="FF0066"/>
                  </a:solidFill>
                  <a:latin typeface="Arial" charset="0"/>
                </a:rPr>
                <a:t>0</a:t>
              </a:r>
            </a:p>
          </p:txBody>
        </p:sp>
      </p:grpSp>
      <p:sp>
        <p:nvSpPr>
          <p:cNvPr id="6287" name="Text Box 143"/>
          <p:cNvSpPr txBox="1">
            <a:spLocks noChangeArrowheads="1"/>
          </p:cNvSpPr>
          <p:nvPr/>
        </p:nvSpPr>
        <p:spPr bwMode="auto">
          <a:xfrm>
            <a:off x="2397125" y="4191000"/>
            <a:ext cx="685800" cy="6461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CC00FF"/>
                </a:solidFill>
                <a:latin typeface="Arial" charset="0"/>
              </a:rPr>
              <a:t>8</a:t>
            </a:r>
          </a:p>
        </p:txBody>
      </p:sp>
      <p:sp>
        <p:nvSpPr>
          <p:cNvPr id="6288" name="Text Box 144"/>
          <p:cNvSpPr txBox="1">
            <a:spLocks noChangeArrowheads="1"/>
          </p:cNvSpPr>
          <p:nvPr/>
        </p:nvSpPr>
        <p:spPr bwMode="auto">
          <a:xfrm>
            <a:off x="1482725" y="4191000"/>
            <a:ext cx="609600" cy="646113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CC00FF"/>
                </a:solidFill>
                <a:latin typeface="Arial" charset="0"/>
              </a:rPr>
              <a:t>0</a:t>
            </a:r>
          </a:p>
        </p:txBody>
      </p:sp>
      <p:grpSp>
        <p:nvGrpSpPr>
          <p:cNvPr id="10" name="Group 145"/>
          <p:cNvGrpSpPr>
            <a:grpSpLocks/>
          </p:cNvGrpSpPr>
          <p:nvPr/>
        </p:nvGrpSpPr>
        <p:grpSpPr bwMode="auto">
          <a:xfrm>
            <a:off x="2247900" y="1390650"/>
            <a:ext cx="3657600" cy="1676400"/>
            <a:chOff x="1296" y="1008"/>
            <a:chExt cx="2304" cy="1056"/>
          </a:xfrm>
        </p:grpSpPr>
        <p:sp>
          <p:nvSpPr>
            <p:cNvPr id="6166" name="AutoShape 146"/>
            <p:cNvSpPr>
              <a:spLocks noChangeArrowheads="1"/>
            </p:cNvSpPr>
            <p:nvPr/>
          </p:nvSpPr>
          <p:spPr bwMode="auto">
            <a:xfrm>
              <a:off x="1296" y="1008"/>
              <a:ext cx="2304" cy="1056"/>
            </a:xfrm>
            <a:prstGeom prst="cloudCallout">
              <a:avLst>
                <a:gd name="adj1" fmla="val -42838"/>
                <a:gd name="adj2" fmla="val 73676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 sz="2000">
                <a:latin typeface="Arial" charset="0"/>
              </a:endParaRPr>
            </a:p>
          </p:txBody>
        </p:sp>
        <p:sp>
          <p:nvSpPr>
            <p:cNvPr id="6167" name="Text Box 147"/>
            <p:cNvSpPr txBox="1">
              <a:spLocks noChangeArrowheads="1"/>
            </p:cNvSpPr>
            <p:nvPr/>
          </p:nvSpPr>
          <p:spPr bwMode="auto">
            <a:xfrm>
              <a:off x="1344" y="1200"/>
              <a:ext cx="2208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>
                  <a:solidFill>
                    <a:srgbClr val="339933"/>
                  </a:solidFill>
                  <a:latin typeface="Arial" charset="0"/>
                </a:rPr>
                <a:t>Nêu cách thực hiện</a:t>
              </a:r>
            </a:p>
            <a:p>
              <a:pPr algn="ctr"/>
              <a:r>
                <a:rPr lang="en-US">
                  <a:solidFill>
                    <a:srgbClr val="339933"/>
                  </a:solidFill>
                  <a:latin typeface="Arial" charset="0"/>
                </a:rPr>
                <a:t> phép chia 320 : 40</a:t>
              </a:r>
            </a:p>
          </p:txBody>
        </p:sp>
      </p:grpSp>
      <p:grpSp>
        <p:nvGrpSpPr>
          <p:cNvPr id="11" name="Group 152"/>
          <p:cNvGrpSpPr>
            <a:grpSpLocks/>
          </p:cNvGrpSpPr>
          <p:nvPr/>
        </p:nvGrpSpPr>
        <p:grpSpPr bwMode="auto">
          <a:xfrm>
            <a:off x="495300" y="1866900"/>
            <a:ext cx="8382000" cy="1485900"/>
            <a:chOff x="312" y="984"/>
            <a:chExt cx="5280" cy="936"/>
          </a:xfrm>
        </p:grpSpPr>
        <p:sp>
          <p:nvSpPr>
            <p:cNvPr id="6162" name="Rectangle 148"/>
            <p:cNvSpPr>
              <a:spLocks noChangeArrowheads="1"/>
            </p:cNvSpPr>
            <p:nvPr/>
          </p:nvSpPr>
          <p:spPr bwMode="auto">
            <a:xfrm>
              <a:off x="600" y="984"/>
              <a:ext cx="4992" cy="86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000">
                  <a:solidFill>
                    <a:srgbClr val="339933"/>
                  </a:solidFill>
                  <a:latin typeface="Arial" charset="0"/>
                </a:rPr>
                <a:t>Đặt tính</a:t>
              </a: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000">
                  <a:solidFill>
                    <a:srgbClr val="339933"/>
                  </a:solidFill>
                  <a:latin typeface="Arial" charset="0"/>
                </a:rPr>
                <a:t>Cùng xóa một chữ số 0 ở tận cùng của số chia và số bị chia.</a:t>
              </a: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000">
                  <a:solidFill>
                    <a:srgbClr val="339933"/>
                  </a:solidFill>
                  <a:latin typeface="Arial" charset="0"/>
                </a:rPr>
                <a:t>Thực hiện phép chia  32 : 4 = 8</a:t>
              </a:r>
            </a:p>
          </p:txBody>
        </p:sp>
        <p:pic>
          <p:nvPicPr>
            <p:cNvPr id="6163" name="Picture 149" descr="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2" y="105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4" name="Picture 150" descr="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6" y="134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5" name="Picture 151" descr="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6" y="1652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297" name="Text Box 153"/>
          <p:cNvSpPr txBox="1">
            <a:spLocks noChangeArrowheads="1"/>
          </p:cNvSpPr>
          <p:nvPr/>
        </p:nvSpPr>
        <p:spPr bwMode="auto">
          <a:xfrm>
            <a:off x="2438400" y="1524000"/>
            <a:ext cx="1906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CC00FF"/>
                </a:solidFill>
                <a:latin typeface="Arial" charset="0"/>
              </a:rPr>
              <a:t>Các bước làm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85" decel="100000"/>
                                        <p:tgtEl>
                                          <p:spTgt spid="62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385" decel="100000"/>
                                        <p:tgtEl>
                                          <p:spTgt spid="62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385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385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1" grpId="0" animBg="1"/>
      <p:bldP spid="6287" grpId="0"/>
      <p:bldP spid="6288" grpId="0"/>
      <p:bldP spid="62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8" name="Text Box 38"/>
          <p:cNvSpPr txBox="1">
            <a:spLocks noChangeArrowheads="1"/>
          </p:cNvSpPr>
          <p:nvPr/>
        </p:nvSpPr>
        <p:spPr bwMode="auto">
          <a:xfrm>
            <a:off x="1981200" y="1371600"/>
            <a:ext cx="4105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Arial" charset="0"/>
              </a:rPr>
              <a:t>Tính:  </a:t>
            </a:r>
            <a:r>
              <a:rPr lang="en-US" sz="3200" b="1">
                <a:solidFill>
                  <a:srgbClr val="FF6600"/>
                </a:solidFill>
                <a:latin typeface="Arial" charset="0"/>
              </a:rPr>
              <a:t>32000 : 400 = ?</a:t>
            </a: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400049" y="2403475"/>
            <a:ext cx="5370513" cy="2101850"/>
            <a:chOff x="288" y="1844"/>
            <a:chExt cx="2964" cy="1324"/>
          </a:xfrm>
        </p:grpSpPr>
        <p:sp>
          <p:nvSpPr>
            <p:cNvPr id="7201" name="Text Box 42"/>
            <p:cNvSpPr txBox="1">
              <a:spLocks noChangeArrowheads="1"/>
            </p:cNvSpPr>
            <p:nvPr/>
          </p:nvSpPr>
          <p:spPr bwMode="auto">
            <a:xfrm>
              <a:off x="288" y="1853"/>
              <a:ext cx="1344" cy="523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320000 : 400 = </a:t>
              </a:r>
            </a:p>
          </p:txBody>
        </p:sp>
        <p:sp>
          <p:nvSpPr>
            <p:cNvPr id="7202" name="Text Box 43"/>
            <p:cNvSpPr txBox="1">
              <a:spLocks noChangeArrowheads="1"/>
            </p:cNvSpPr>
            <p:nvPr/>
          </p:nvSpPr>
          <p:spPr bwMode="auto">
            <a:xfrm>
              <a:off x="1536" y="1844"/>
              <a:ext cx="816" cy="523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320000 :</a:t>
              </a:r>
            </a:p>
          </p:txBody>
        </p:sp>
        <p:sp>
          <p:nvSpPr>
            <p:cNvPr id="7203" name="Text Box 44"/>
            <p:cNvSpPr txBox="1">
              <a:spLocks noChangeArrowheads="1"/>
            </p:cNvSpPr>
            <p:nvPr/>
          </p:nvSpPr>
          <p:spPr bwMode="auto">
            <a:xfrm>
              <a:off x="2052" y="1853"/>
              <a:ext cx="1200" cy="288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(100 x 4)</a:t>
              </a:r>
            </a:p>
          </p:txBody>
        </p:sp>
        <p:sp>
          <p:nvSpPr>
            <p:cNvPr id="7204" name="Text Box 45"/>
            <p:cNvSpPr txBox="1">
              <a:spLocks noChangeArrowheads="1"/>
            </p:cNvSpPr>
            <p:nvPr/>
          </p:nvSpPr>
          <p:spPr bwMode="auto">
            <a:xfrm>
              <a:off x="1308" y="2189"/>
              <a:ext cx="1584" cy="288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= 320</a:t>
              </a:r>
              <a:r>
                <a:rPr lang="en-US">
                  <a:solidFill>
                    <a:srgbClr val="FF00FF"/>
                  </a:solidFill>
                  <a:latin typeface="Arial" charset="0"/>
                </a:rPr>
                <a:t>00</a:t>
              </a:r>
              <a:r>
                <a:rPr lang="en-US">
                  <a:latin typeface="Arial" charset="0"/>
                </a:rPr>
                <a:t> </a:t>
              </a:r>
              <a:r>
                <a:rPr lang="en-US">
                  <a:solidFill>
                    <a:srgbClr val="339933"/>
                  </a:solidFill>
                  <a:latin typeface="Arial" charset="0"/>
                </a:rPr>
                <a:t>: 1</a:t>
              </a:r>
              <a:r>
                <a:rPr lang="en-US">
                  <a:solidFill>
                    <a:srgbClr val="FF00FF"/>
                  </a:solidFill>
                  <a:latin typeface="Arial" charset="0"/>
                </a:rPr>
                <a:t>00 </a:t>
              </a:r>
              <a:r>
                <a:rPr lang="en-US">
                  <a:solidFill>
                    <a:srgbClr val="339933"/>
                  </a:solidFill>
                  <a:latin typeface="Arial" charset="0"/>
                </a:rPr>
                <a:t>: 4 </a:t>
              </a:r>
            </a:p>
          </p:txBody>
        </p:sp>
        <p:sp>
          <p:nvSpPr>
            <p:cNvPr id="7205" name="Text Box 46"/>
            <p:cNvSpPr txBox="1">
              <a:spLocks noChangeArrowheads="1"/>
            </p:cNvSpPr>
            <p:nvPr/>
          </p:nvSpPr>
          <p:spPr bwMode="auto">
            <a:xfrm>
              <a:off x="1212" y="2525"/>
              <a:ext cx="1728" cy="288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=         320      : 4</a:t>
              </a:r>
            </a:p>
          </p:txBody>
        </p:sp>
        <p:sp>
          <p:nvSpPr>
            <p:cNvPr id="7206" name="Text Box 47"/>
            <p:cNvSpPr txBox="1">
              <a:spLocks noChangeArrowheads="1"/>
            </p:cNvSpPr>
            <p:nvPr/>
          </p:nvSpPr>
          <p:spPr bwMode="auto">
            <a:xfrm>
              <a:off x="1248" y="2880"/>
              <a:ext cx="1296" cy="288"/>
            </a:xfrm>
            <a:prstGeom prst="rect">
              <a:avLst/>
            </a:prstGeom>
            <a:noFill/>
            <a:ln w="12700" cap="sq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339933"/>
                  </a:solidFill>
                  <a:latin typeface="Arial" charset="0"/>
                </a:rPr>
                <a:t>=             80</a:t>
              </a:r>
            </a:p>
          </p:txBody>
        </p:sp>
      </p:grpSp>
      <p:grpSp>
        <p:nvGrpSpPr>
          <p:cNvPr id="3" name="Group 52"/>
          <p:cNvGrpSpPr>
            <a:grpSpLocks/>
          </p:cNvGrpSpPr>
          <p:nvPr/>
        </p:nvGrpSpPr>
        <p:grpSpPr bwMode="auto">
          <a:xfrm>
            <a:off x="4876800" y="1800224"/>
            <a:ext cx="3581400" cy="3762375"/>
            <a:chOff x="3024" y="1656"/>
            <a:chExt cx="2256" cy="2129"/>
          </a:xfrm>
        </p:grpSpPr>
        <p:sp>
          <p:nvSpPr>
            <p:cNvPr id="7199" name="AutoShape 51"/>
            <p:cNvSpPr>
              <a:spLocks noChangeArrowheads="1"/>
            </p:cNvSpPr>
            <p:nvPr/>
          </p:nvSpPr>
          <p:spPr bwMode="auto">
            <a:xfrm>
              <a:off x="3024" y="1656"/>
              <a:ext cx="2208" cy="1944"/>
            </a:xfrm>
            <a:prstGeom prst="leftArrowCallout">
              <a:avLst>
                <a:gd name="adj1" fmla="val 26037"/>
                <a:gd name="adj2" fmla="val 22917"/>
                <a:gd name="adj3" fmla="val 22043"/>
                <a:gd name="adj4" fmla="val 72222"/>
              </a:avLst>
            </a:prstGeom>
            <a:solidFill>
              <a:srgbClr val="FFFF00"/>
            </a:solidFill>
            <a:ln w="9525">
              <a:solidFill>
                <a:srgbClr val="FFCC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200" name="Rectangle 50"/>
            <p:cNvSpPr>
              <a:spLocks noChangeArrowheads="1"/>
            </p:cNvSpPr>
            <p:nvPr/>
          </p:nvSpPr>
          <p:spPr bwMode="auto">
            <a:xfrm>
              <a:off x="3600" y="1680"/>
              <a:ext cx="1680" cy="21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110000"/>
                </a:lnSpc>
                <a:spcBef>
                  <a:spcPct val="50000"/>
                </a:spcBef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en-US" dirty="0">
                  <a:solidFill>
                    <a:srgbClr val="0000FF"/>
                  </a:solidFill>
                  <a:latin typeface="Arial" charset="0"/>
                </a:rPr>
                <a:t>Khi thực hiện phép chia 32000 : 400,  ta có thể cùng xóa 2 chữ số 0 ở tận cùng của số chia và số bị chia, rồi chia như thường</a:t>
              </a:r>
              <a:r>
                <a:rPr lang="en-US" dirty="0">
                  <a:solidFill>
                    <a:schemeClr val="tx2"/>
                  </a:solidFill>
                  <a:latin typeface="Arial" charset="0"/>
                </a:rPr>
                <a:t>.</a:t>
              </a:r>
              <a:endParaRPr lang="en-US" sz="28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990600" y="4914900"/>
            <a:ext cx="8382000" cy="1485900"/>
            <a:chOff x="312" y="984"/>
            <a:chExt cx="5280" cy="936"/>
          </a:xfrm>
        </p:grpSpPr>
        <p:sp>
          <p:nvSpPr>
            <p:cNvPr id="7195" name="Rectangle 54"/>
            <p:cNvSpPr>
              <a:spLocks noChangeArrowheads="1"/>
            </p:cNvSpPr>
            <p:nvPr/>
          </p:nvSpPr>
          <p:spPr bwMode="auto">
            <a:xfrm>
              <a:off x="600" y="984"/>
              <a:ext cx="4992" cy="86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200">
                  <a:solidFill>
                    <a:srgbClr val="339933"/>
                  </a:solidFill>
                  <a:latin typeface="Arial" charset="0"/>
                </a:rPr>
                <a:t>Đặt tính</a:t>
              </a: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200">
                  <a:solidFill>
                    <a:srgbClr val="339933"/>
                  </a:solidFill>
                  <a:latin typeface="Arial" charset="0"/>
                </a:rPr>
                <a:t>Cùng xóa hai chữ số 0 ở tận cùng của số chia và số bị chia.</a:t>
              </a:r>
            </a:p>
            <a:p>
              <a:pPr marL="342900" indent="-342900" algn="just">
                <a:lnSpc>
                  <a:spcPct val="125000"/>
                </a:lnSpc>
                <a:spcBef>
                  <a:spcPct val="20000"/>
                </a:spcBef>
                <a:buFont typeface="Wingdings" pitchFamily="2" charset="2"/>
                <a:buNone/>
              </a:pPr>
              <a:r>
                <a:rPr lang="en-US" sz="2200">
                  <a:solidFill>
                    <a:srgbClr val="339933"/>
                  </a:solidFill>
                  <a:latin typeface="Arial" charset="0"/>
                </a:rPr>
                <a:t>Thực hiện phép chia  320 : 4 = 80</a:t>
              </a:r>
            </a:p>
          </p:txBody>
        </p:sp>
        <p:pic>
          <p:nvPicPr>
            <p:cNvPr id="7196" name="Picture 55" descr="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12" y="105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97" name="Picture 56" descr="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6" y="1340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98" name="Picture 57" descr="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6" y="1652"/>
              <a:ext cx="328" cy="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658" name="Text Box 58"/>
          <p:cNvSpPr txBox="1">
            <a:spLocks noChangeArrowheads="1"/>
          </p:cNvSpPr>
          <p:nvPr/>
        </p:nvSpPr>
        <p:spPr bwMode="auto">
          <a:xfrm>
            <a:off x="2933700" y="4572000"/>
            <a:ext cx="2252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CC00FF"/>
                </a:solidFill>
                <a:latin typeface="Arial" charset="0"/>
              </a:rPr>
              <a:t>Các bước làm</a:t>
            </a:r>
          </a:p>
        </p:txBody>
      </p:sp>
      <p:grpSp>
        <p:nvGrpSpPr>
          <p:cNvPr id="5" name="Group 59"/>
          <p:cNvGrpSpPr>
            <a:grpSpLocks/>
          </p:cNvGrpSpPr>
          <p:nvPr/>
        </p:nvGrpSpPr>
        <p:grpSpPr bwMode="auto">
          <a:xfrm>
            <a:off x="6719888" y="2487613"/>
            <a:ext cx="1571625" cy="685800"/>
            <a:chOff x="1266" y="1728"/>
            <a:chExt cx="990" cy="432"/>
          </a:xfrm>
        </p:grpSpPr>
        <p:sp>
          <p:nvSpPr>
            <p:cNvPr id="7191" name="Line 60"/>
            <p:cNvSpPr>
              <a:spLocks noChangeShapeType="1"/>
            </p:cNvSpPr>
            <p:nvPr/>
          </p:nvSpPr>
          <p:spPr bwMode="auto">
            <a:xfrm flipH="1">
              <a:off x="1266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2" name="Line 61"/>
            <p:cNvSpPr>
              <a:spLocks noChangeShapeType="1"/>
            </p:cNvSpPr>
            <p:nvPr/>
          </p:nvSpPr>
          <p:spPr bwMode="auto">
            <a:xfrm flipH="1">
              <a:off x="2064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3" name="Line 62"/>
            <p:cNvSpPr>
              <a:spLocks noChangeShapeType="1"/>
            </p:cNvSpPr>
            <p:nvPr/>
          </p:nvSpPr>
          <p:spPr bwMode="auto">
            <a:xfrm flipH="1">
              <a:off x="1410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194" name="Line 63"/>
            <p:cNvSpPr>
              <a:spLocks noChangeShapeType="1"/>
            </p:cNvSpPr>
            <p:nvPr/>
          </p:nvSpPr>
          <p:spPr bwMode="auto">
            <a:xfrm flipH="1">
              <a:off x="1925" y="1728"/>
              <a:ext cx="192" cy="432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" name="Group 64"/>
          <p:cNvGrpSpPr>
            <a:grpSpLocks/>
          </p:cNvGrpSpPr>
          <p:nvPr/>
        </p:nvGrpSpPr>
        <p:grpSpPr bwMode="auto">
          <a:xfrm>
            <a:off x="5867400" y="2411413"/>
            <a:ext cx="3200400" cy="1828800"/>
            <a:chOff x="768" y="2448"/>
            <a:chExt cx="2016" cy="1152"/>
          </a:xfrm>
        </p:grpSpPr>
        <p:grpSp>
          <p:nvGrpSpPr>
            <p:cNvPr id="7187" name="Group 65"/>
            <p:cNvGrpSpPr>
              <a:grpSpLocks/>
            </p:cNvGrpSpPr>
            <p:nvPr/>
          </p:nvGrpSpPr>
          <p:grpSpPr bwMode="auto">
            <a:xfrm>
              <a:off x="1702" y="2448"/>
              <a:ext cx="720" cy="1152"/>
              <a:chOff x="2064" y="1776"/>
              <a:chExt cx="672" cy="768"/>
            </a:xfrm>
          </p:grpSpPr>
          <p:sp>
            <p:nvSpPr>
              <p:cNvPr id="7189" name="Line 66"/>
              <p:cNvSpPr>
                <a:spLocks noChangeShapeType="1"/>
              </p:cNvSpPr>
              <p:nvPr/>
            </p:nvSpPr>
            <p:spPr bwMode="auto">
              <a:xfrm flipH="1">
                <a:off x="2064" y="1776"/>
                <a:ext cx="0" cy="768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190" name="Line 67"/>
              <p:cNvSpPr>
                <a:spLocks noChangeShapeType="1"/>
              </p:cNvSpPr>
              <p:nvPr/>
            </p:nvSpPr>
            <p:spPr bwMode="auto">
              <a:xfrm>
                <a:off x="2064" y="2112"/>
                <a:ext cx="672" cy="0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7188" name="Text Box 68"/>
            <p:cNvSpPr txBox="1">
              <a:spLocks noChangeArrowheads="1"/>
            </p:cNvSpPr>
            <p:nvPr/>
          </p:nvSpPr>
          <p:spPr bwMode="auto">
            <a:xfrm>
              <a:off x="768" y="2544"/>
              <a:ext cx="2016" cy="980"/>
            </a:xfrm>
            <a:prstGeom prst="rect">
              <a:avLst/>
            </a:prstGeom>
            <a:noFill/>
            <a:ln w="12700" cap="sq" algn="ctr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None/>
              </a:pPr>
              <a:r>
                <a:rPr lang="en-US" sz="4000">
                  <a:solidFill>
                    <a:srgbClr val="0000FF"/>
                  </a:solidFill>
                  <a:latin typeface="Arial" charset="0"/>
                </a:rPr>
                <a:t>320</a:t>
              </a:r>
              <a:r>
                <a:rPr lang="en-US" sz="4000">
                  <a:solidFill>
                    <a:srgbClr val="FF0066"/>
                  </a:solidFill>
                  <a:latin typeface="Arial" charset="0"/>
                </a:rPr>
                <a:t>00 </a:t>
              </a:r>
              <a:r>
                <a:rPr lang="en-US" sz="4000">
                  <a:latin typeface="Arial" charset="0"/>
                </a:rPr>
                <a:t> </a:t>
              </a:r>
              <a:r>
                <a:rPr lang="en-US" sz="4000">
                  <a:solidFill>
                    <a:srgbClr val="0000FF"/>
                  </a:solidFill>
                  <a:latin typeface="Arial" charset="0"/>
                </a:rPr>
                <a:t>4</a:t>
              </a:r>
              <a:r>
                <a:rPr lang="en-US" sz="4000">
                  <a:solidFill>
                    <a:srgbClr val="FF0066"/>
                  </a:solidFill>
                  <a:latin typeface="Arial" charset="0"/>
                </a:rPr>
                <a:t>00</a:t>
              </a:r>
            </a:p>
            <a:p>
              <a:pPr algn="ctr">
                <a:spcBef>
                  <a:spcPct val="50000"/>
                </a:spcBef>
              </a:pPr>
              <a:endParaRPr lang="en-US" sz="4000">
                <a:solidFill>
                  <a:srgbClr val="000099"/>
                </a:solidFill>
                <a:latin typeface="Arial" charset="0"/>
              </a:endParaRPr>
            </a:p>
          </p:txBody>
        </p:sp>
      </p:grpSp>
      <p:sp>
        <p:nvSpPr>
          <p:cNvPr id="25669" name="Text Box 69"/>
          <p:cNvSpPr txBox="1">
            <a:spLocks noChangeArrowheads="1"/>
          </p:cNvSpPr>
          <p:nvPr/>
        </p:nvSpPr>
        <p:spPr bwMode="auto">
          <a:xfrm>
            <a:off x="7162800" y="3173413"/>
            <a:ext cx="9144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8</a:t>
            </a:r>
          </a:p>
        </p:txBody>
      </p:sp>
      <p:sp>
        <p:nvSpPr>
          <p:cNvPr id="25670" name="Text Box 70"/>
          <p:cNvSpPr txBox="1">
            <a:spLocks noChangeArrowheads="1"/>
          </p:cNvSpPr>
          <p:nvPr/>
        </p:nvSpPr>
        <p:spPr bwMode="auto">
          <a:xfrm>
            <a:off x="5881688" y="3132138"/>
            <a:ext cx="92075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6172200" y="3136900"/>
            <a:ext cx="8382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25672" name="Text Box 72"/>
          <p:cNvSpPr txBox="1">
            <a:spLocks noChangeArrowheads="1"/>
          </p:cNvSpPr>
          <p:nvPr/>
        </p:nvSpPr>
        <p:spPr bwMode="auto">
          <a:xfrm>
            <a:off x="7453313" y="3173413"/>
            <a:ext cx="8382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25673" name="Text Box 73"/>
          <p:cNvSpPr txBox="1">
            <a:spLocks noChangeArrowheads="1"/>
          </p:cNvSpPr>
          <p:nvPr/>
        </p:nvSpPr>
        <p:spPr bwMode="auto">
          <a:xfrm>
            <a:off x="6192838" y="3641725"/>
            <a:ext cx="838200" cy="701675"/>
          </a:xfrm>
          <a:prstGeom prst="rect">
            <a:avLst/>
          </a:prstGeom>
          <a:noFill/>
          <a:ln w="12700" cap="sq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grpSp>
        <p:nvGrpSpPr>
          <p:cNvPr id="8" name="Group 77"/>
          <p:cNvGrpSpPr>
            <a:grpSpLocks/>
          </p:cNvGrpSpPr>
          <p:nvPr/>
        </p:nvGrpSpPr>
        <p:grpSpPr bwMode="auto">
          <a:xfrm>
            <a:off x="2133600" y="4572000"/>
            <a:ext cx="3657600" cy="1676400"/>
            <a:chOff x="1344" y="2880"/>
            <a:chExt cx="2304" cy="1056"/>
          </a:xfrm>
        </p:grpSpPr>
        <p:sp>
          <p:nvSpPr>
            <p:cNvPr id="7185" name="AutoShape 75"/>
            <p:cNvSpPr>
              <a:spLocks noChangeArrowheads="1"/>
            </p:cNvSpPr>
            <p:nvPr/>
          </p:nvSpPr>
          <p:spPr bwMode="auto">
            <a:xfrm>
              <a:off x="1344" y="2880"/>
              <a:ext cx="2304" cy="1056"/>
            </a:xfrm>
            <a:prstGeom prst="cloudCallout">
              <a:avLst>
                <a:gd name="adj1" fmla="val 43620"/>
                <a:gd name="adj2" fmla="val -68370"/>
              </a:avLst>
            </a:prstGeom>
            <a:solidFill>
              <a:srgbClr val="CC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7186" name="Text Box 76"/>
            <p:cNvSpPr txBox="1">
              <a:spLocks noChangeArrowheads="1"/>
            </p:cNvSpPr>
            <p:nvPr/>
          </p:nvSpPr>
          <p:spPr bwMode="auto">
            <a:xfrm>
              <a:off x="1392" y="3072"/>
              <a:ext cx="2208" cy="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600">
                  <a:solidFill>
                    <a:srgbClr val="FFFE00"/>
                  </a:solidFill>
                  <a:latin typeface="Arial" charset="0"/>
                </a:rPr>
                <a:t>Nêu cách thực hiện</a:t>
              </a:r>
            </a:p>
            <a:p>
              <a:pPr algn="ctr"/>
              <a:r>
                <a:rPr lang="en-US" sz="2600">
                  <a:solidFill>
                    <a:srgbClr val="FFFE00"/>
                  </a:solidFill>
                  <a:latin typeface="Arial" charset="0"/>
                </a:rPr>
                <a:t> phép chia 32000 : 400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38" grpId="0"/>
      <p:bldP spid="25658" grpId="0"/>
      <p:bldP spid="25669" grpId="0"/>
      <p:bldP spid="25670" grpId="0"/>
      <p:bldP spid="25671" grpId="0"/>
      <p:bldP spid="25672" grpId="0"/>
      <p:bldP spid="256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87" name="AutoShape 39"/>
          <p:cNvSpPr>
            <a:spLocks noChangeArrowheads="1"/>
          </p:cNvSpPr>
          <p:nvPr/>
        </p:nvSpPr>
        <p:spPr bwMode="auto">
          <a:xfrm>
            <a:off x="762000" y="1447800"/>
            <a:ext cx="7620000" cy="1905000"/>
          </a:xfrm>
          <a:prstGeom prst="wedgeEllipseCallout">
            <a:avLst>
              <a:gd name="adj1" fmla="val -48750"/>
              <a:gd name="adj2" fmla="val 50417"/>
            </a:avLst>
          </a:prstGeom>
          <a:solidFill>
            <a:srgbClr val="FFFE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algn="ctr"/>
            <a:r>
              <a:rPr lang="en-US" sz="2800">
                <a:solidFill>
                  <a:srgbClr val="339933"/>
                </a:solidFill>
                <a:latin typeface="Arial" charset="0"/>
              </a:rPr>
              <a:t>Vậy khi thực hiện chia 2 số có tận cùng là các chữ số 0, chúng ta có thể thực hiện như thế nào?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304800" y="3352800"/>
            <a:ext cx="8534400" cy="1600200"/>
            <a:chOff x="192" y="2208"/>
            <a:chExt cx="5376" cy="1008"/>
          </a:xfrm>
        </p:grpSpPr>
        <p:pic>
          <p:nvPicPr>
            <p:cNvPr id="8199" name="Picture 43" descr="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2" y="2208"/>
              <a:ext cx="672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00" name="Rectangle 40"/>
            <p:cNvSpPr>
              <a:spLocks noChangeArrowheads="1"/>
            </p:cNvSpPr>
            <p:nvPr/>
          </p:nvSpPr>
          <p:spPr bwMode="auto">
            <a:xfrm>
              <a:off x="384" y="2352"/>
              <a:ext cx="5184" cy="86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/>
            <a:lstStyle/>
            <a:p>
              <a:pPr marL="342900" indent="-342900" algn="just">
                <a:lnSpc>
                  <a:spcPct val="115000"/>
                </a:lnSpc>
                <a:spcBef>
                  <a:spcPct val="20000"/>
                </a:spcBef>
              </a:pPr>
              <a:r>
                <a:rPr lang="en-US" b="1">
                  <a:solidFill>
                    <a:srgbClr val="339933"/>
                  </a:solidFill>
                  <a:latin typeface="Arial" charset="0"/>
                </a:rPr>
                <a:t>    Khi thực hiện phép chia 2 số có tận cùng là các chữ số 0, ta có thể cùng xóa một, hai, ba... chữ số 0 ở tận cùng của số chia và số bị chia, rồi chia như thường.</a:t>
              </a:r>
            </a:p>
          </p:txBody>
        </p:sp>
      </p:grpSp>
      <p:sp>
        <p:nvSpPr>
          <p:cNvPr id="27690" name="Rectangle 42"/>
          <p:cNvSpPr>
            <a:spLocks noChangeArrowheads="1"/>
          </p:cNvSpPr>
          <p:nvPr/>
        </p:nvSpPr>
        <p:spPr bwMode="auto">
          <a:xfrm>
            <a:off x="0" y="5181600"/>
            <a:ext cx="8915400" cy="8731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b="1" i="1" u="sng" dirty="0" err="1">
                <a:solidFill>
                  <a:srgbClr val="CC00FF"/>
                </a:solidFill>
                <a:latin typeface="Arial" charset="0"/>
              </a:rPr>
              <a:t>Lưu</a:t>
            </a:r>
            <a:r>
              <a:rPr lang="en-US" b="1" i="1" u="sng" dirty="0">
                <a:solidFill>
                  <a:srgbClr val="CC00FF"/>
                </a:solidFill>
                <a:latin typeface="Arial" charset="0"/>
              </a:rPr>
              <a:t> ý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Xóa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bao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nhiêu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chữ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số 0 ở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tận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cùng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của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số chia     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dirty="0">
                <a:solidFill>
                  <a:srgbClr val="0000FF"/>
                </a:solidFill>
                <a:latin typeface="Arial" charset="0"/>
              </a:rPr>
              <a:t>              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thì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xóa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bấy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nhiêu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chữ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số 0 ở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tận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cùng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của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số </a:t>
            </a:r>
            <a:r>
              <a:rPr lang="en-US" dirty="0" err="1">
                <a:solidFill>
                  <a:srgbClr val="0000FF"/>
                </a:solidFill>
                <a:latin typeface="Arial" charset="0"/>
              </a:rPr>
              <a:t>bị</a:t>
            </a:r>
            <a:r>
              <a:rPr lang="en-US" dirty="0">
                <a:solidFill>
                  <a:srgbClr val="0000FF"/>
                </a:solidFill>
                <a:latin typeface="Arial" charset="0"/>
              </a:rPr>
              <a:t> chia.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76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87" grpId="0" animBg="1"/>
      <p:bldP spid="276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hlinkClick r:id="rId2" action="ppaction://hlinksldjump"/>
          </p:cNvPr>
          <p:cNvSpPr txBox="1">
            <a:spLocks noGrp="1"/>
          </p:cNvSpPr>
          <p:nvPr>
            <p:ph type="ctrTitle"/>
          </p:nvPr>
        </p:nvSpPr>
        <p:spPr>
          <a:xfrm>
            <a:off x="685800" y="2102344"/>
            <a:ext cx="7772400" cy="152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  <a:buFont typeface="Arial" charset="0"/>
              <a:buNone/>
              <a:defRPr/>
            </a:pPr>
            <a:r>
              <a:rPr lang="en-US" sz="8000" b="1" dirty="0">
                <a:solidFill>
                  <a:srgbClr val="FF3399"/>
                </a:solidFill>
                <a:latin typeface="+mj-lt"/>
                <a:ea typeface="HP001 5Ha" pitchFamily="34" charset="-127"/>
                <a:cs typeface="Arial" charset="0"/>
              </a:rPr>
              <a:t>LUYỆN TẬP</a:t>
            </a:r>
          </a:p>
        </p:txBody>
      </p:sp>
      <p:pic>
        <p:nvPicPr>
          <p:cNvPr id="5" name="Picture 16" descr="1224088f9z0urr8eo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442904">
            <a:off x="7176287" y="3844025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8" descr="1224088f9z0urr8eo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299177">
            <a:off x="1227775" y="3790127"/>
            <a:ext cx="70485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9" descr="blumen-pflanzen09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0" descr="blumen-pflanzen094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4800600"/>
            <a:ext cx="1387475" cy="82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WordArt 6"/>
          <p:cNvSpPr>
            <a:spLocks noChangeArrowheads="1" noChangeShapeType="1" noTextEdit="1"/>
          </p:cNvSpPr>
          <p:nvPr/>
        </p:nvSpPr>
        <p:spPr bwMode="auto">
          <a:xfrm rot="548499">
            <a:off x="457200" y="1524000"/>
            <a:ext cx="1143000" cy="838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1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143000" y="2152650"/>
            <a:ext cx="2805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00FF"/>
                </a:solidFill>
                <a:latin typeface="Arial" charset="0"/>
              </a:rPr>
              <a:t>Chọn đáp án đúng: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455613" y="2717800"/>
            <a:ext cx="1851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charset="0"/>
              </a:rPr>
              <a:t>420 : 60 = ?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379663" y="2711450"/>
            <a:ext cx="2195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charset="0"/>
              </a:rPr>
              <a:t>4500 : 500 = ?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610100" y="2717800"/>
            <a:ext cx="2366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charset="0"/>
              </a:rPr>
              <a:t>85000 : 500 = ?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896100" y="2736850"/>
            <a:ext cx="2366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339933"/>
                </a:solidFill>
                <a:latin typeface="Arial" charset="0"/>
              </a:rPr>
              <a:t>92000 : 400 = ?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57200" y="3367088"/>
            <a:ext cx="941388" cy="577850"/>
            <a:chOff x="288" y="2121"/>
            <a:chExt cx="593" cy="364"/>
          </a:xfrm>
        </p:grpSpPr>
        <p:pic>
          <p:nvPicPr>
            <p:cNvPr id="9263" name="Picture 12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64" name="Text Box 16"/>
            <p:cNvSpPr txBox="1">
              <a:spLocks noChangeArrowheads="1"/>
            </p:cNvSpPr>
            <p:nvPr/>
          </p:nvSpPr>
          <p:spPr bwMode="auto">
            <a:xfrm>
              <a:off x="638" y="2137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7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438150" y="4089400"/>
            <a:ext cx="1119188" cy="577850"/>
            <a:chOff x="276" y="2576"/>
            <a:chExt cx="705" cy="364"/>
          </a:xfrm>
        </p:grpSpPr>
        <p:pic>
          <p:nvPicPr>
            <p:cNvPr id="9261" name="Picture 13" descr="B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62" name="Text Box 17"/>
            <p:cNvSpPr txBox="1">
              <a:spLocks noChangeArrowheads="1"/>
            </p:cNvSpPr>
            <p:nvPr/>
          </p:nvSpPr>
          <p:spPr bwMode="auto">
            <a:xfrm>
              <a:off x="612" y="260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70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457200" y="4889500"/>
            <a:ext cx="1319213" cy="577850"/>
            <a:chOff x="288" y="3080"/>
            <a:chExt cx="831" cy="364"/>
          </a:xfrm>
        </p:grpSpPr>
        <p:pic>
          <p:nvPicPr>
            <p:cNvPr id="9259" name="Picture 14" descr="C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60" name="Text Box 18"/>
            <p:cNvSpPr txBox="1">
              <a:spLocks noChangeArrowheads="1"/>
            </p:cNvSpPr>
            <p:nvPr/>
          </p:nvSpPr>
          <p:spPr bwMode="auto">
            <a:xfrm>
              <a:off x="624" y="3081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700</a:t>
              </a:r>
            </a:p>
          </p:txBody>
        </p:sp>
      </p:grp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2590800" y="3352800"/>
            <a:ext cx="1341438" cy="577850"/>
            <a:chOff x="288" y="2121"/>
            <a:chExt cx="845" cy="364"/>
          </a:xfrm>
        </p:grpSpPr>
        <p:pic>
          <p:nvPicPr>
            <p:cNvPr id="9257" name="Picture 23" descr="A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8" name="Text Box 24"/>
            <p:cNvSpPr txBox="1">
              <a:spLocks noChangeArrowheads="1"/>
            </p:cNvSpPr>
            <p:nvPr/>
          </p:nvSpPr>
          <p:spPr bwMode="auto">
            <a:xfrm>
              <a:off x="638" y="2137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900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590800" y="4875213"/>
            <a:ext cx="919163" cy="577850"/>
            <a:chOff x="288" y="3080"/>
            <a:chExt cx="579" cy="364"/>
          </a:xfrm>
        </p:grpSpPr>
        <p:pic>
          <p:nvPicPr>
            <p:cNvPr id="9255" name="Picture 26" descr="C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6" name="Text Box 27"/>
            <p:cNvSpPr txBox="1">
              <a:spLocks noChangeArrowheads="1"/>
            </p:cNvSpPr>
            <p:nvPr/>
          </p:nvSpPr>
          <p:spPr bwMode="auto">
            <a:xfrm>
              <a:off x="624" y="3081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9</a:t>
              </a:r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2571750" y="4057650"/>
            <a:ext cx="1119188" cy="577850"/>
            <a:chOff x="276" y="2576"/>
            <a:chExt cx="705" cy="364"/>
          </a:xfrm>
        </p:grpSpPr>
        <p:pic>
          <p:nvPicPr>
            <p:cNvPr id="9253" name="Picture 29" descr="B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4" name="Text Box 30"/>
            <p:cNvSpPr txBox="1">
              <a:spLocks noChangeArrowheads="1"/>
            </p:cNvSpPr>
            <p:nvPr/>
          </p:nvSpPr>
          <p:spPr bwMode="auto">
            <a:xfrm>
              <a:off x="612" y="260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90</a:t>
              </a:r>
            </a:p>
          </p:txBody>
        </p:sp>
      </p:grp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4845050" y="3302000"/>
            <a:ext cx="1141413" cy="577850"/>
            <a:chOff x="288" y="2121"/>
            <a:chExt cx="719" cy="364"/>
          </a:xfrm>
        </p:grpSpPr>
        <p:pic>
          <p:nvPicPr>
            <p:cNvPr id="9251" name="Picture 32" descr="A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2" name="Text Box 33"/>
            <p:cNvSpPr txBox="1">
              <a:spLocks noChangeArrowheads="1"/>
            </p:cNvSpPr>
            <p:nvPr/>
          </p:nvSpPr>
          <p:spPr bwMode="auto">
            <a:xfrm>
              <a:off x="638" y="2137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17</a:t>
              </a:r>
            </a:p>
          </p:txBody>
        </p:sp>
      </p:grpSp>
      <p:grpSp>
        <p:nvGrpSpPr>
          <p:cNvPr id="9" name="Group 34"/>
          <p:cNvGrpSpPr>
            <a:grpSpLocks/>
          </p:cNvGrpSpPr>
          <p:nvPr/>
        </p:nvGrpSpPr>
        <p:grpSpPr bwMode="auto">
          <a:xfrm>
            <a:off x="4845050" y="4824413"/>
            <a:ext cx="1519238" cy="577850"/>
            <a:chOff x="288" y="3080"/>
            <a:chExt cx="957" cy="364"/>
          </a:xfrm>
        </p:grpSpPr>
        <p:pic>
          <p:nvPicPr>
            <p:cNvPr id="9249" name="Picture 35" descr="C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50" name="Text Box 36"/>
            <p:cNvSpPr txBox="1">
              <a:spLocks noChangeArrowheads="1"/>
            </p:cNvSpPr>
            <p:nvPr/>
          </p:nvSpPr>
          <p:spPr bwMode="auto">
            <a:xfrm>
              <a:off x="624" y="3081"/>
              <a:ext cx="62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1700</a:t>
              </a:r>
            </a:p>
          </p:txBody>
        </p:sp>
      </p:grpSp>
      <p:grpSp>
        <p:nvGrpSpPr>
          <p:cNvPr id="10" name="Group 37"/>
          <p:cNvGrpSpPr>
            <a:grpSpLocks/>
          </p:cNvGrpSpPr>
          <p:nvPr/>
        </p:nvGrpSpPr>
        <p:grpSpPr bwMode="auto">
          <a:xfrm>
            <a:off x="4826000" y="4038600"/>
            <a:ext cx="1319213" cy="577850"/>
            <a:chOff x="276" y="2576"/>
            <a:chExt cx="831" cy="364"/>
          </a:xfrm>
        </p:grpSpPr>
        <p:pic>
          <p:nvPicPr>
            <p:cNvPr id="9247" name="Picture 38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8" name="Text Box 39"/>
            <p:cNvSpPr txBox="1">
              <a:spLocks noChangeArrowheads="1"/>
            </p:cNvSpPr>
            <p:nvPr/>
          </p:nvSpPr>
          <p:spPr bwMode="auto">
            <a:xfrm>
              <a:off x="612" y="2600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170</a:t>
              </a:r>
            </a:p>
          </p:txBody>
        </p:sp>
      </p:grpSp>
      <p:grpSp>
        <p:nvGrpSpPr>
          <p:cNvPr id="11" name="Group 40"/>
          <p:cNvGrpSpPr>
            <a:grpSpLocks/>
          </p:cNvGrpSpPr>
          <p:nvPr/>
        </p:nvGrpSpPr>
        <p:grpSpPr bwMode="auto">
          <a:xfrm>
            <a:off x="7207250" y="3302000"/>
            <a:ext cx="1141413" cy="577850"/>
            <a:chOff x="288" y="2121"/>
            <a:chExt cx="719" cy="364"/>
          </a:xfrm>
        </p:grpSpPr>
        <p:pic>
          <p:nvPicPr>
            <p:cNvPr id="9245" name="Picture 41" descr="A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8" y="2121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6" name="Text Box 42"/>
            <p:cNvSpPr txBox="1">
              <a:spLocks noChangeArrowheads="1"/>
            </p:cNvSpPr>
            <p:nvPr/>
          </p:nvSpPr>
          <p:spPr bwMode="auto">
            <a:xfrm>
              <a:off x="638" y="2137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23</a:t>
              </a:r>
            </a:p>
          </p:txBody>
        </p:sp>
      </p:grpSp>
      <p:grpSp>
        <p:nvGrpSpPr>
          <p:cNvPr id="12" name="Group 43"/>
          <p:cNvGrpSpPr>
            <a:grpSpLocks/>
          </p:cNvGrpSpPr>
          <p:nvPr/>
        </p:nvGrpSpPr>
        <p:grpSpPr bwMode="auto">
          <a:xfrm>
            <a:off x="7207250" y="4824413"/>
            <a:ext cx="1519238" cy="577850"/>
            <a:chOff x="288" y="3080"/>
            <a:chExt cx="957" cy="364"/>
          </a:xfrm>
        </p:grpSpPr>
        <p:pic>
          <p:nvPicPr>
            <p:cNvPr id="9243" name="Picture 44" descr="C">
              <a:hlinkClick r:id="rId4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88" y="3080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4" name="Text Box 45"/>
            <p:cNvSpPr txBox="1">
              <a:spLocks noChangeArrowheads="1"/>
            </p:cNvSpPr>
            <p:nvPr/>
          </p:nvSpPr>
          <p:spPr bwMode="auto">
            <a:xfrm>
              <a:off x="624" y="3081"/>
              <a:ext cx="62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2300</a:t>
              </a:r>
            </a:p>
          </p:txBody>
        </p:sp>
      </p:grpSp>
      <p:grpSp>
        <p:nvGrpSpPr>
          <p:cNvPr id="13" name="Group 49"/>
          <p:cNvGrpSpPr>
            <a:grpSpLocks/>
          </p:cNvGrpSpPr>
          <p:nvPr/>
        </p:nvGrpSpPr>
        <p:grpSpPr bwMode="auto">
          <a:xfrm>
            <a:off x="7188200" y="4038600"/>
            <a:ext cx="1319213" cy="577850"/>
            <a:chOff x="276" y="2576"/>
            <a:chExt cx="831" cy="364"/>
          </a:xfrm>
        </p:grpSpPr>
        <p:pic>
          <p:nvPicPr>
            <p:cNvPr id="9241" name="Picture 50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76" y="2576"/>
              <a:ext cx="384" cy="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2" name="Text Box 51"/>
            <p:cNvSpPr txBox="1">
              <a:spLocks noChangeArrowheads="1"/>
            </p:cNvSpPr>
            <p:nvPr/>
          </p:nvSpPr>
          <p:spPr bwMode="auto">
            <a:xfrm>
              <a:off x="612" y="2600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solidFill>
                    <a:srgbClr val="0000FF"/>
                  </a:solidFill>
                  <a:latin typeface="Arial" charset="0"/>
                </a:rPr>
                <a:t>230</a:t>
              </a:r>
            </a:p>
          </p:txBody>
        </p:sp>
      </p:grpSp>
      <p:sp>
        <p:nvSpPr>
          <p:cNvPr id="29753" name="Line 57"/>
          <p:cNvSpPr>
            <a:spLocks noChangeShapeType="1"/>
          </p:cNvSpPr>
          <p:nvPr/>
        </p:nvSpPr>
        <p:spPr bwMode="auto">
          <a:xfrm>
            <a:off x="2209800" y="27432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54" name="Line 58"/>
          <p:cNvSpPr>
            <a:spLocks noChangeShapeType="1"/>
          </p:cNvSpPr>
          <p:nvPr/>
        </p:nvSpPr>
        <p:spPr bwMode="auto">
          <a:xfrm>
            <a:off x="4419600" y="27432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55" name="Line 59"/>
          <p:cNvSpPr>
            <a:spLocks noChangeShapeType="1"/>
          </p:cNvSpPr>
          <p:nvPr/>
        </p:nvSpPr>
        <p:spPr bwMode="auto">
          <a:xfrm>
            <a:off x="6781800" y="2819400"/>
            <a:ext cx="0" cy="281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1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animBg="1"/>
      <p:bldP spid="29703" grpId="0"/>
      <p:bldP spid="29704" grpId="0"/>
      <p:bldP spid="29705" grpId="0"/>
      <p:bldP spid="29706" grpId="0"/>
      <p:bldP spid="29707" grpId="0"/>
      <p:bldP spid="29753" grpId="0" animBg="1"/>
      <p:bldP spid="29754" grpId="0" animBg="1"/>
      <p:bldP spid="2975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974</TotalTime>
  <Words>802</Words>
  <Application>Microsoft Office PowerPoint</Application>
  <PresentationFormat>Trình chiếu Trên màn hình (4:3)</PresentationFormat>
  <Paragraphs>127</Paragraphs>
  <Slides>14</Slides>
  <Notes>5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Wingdings</vt:lpstr>
      <vt:lpstr>Default Design</vt:lpstr>
      <vt:lpstr>Clip</vt:lpstr>
      <vt:lpstr>Bản trình bày PowerPoint</vt:lpstr>
      <vt:lpstr>KHỞI ĐỘNG</vt:lpstr>
      <vt:lpstr>Bản trình bày PowerPoint</vt:lpstr>
      <vt:lpstr>KHÁM PHÁ</vt:lpstr>
      <vt:lpstr>Bản trình bày PowerPoint</vt:lpstr>
      <vt:lpstr>Bản trình bày PowerPoint</vt:lpstr>
      <vt:lpstr>Bản trình bày PowerPoint</vt:lpstr>
      <vt:lpstr>LUYỆN TẬP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Chu Thanh Thao</dc:creator>
  <cp:lastModifiedBy>trần lê minh</cp:lastModifiedBy>
  <cp:revision>131</cp:revision>
  <dcterms:created xsi:type="dcterms:W3CDTF">2007-05-02T06:00:07Z</dcterms:created>
  <dcterms:modified xsi:type="dcterms:W3CDTF">2021-12-11T02:07:22Z</dcterms:modified>
</cp:coreProperties>
</file>