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58" r:id="rId4"/>
    <p:sldId id="259" r:id="rId5"/>
    <p:sldId id="260" r:id="rId6"/>
    <p:sldId id="291" r:id="rId8"/>
    <p:sldId id="281" r:id="rId9"/>
    <p:sldId id="283" r:id="rId10"/>
    <p:sldId id="276" r:id="rId11"/>
    <p:sldId id="277" r:id="rId12"/>
    <p:sldId id="280" r:id="rId13"/>
    <p:sldId id="285" r:id="rId14"/>
    <p:sldId id="284" r:id="rId15"/>
    <p:sldId id="29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EBE58C5-EC57-4284-81CE-11FE85D84E02}"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EBE58C5-EC57-4284-81CE-11FE85D84E02}"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EBE58C5-EC57-4284-81CE-11FE85D84E02}"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218871" y="3060101"/>
            <a:ext cx="7772400" cy="1695451"/>
          </a:xfrm>
        </p:spPr>
        <p:txBody>
          <a:bodyPr>
            <a:prstTxWarp prst="textArchUp">
              <a:avLst/>
            </a:prstTxWarp>
            <a:noAutofit/>
          </a:bodyPr>
          <a:lstStyle/>
          <a:p>
            <a:r>
              <a:rPr lang="en-US" sz="11500" b="1" dirty="0" smtClean="0">
                <a:ln w="10541" cmpd="sng">
                  <a:solidFill>
                    <a:schemeClr val="accent1">
                      <a:shade val="88000"/>
                      <a:satMod val="110000"/>
                    </a:schemeClr>
                  </a:solidFill>
                  <a:prstDash val="solid"/>
                </a:ln>
                <a:solidFill>
                  <a:srgbClr val="FF0000"/>
                </a:solidFill>
              </a:rPr>
              <a:t>ĐẠO ĐỨC 5</a:t>
            </a:r>
            <a:endParaRPr lang="en-US" sz="11500" b="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Times New Roman" panose="02020603050405020304" pitchFamily="18" charset="0"/>
                <a:ea typeface="Calibri" panose="020F0502020204030204" pitchFamily="34" charset="0"/>
              </a:rPr>
              <a:t>      </a:t>
            </a:r>
            <a:r>
              <a:rPr lang="nl-NL" sz="2800" dirty="0" smtClean="0"/>
              <a:t>1. Khi </a:t>
            </a:r>
            <a:r>
              <a:rPr lang="nl-NL" sz="2800" dirty="0"/>
              <a:t>giải quyết công việc hay xử lí tình huống một cách có trách nhiệm, chúng ta thấy vui và thanh thản. Ngược lại, tự chúng ta cũng thấy áy náy trong lòng</a:t>
            </a:r>
            <a:r>
              <a:rPr lang="nl-NL" sz="2800" dirty="0" smtClean="0"/>
              <a:t>.</a:t>
            </a:r>
            <a:endParaRPr lang="en-GB" sz="2800" dirty="0"/>
          </a:p>
          <a:p>
            <a:pPr algn="just">
              <a:lnSpc>
                <a:spcPct val="125000"/>
              </a:lnSpc>
            </a:pPr>
            <a:r>
              <a:rPr lang="nl-NL" sz="2800" dirty="0" smtClean="0"/>
              <a:t>      2. Người </a:t>
            </a:r>
            <a:r>
              <a:rPr lang="nl-NL" sz="2800" dirty="0"/>
              <a:t>có trách nhiệm là người trước khi làm việc gì cũng suy nghĩ cẩn thận nhằm mục đích tốt đẹp và với cách thức phù hợp ; khi làm hỏng việc hoặc có lỗi, họ dám nhận trách nhiệm và sẵn sàng làm lại cho tốt.</a:t>
            </a:r>
            <a:endParaRPr lang="en-US" sz="2800" dirty="0"/>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119257"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 NHANH HƠN? </a:t>
            </a:r>
            <a:endParaRPr lang="en-US" sz="6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rPr>
              <a:t>Điền</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các</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từ</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ngữ</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dưới</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đây</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vào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chỗ</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chấm</a:t>
            </a:r>
            <a:r>
              <a:rPr lang="en-US" altLang="vi-VN" sz="2800" b="1" i="1" dirty="0">
                <a:solidFill>
                  <a:schemeClr val="accent1">
                    <a:lumMod val="75000"/>
                  </a:schemeClr>
                </a:solidFill>
              </a:rPr>
              <a:t> </a:t>
            </a:r>
            <a:r>
              <a:rPr lang="en-US" altLang="vi-VN" sz="2800" b="1" i="1" dirty="0" err="1" smtClean="0">
                <a:solidFill>
                  <a:schemeClr val="accent1">
                    <a:lumMod val="75000"/>
                  </a:schemeClr>
                </a:solidFill>
              </a:rPr>
              <a:t>sao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phù</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hợp</a:t>
            </a:r>
            <a:br>
              <a:rPr lang="en-US" altLang="vi-VN" sz="2800" dirty="0" smtClean="0"/>
            </a:br>
            <a:r>
              <a:rPr lang="en-US" altLang="vi-VN" sz="2800" dirty="0" smtClean="0"/>
              <a:t>	</a:t>
            </a:r>
            <a:r>
              <a:rPr lang="en-US" altLang="vi-VN" sz="2800" b="1" dirty="0" smtClean="0">
                <a:solidFill>
                  <a:srgbClr val="C00000"/>
                </a:solidFill>
              </a:rPr>
              <a:t>				 		</a:t>
            </a:r>
            <a:endParaRPr lang="vi-VN" altLang="vi-VN" sz="2800" b="1" dirty="0">
              <a:solidFill>
                <a:srgbClr val="C00000"/>
              </a:solidFill>
            </a:endParaRPr>
          </a:p>
        </p:txBody>
      </p:sp>
      <p:sp>
        <p:nvSpPr>
          <p:cNvPr id="3" name="Content Placeholder 2"/>
          <p:cNvSpPr txBox="1"/>
          <p:nvPr/>
        </p:nvSpPr>
        <p:spPr>
          <a:xfrm>
            <a:off x="1047295" y="3171126"/>
            <a:ext cx="10157733"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000"/>
              </a:spcAft>
              <a:buFont typeface="Arial" panose="020B0604020202020204" pitchFamily="34" charset="0"/>
              <a:buNone/>
            </a:pPr>
            <a:r>
              <a:rPr lang="en-US" altLang="vi-VN" sz="3600" dirty="0" smtClean="0"/>
              <a:t>        1. </a:t>
            </a:r>
            <a:r>
              <a:rPr lang="en-US" altLang="vi-VN" sz="3600" dirty="0" err="1" smtClean="0"/>
              <a:t>Mỗi</a:t>
            </a:r>
            <a:r>
              <a:rPr lang="en-US" altLang="vi-VN" sz="3600" dirty="0" smtClean="0"/>
              <a:t> </a:t>
            </a:r>
            <a:r>
              <a:rPr lang="en-US" altLang="vi-VN" sz="3600" dirty="0" err="1" smtClean="0"/>
              <a:t>người</a:t>
            </a:r>
            <a:r>
              <a:rPr lang="en-US" altLang="vi-VN" sz="3600" dirty="0" smtClean="0"/>
              <a:t> </a:t>
            </a:r>
            <a:r>
              <a:rPr lang="en-US" altLang="vi-VN" sz="3600" dirty="0" err="1" smtClean="0"/>
              <a:t>cần</a:t>
            </a:r>
            <a:r>
              <a:rPr lang="en-US" altLang="vi-VN" sz="3600" dirty="0" smtClean="0"/>
              <a:t> </a:t>
            </a:r>
            <a:r>
              <a:rPr lang="en-US" altLang="vi-VN" sz="3600" dirty="0" err="1" smtClean="0"/>
              <a:t>phải</a:t>
            </a:r>
            <a:r>
              <a:rPr lang="en-US" altLang="vi-VN" sz="3600" dirty="0" smtClean="0"/>
              <a:t> ………………………….. </a:t>
            </a:r>
            <a:r>
              <a:rPr lang="en-US" altLang="vi-VN" sz="3600" dirty="0" err="1" smtClean="0"/>
              <a:t>trước</a:t>
            </a:r>
            <a:r>
              <a:rPr lang="en-US" altLang="vi-VN" sz="3600" dirty="0" smtClean="0"/>
              <a:t> </a:t>
            </a:r>
            <a:r>
              <a:rPr lang="en-US" altLang="vi-VN" sz="3600" dirty="0" err="1" smtClean="0"/>
              <a:t>khi</a:t>
            </a:r>
            <a:r>
              <a:rPr lang="en-US" altLang="vi-VN" sz="3600" dirty="0" smtClean="0"/>
              <a:t> …………………………… </a:t>
            </a:r>
            <a:r>
              <a:rPr lang="en-US" altLang="vi-VN" sz="3600" dirty="0" err="1" smtClean="0"/>
              <a:t>và</a:t>
            </a:r>
            <a:r>
              <a:rPr lang="en-US" altLang="vi-VN" sz="3600" dirty="0" smtClean="0"/>
              <a:t> …………………………. </a:t>
            </a:r>
            <a:r>
              <a:rPr lang="en-US" altLang="vi-VN" sz="3600" dirty="0" err="1" smtClean="0"/>
              <a:t>về</a:t>
            </a:r>
            <a:r>
              <a:rPr lang="en-US" altLang="vi-VN" sz="3600" dirty="0" smtClean="0"/>
              <a:t> </a:t>
            </a:r>
            <a:r>
              <a:rPr lang="en-US" altLang="vi-VN" sz="3600" dirty="0" err="1" smtClean="0"/>
              <a:t>những</a:t>
            </a:r>
            <a:r>
              <a:rPr lang="en-US" altLang="vi-VN" sz="3600" dirty="0" smtClean="0"/>
              <a:t> </a:t>
            </a:r>
            <a:r>
              <a:rPr lang="en-US" altLang="vi-VN" sz="3600" dirty="0" err="1" smtClean="0"/>
              <a:t>việc</a:t>
            </a:r>
            <a:r>
              <a:rPr lang="en-US" altLang="vi-VN" sz="3600" dirty="0" smtClean="0"/>
              <a:t> </a:t>
            </a:r>
            <a:r>
              <a:rPr lang="en-US" altLang="vi-VN" sz="3600" dirty="0" err="1" smtClean="0"/>
              <a:t>làm</a:t>
            </a:r>
            <a:r>
              <a:rPr lang="en-US" altLang="vi-VN" sz="3600" dirty="0" smtClean="0"/>
              <a:t>…………………………..</a:t>
            </a:r>
            <a:endParaRPr lang="en-US" altLang="vi-VN" sz="3600" dirty="0" smtClean="0"/>
          </a:p>
          <a:p>
            <a:pPr marL="0" indent="0" algn="just">
              <a:lnSpc>
                <a:spcPct val="100000"/>
              </a:lnSpc>
              <a:spcAft>
                <a:spcPts val="1000"/>
              </a:spcAft>
              <a:buNone/>
            </a:pPr>
            <a:r>
              <a:rPr lang="en-US" altLang="vi-VN" sz="3600" dirty="0" smtClean="0"/>
              <a:t>       2. </a:t>
            </a:r>
            <a:r>
              <a:rPr lang="vi-VN" sz="3600" dirty="0" smtClean="0"/>
              <a:t>Không nên </a:t>
            </a:r>
            <a:r>
              <a:rPr lang="en-US" sz="3600" dirty="0" smtClean="0"/>
              <a:t>…………………</a:t>
            </a:r>
            <a:r>
              <a:rPr lang="vi-VN" sz="3600" dirty="0" smtClean="0"/>
              <a:t>cho người khác.</a:t>
            </a:r>
            <a:endParaRPr lang="vi-VN" sz="3600" dirty="0" smtClean="0"/>
          </a:p>
          <a:p>
            <a:pPr marL="0" indent="0" algn="just">
              <a:lnSpc>
                <a:spcPct val="100000"/>
              </a:lnSpc>
              <a:spcAft>
                <a:spcPts val="1000"/>
              </a:spcAft>
              <a:buFont typeface="Arial" panose="020B0604020202020204" pitchFamily="34" charset="0"/>
              <a:buNone/>
            </a:pPr>
            <a:endParaRPr lang="vi-VN" altLang="vi-VN" sz="3600" dirty="0"/>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suy</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nghĩ</a:t>
            </a:r>
            <a:endParaRPr lang="vi-VN" sz="1050" dirty="0"/>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hành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động</a:t>
            </a:r>
            <a:endParaRPr lang="vi-VN" sz="1050" dirty="0"/>
          </a:p>
        </p:txBody>
      </p:sp>
      <p:sp>
        <p:nvSpPr>
          <p:cNvPr id="6" name="TextBox 5"/>
          <p:cNvSpPr txBox="1"/>
          <p:nvPr/>
        </p:nvSpPr>
        <p:spPr>
          <a:xfrm>
            <a:off x="7769454" y="1489980"/>
            <a:ext cx="3255246"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chịu</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trách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nhiệm</a:t>
            </a:r>
            <a:endParaRPr lang="vi-VN" sz="1050" dirty="0"/>
          </a:p>
        </p:txBody>
      </p:sp>
      <p:sp>
        <p:nvSpPr>
          <p:cNvPr id="7" name="TextBox 6"/>
          <p:cNvSpPr txBox="1"/>
          <p:nvPr/>
        </p:nvSpPr>
        <p:spPr>
          <a:xfrm>
            <a:off x="1367290" y="1489981"/>
            <a:ext cx="3964297" cy="584775"/>
          </a:xfrm>
          <a:prstGeom prst="rect">
            <a:avLst/>
          </a:prstGeom>
          <a:noFill/>
        </p:spPr>
        <p:txBody>
          <a:bodyPr wrap="square">
            <a:spAutoFit/>
          </a:bodyPr>
          <a:lstStyle/>
          <a:p>
            <a:pPr>
              <a:defRPr/>
            </a:pPr>
            <a:r>
              <a:rPr lang="en-US" altLang="vi-VN" sz="3200" b="1">
                <a:solidFill>
                  <a:srgbClr val="C00000"/>
                </a:solidFill>
                <a:latin typeface="Calibri Light" panose="020F0302020204030204"/>
                <a:ea typeface="+mj-ea"/>
                <a:cs typeface="+mj-cs"/>
              </a:rPr>
              <a:t>của mình</a:t>
            </a:r>
            <a:endParaRPr lang="vi-VN" sz="1050"/>
          </a:p>
        </p:txBody>
      </p:sp>
      <p:sp>
        <p:nvSpPr>
          <p:cNvPr id="8" name="Rectangle 7"/>
          <p:cNvSpPr/>
          <p:nvPr/>
        </p:nvSpPr>
        <p:spPr>
          <a:xfrm>
            <a:off x="4921353" y="1506091"/>
            <a:ext cx="1184940" cy="584775"/>
          </a:xfrm>
          <a:prstGeom prst="rect">
            <a:avLst/>
          </a:prstGeom>
        </p:spPr>
        <p:txBody>
          <a:bodyPr wrap="none">
            <a:spAutoFit/>
          </a:bodyPr>
          <a:lstStyle/>
          <a:p>
            <a:r>
              <a:rPr lang="vi-VN" sz="3200" b="1" dirty="0" smtClean="0">
                <a:solidFill>
                  <a:srgbClr val="C00000"/>
                </a:solidFill>
                <a:latin typeface="Calibri Light" panose="020F0302020204030204" pitchFamily="34" charset="0"/>
                <a:cs typeface="Calibri Light" panose="020F0302020204030204" pitchFamily="34" charset="0"/>
              </a:rPr>
              <a:t>đổ lỗi </a:t>
            </a:r>
            <a:endParaRPr lang="en-GB" sz="3200" b="1" dirty="0">
              <a:solidFill>
                <a:srgbClr val="C0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55 0.22754 " pathEditMode="relative" rAng="0" ptsTypes="AA">
                                      <p:cBhvr>
                                        <p:cTn id="10" dur="2000" fill="hold"/>
                                        <p:tgtEl>
                                          <p:spTgt spid="5"/>
                                        </p:tgtEl>
                                        <p:attrNameLst>
                                          <p:attrName>ppt_x</p:attrName>
                                          <p:attrName>ppt_y</p:attrName>
                                        </p:attrNameLst>
                                      </p:cBhvr>
                                      <p:rCtr x="-10534"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3268 0.23264 " pathEditMode="relative" rAng="0" ptsTypes="AA">
                                      <p:cBhvr>
                                        <p:cTn id="14" dur="2000" fill="hold"/>
                                        <p:tgtEl>
                                          <p:spTgt spid="4"/>
                                        </p:tgtEl>
                                        <p:attrNameLst>
                                          <p:attrName>ppt_x</p:attrName>
                                          <p:attrName>ppt_y</p:attrName>
                                        </p:attrNameLst>
                                      </p:cBhvr>
                                      <p:rCtr x="21628" y="116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12591 0.40463 " pathEditMode="relative" rAng="0" ptsTypes="AA">
                                      <p:cBhvr>
                                        <p:cTn id="18" dur="2000" fill="hold"/>
                                        <p:tgtEl>
                                          <p:spTgt spid="7"/>
                                        </p:tgtEl>
                                        <p:attrNameLst>
                                          <p:attrName>ppt_x</p:attrName>
                                          <p:attrName>ppt_y</p:attrName>
                                        </p:attrNameLst>
                                      </p:cBhvr>
                                      <p:rCtr x="6289" y="202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1.48148E-6 L 0.0073 0.52292 " pathEditMode="relative" rAng="0" ptsTypes="AA">
                                      <p:cBhvr>
                                        <p:cTn id="22" dur="2000" fill="hold"/>
                                        <p:tgtEl>
                                          <p:spTgt spid="8"/>
                                        </p:tgtEl>
                                        <p:attrNameLst>
                                          <p:attrName>ppt_x</p:attrName>
                                          <p:attrName>ppt_y</p:attrName>
                                        </p:attrNameLst>
                                      </p:cBhvr>
                                      <p:rCtr x="365"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MỤC TIÊU</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5404043"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102601" y="3263465"/>
            <a:ext cx="830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3000" b="1" dirty="0" err="1">
                <a:solidFill>
                  <a:srgbClr val="000000"/>
                </a:solidFill>
                <a:latin typeface="Calibri" panose="020F0502020204030204" pitchFamily="34" charset="0"/>
                <a:cs typeface="Calibri" panose="020F0502020204030204" pitchFamily="34" charset="0"/>
              </a:rPr>
              <a:t>Chuẩn</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bị</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bài</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sau</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Có</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trí</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thì</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nên</a:t>
            </a:r>
            <a:endParaRPr lang="en-US" altLang="en-US" sz="3000" b="1" dirty="0">
              <a:solidFill>
                <a:srgbClr val="000000"/>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latin typeface="+mn-lt"/>
                <a:cs typeface="Times New Roman" panose="02020603050405020304" pitchFamily="18" charset="0"/>
              </a:rPr>
              <a:t>Em</a:t>
            </a:r>
            <a:r>
              <a:rPr lang="en-US" altLang="en-US" sz="3000" b="1" dirty="0">
                <a:solidFill>
                  <a:srgbClr val="000000"/>
                </a:solidFill>
                <a:latin typeface="+mn-lt"/>
                <a:cs typeface="Times New Roman" panose="02020603050405020304" pitchFamily="18" charset="0"/>
              </a:rPr>
              <a:t> </a:t>
            </a:r>
            <a:r>
              <a:rPr lang="en-US" altLang="en-US" sz="3000" b="1" dirty="0" err="1" smtClean="0">
                <a:solidFill>
                  <a:srgbClr val="000000"/>
                </a:solidFill>
                <a:latin typeface="+mn-lt"/>
                <a:cs typeface="Times New Roman" panose="02020603050405020304" pitchFamily="18" charset="0"/>
              </a:rPr>
              <a:t>hãy</a:t>
            </a:r>
            <a:r>
              <a:rPr lang="en-US" altLang="en-US" sz="3000" b="1" dirty="0" smtClean="0">
                <a:solidFill>
                  <a:srgbClr val="000000"/>
                </a:solidFill>
                <a:latin typeface="+mn-lt"/>
                <a:cs typeface="Times New Roman" panose="02020603050405020304" pitchFamily="18" charset="0"/>
              </a:rPr>
              <a:t> </a:t>
            </a:r>
            <a:r>
              <a:rPr lang="en-US" sz="3000" b="1" dirty="0" err="1" smtClean="0">
                <a:latin typeface="+mn-lt"/>
              </a:rPr>
              <a:t>suy</a:t>
            </a:r>
            <a:r>
              <a:rPr lang="en-US" sz="3000" b="1" dirty="0" smtClean="0">
                <a:latin typeface="+mn-lt"/>
              </a:rPr>
              <a:t> </a:t>
            </a:r>
            <a:r>
              <a:rPr lang="en-US" sz="3000" b="1" dirty="0" err="1">
                <a:latin typeface="+mn-lt"/>
              </a:rPr>
              <a:t>nghĩ</a:t>
            </a:r>
            <a:r>
              <a:rPr lang="en-US" sz="3000" b="1" dirty="0">
                <a:latin typeface="+mn-lt"/>
              </a:rPr>
              <a:t> </a:t>
            </a:r>
            <a:r>
              <a:rPr lang="en-US" sz="3000" b="1" dirty="0" err="1" smtClean="0">
                <a:latin typeface="+mn-lt"/>
              </a:rPr>
              <a:t>kĩ</a:t>
            </a:r>
            <a:r>
              <a:rPr lang="en-US" sz="3000" b="1" dirty="0">
                <a:latin typeface="+mn-lt"/>
              </a:rPr>
              <a:t> </a:t>
            </a:r>
            <a:r>
              <a:rPr lang="en-US" sz="3000" b="1" dirty="0" err="1" smtClean="0">
                <a:latin typeface="+mn-lt"/>
              </a:rPr>
              <a:t>và</a:t>
            </a:r>
            <a:r>
              <a:rPr lang="en-US" sz="3000" b="1" dirty="0" smtClean="0">
                <a:latin typeface="+mn-lt"/>
              </a:rPr>
              <a:t> </a:t>
            </a:r>
            <a:r>
              <a:rPr lang="en-US" sz="3000" b="1" dirty="0" err="1">
                <a:latin typeface="+mn-lt"/>
              </a:rPr>
              <a:t>ra</a:t>
            </a:r>
            <a:r>
              <a:rPr lang="en-US" sz="3000" b="1" dirty="0">
                <a:latin typeface="+mn-lt"/>
              </a:rPr>
              <a:t> </a:t>
            </a:r>
            <a:r>
              <a:rPr lang="en-US" sz="3000" b="1" dirty="0" err="1">
                <a:latin typeface="+mn-lt"/>
              </a:rPr>
              <a:t>quyết</a:t>
            </a:r>
            <a:r>
              <a:rPr lang="en-US" sz="3000" b="1" dirty="0">
                <a:latin typeface="+mn-lt"/>
              </a:rPr>
              <a:t> </a:t>
            </a:r>
            <a:r>
              <a:rPr lang="en-US" sz="3000" b="1" dirty="0" err="1">
                <a:latin typeface="+mn-lt"/>
              </a:rPr>
              <a:t>định</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cách</a:t>
            </a:r>
            <a:r>
              <a:rPr lang="en-US" sz="3000" b="1" dirty="0">
                <a:latin typeface="+mn-lt"/>
              </a:rPr>
              <a:t> </a:t>
            </a:r>
            <a:r>
              <a:rPr lang="en-US" sz="3000" b="1" dirty="0" err="1">
                <a:latin typeface="+mn-lt"/>
              </a:rPr>
              <a:t>có</a:t>
            </a:r>
            <a:r>
              <a:rPr lang="en-US" sz="3000" b="1" dirty="0">
                <a:latin typeface="+mn-lt"/>
              </a:rPr>
              <a:t> </a:t>
            </a:r>
            <a:r>
              <a:rPr lang="en-US" sz="3000" b="1" dirty="0" err="1">
                <a:latin typeface="+mn-lt"/>
              </a:rPr>
              <a:t>trách</a:t>
            </a:r>
            <a:r>
              <a:rPr lang="en-US" sz="3000" b="1" dirty="0">
                <a:latin typeface="+mn-lt"/>
              </a:rPr>
              <a:t> </a:t>
            </a:r>
            <a:r>
              <a:rPr lang="en-US" sz="3000" b="1" dirty="0" err="1">
                <a:latin typeface="+mn-lt"/>
              </a:rPr>
              <a:t>nhiệm</a:t>
            </a:r>
            <a:r>
              <a:rPr lang="en-US" sz="3000" b="1" dirty="0">
                <a:latin typeface="+mn-lt"/>
              </a:rPr>
              <a:t> </a:t>
            </a:r>
            <a:r>
              <a:rPr lang="en-US" sz="3000" b="1" dirty="0" err="1">
                <a:latin typeface="+mn-lt"/>
              </a:rPr>
              <a:t>trước</a:t>
            </a:r>
            <a:r>
              <a:rPr lang="en-US" sz="3000" b="1" dirty="0">
                <a:latin typeface="+mn-lt"/>
              </a:rPr>
              <a:t> </a:t>
            </a:r>
            <a:r>
              <a:rPr lang="en-US" sz="3000" b="1" dirty="0" err="1">
                <a:latin typeface="+mn-lt"/>
              </a:rPr>
              <a:t>khi</a:t>
            </a:r>
            <a:r>
              <a:rPr lang="en-US" sz="3000" b="1" dirty="0">
                <a:latin typeface="+mn-lt"/>
              </a:rPr>
              <a:t> </a:t>
            </a:r>
            <a:r>
              <a:rPr lang="en-US" sz="3000" b="1" dirty="0" err="1">
                <a:latin typeface="+mn-lt"/>
              </a:rPr>
              <a:t>làm</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việc</a:t>
            </a:r>
            <a:r>
              <a:rPr lang="en-US" sz="3000" b="1" dirty="0">
                <a:latin typeface="+mn-lt"/>
              </a:rPr>
              <a:t> </a:t>
            </a:r>
            <a:r>
              <a:rPr lang="en-US" sz="3000" b="1" dirty="0" err="1">
                <a:latin typeface="+mn-lt"/>
              </a:rPr>
              <a:t>gì</a:t>
            </a:r>
            <a:r>
              <a:rPr lang="en-US" sz="3000" b="1" dirty="0">
                <a:latin typeface="+mn-lt"/>
              </a:rPr>
              <a:t>.</a:t>
            </a:r>
            <a:endParaRPr lang="en-GB" sz="3000" b="1" dirty="0">
              <a:latin typeface="+mn-lt"/>
            </a:endParaRPr>
          </a:p>
          <a:p>
            <a:pPr algn="just">
              <a:spcBef>
                <a:spcPct val="0"/>
              </a:spcBef>
              <a:buFontTx/>
              <a:buNone/>
            </a:pP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Arrow: Chevron 8"/>
          <p:cNvSpPr/>
          <p:nvPr/>
        </p:nvSpPr>
        <p:spPr>
          <a:xfrm>
            <a:off x="1594453" y="361439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t>Trước</a:t>
              </a:r>
              <a:r>
                <a:rPr lang="en-US" sz="3600" dirty="0"/>
                <a:t> </a:t>
              </a:r>
              <a:r>
                <a:rPr lang="en-US" sz="3600" dirty="0" err="1"/>
                <a:t>khi</a:t>
              </a:r>
              <a:r>
                <a:rPr lang="en-US" sz="3600" dirty="0"/>
                <a:t> </a:t>
              </a:r>
              <a:r>
                <a:rPr lang="en-US" sz="3600" dirty="0" err="1"/>
                <a:t>thực</a:t>
              </a:r>
              <a:r>
                <a:rPr lang="en-US" sz="3600" dirty="0"/>
                <a:t> </a:t>
              </a:r>
              <a:r>
                <a:rPr lang="en-US" sz="3600" dirty="0" err="1"/>
                <a:t>hiện</a:t>
              </a:r>
              <a:r>
                <a:rPr lang="en-US" sz="3600" dirty="0"/>
                <a:t> </a:t>
              </a:r>
              <a:r>
                <a:rPr lang="en-US" sz="3600" dirty="0" err="1"/>
                <a:t>một</a:t>
              </a:r>
              <a:r>
                <a:rPr lang="en-US" sz="3600" dirty="0"/>
                <a:t> </a:t>
              </a:r>
              <a:r>
                <a:rPr lang="en-US" sz="3600" dirty="0" err="1"/>
                <a:t>hành</a:t>
              </a:r>
              <a:r>
                <a:rPr lang="en-US" sz="3600" dirty="0"/>
                <a:t> </a:t>
              </a:r>
              <a:r>
                <a:rPr lang="en-US" sz="3600" dirty="0" err="1"/>
                <a:t>động</a:t>
              </a:r>
              <a:r>
                <a:rPr lang="en-US" sz="3600" dirty="0"/>
                <a:t> </a:t>
              </a:r>
              <a:r>
                <a:rPr lang="en-US" sz="3600" dirty="0" err="1"/>
                <a:t>nào</a:t>
              </a:r>
              <a:r>
                <a:rPr lang="en-US" sz="3600" dirty="0"/>
                <a:t> </a:t>
              </a:r>
              <a:r>
                <a:rPr lang="en-US" sz="3600" dirty="0" err="1"/>
                <a:t>đó</a:t>
              </a:r>
              <a:r>
                <a:rPr lang="en-US" sz="3600" dirty="0"/>
                <a:t> ta </a:t>
              </a:r>
              <a:r>
                <a:rPr lang="en-US" sz="3600" dirty="0" err="1"/>
                <a:t>phải</a:t>
              </a:r>
              <a:r>
                <a:rPr lang="en-US" sz="3600" dirty="0"/>
                <a:t> </a:t>
              </a:r>
              <a:r>
                <a:rPr lang="en-US" sz="3600" dirty="0" err="1"/>
                <a:t>làm</a:t>
              </a:r>
              <a:r>
                <a:rPr lang="en-US" sz="3600" dirty="0"/>
                <a:t> </a:t>
              </a:r>
              <a:r>
                <a:rPr lang="en-US" sz="3600" dirty="0" err="1"/>
                <a:t>gì</a:t>
              </a:r>
              <a:r>
                <a:rPr lang="en-US" sz="3600" dirty="0"/>
                <a:t>? </a:t>
              </a:r>
              <a:endParaRPr lang="en-US" sz="3600" dirty="0" smtClean="0"/>
            </a:p>
            <a:p>
              <a:pPr algn="ctr"/>
              <a:r>
                <a:rPr lang="en-US" sz="3600" dirty="0" err="1" smtClean="0"/>
                <a:t>Vì</a:t>
              </a:r>
              <a:r>
                <a:rPr lang="en-US" sz="3600" dirty="0" smtClean="0"/>
                <a:t> </a:t>
              </a:r>
              <a:r>
                <a:rPr lang="en-US" sz="3600" dirty="0" err="1" smtClean="0"/>
                <a:t>sao</a:t>
              </a:r>
              <a:r>
                <a:rPr lang="en-US" sz="3600" dirty="0"/>
                <a:t>?</a:t>
              </a:r>
              <a:endParaRPr lang="en-GB" sz="3600" dirty="0"/>
            </a:p>
          </p:txBody>
        </p:sp>
      </p:grpSp>
      <p:sp>
        <p:nvSpPr>
          <p:cNvPr id="7" name="Rectangle 6"/>
          <p:cNvSpPr/>
          <p:nvPr/>
        </p:nvSpPr>
        <p:spPr>
          <a:xfrm>
            <a:off x="3990355" y="236717"/>
            <a:ext cx="4363695"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48380" cy="923330"/>
          </a:xfrm>
          <a:prstGeom prst="rect">
            <a:avLst/>
          </a:prstGeom>
          <a:noFill/>
        </p:spPr>
        <p:txBody>
          <a:bodyPr wrap="none" rtlCol="0">
            <a:spAutoFit/>
          </a:bodyPr>
          <a:lstStyle/>
          <a:p>
            <a:r>
              <a:rPr lang="en-US" sz="5400" b="1" dirty="0" smtClean="0">
                <a:solidFill>
                  <a:srgbClr val="FFFF00"/>
                </a:solidFill>
                <a:latin typeface="Times New Roman" panose="02020603050405020304" pitchFamily="18" charset="0"/>
                <a:cs typeface="Times New Roman" panose="02020603050405020304" pitchFamily="18" charset="0"/>
              </a:rPr>
              <a:t>ĐẠO ĐỨC</a:t>
            </a:r>
            <a:endParaRPr lang="en-GB"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7795" y="3543621"/>
            <a:ext cx="9095760" cy="646331"/>
          </a:xfrm>
          <a:prstGeom prst="rect">
            <a:avLst/>
          </a:prstGeom>
          <a:noFill/>
        </p:spPr>
        <p:txBody>
          <a:bodyPr wrap="non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Có</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trách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nhiệm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với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việc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làm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của</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mình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2)</a:t>
            </a:r>
            <a:endParaRPr lang="en-GB"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3164208" y="2828787"/>
            <a:ext cx="5863590" cy="1198880"/>
          </a:xfrm>
          <a:prstGeom prst="rect">
            <a:avLst/>
          </a:prstGeom>
        </p:spPr>
        <p:txBody>
          <a:bodyPr wrap="none">
            <a:spAutoFit/>
          </a:bodyPr>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 HÀNH</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30713"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t>  </a:t>
            </a:r>
            <a:b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675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855913" y="1706563"/>
            <a:ext cx="69119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a:latin typeface="Calibri Light" panose="020F0302020204030204" pitchFamily="34" charset="0"/>
              </a:rPr>
              <a:t>  </a:t>
            </a:r>
            <a:r>
              <a:rPr lang="en-US" altLang="vi-VN" sz="8800" b="1">
                <a:solidFill>
                  <a:srgbClr val="FF0000"/>
                </a:solidFill>
                <a:latin typeface="Tahoma" panose="020B0604030504040204" pitchFamily="34" charset="0"/>
                <a:cs typeface="Tahoma" panose="020B0604030504040204" pitchFamily="34" charset="0"/>
              </a:rPr>
              <a:t>Xử lí tình huống</a:t>
            </a:r>
            <a:endParaRPr lang="vi-VN" altLang="vi-VN" sz="8800" b="1">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1"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endParaRPr lang="vi-VN" sz="4000" dirty="0">
              <a:solidFill>
                <a:schemeClr val="tx1"/>
              </a:solidFill>
            </a:endParaRP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endParaRPr lang="vi-VN" sz="3200" dirty="0">
              <a:solidFill>
                <a:schemeClr val="tx1"/>
              </a:solidFill>
            </a:endParaRP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381000"/>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2</a:t>
            </a:r>
            <a:endParaRPr lang="en-US" sz="2400" b="1" dirty="0">
              <a:cs typeface="Times New Roman" panose="02020603050405020304" pitchFamily="18" charset="0"/>
            </a:endParaRPr>
          </a:p>
        </p:txBody>
      </p:sp>
      <p:sp>
        <p:nvSpPr>
          <p:cNvPr id="9" name="Rectangle 8"/>
          <p:cNvSpPr/>
          <p:nvPr/>
        </p:nvSpPr>
        <p:spPr>
          <a:xfrm>
            <a:off x="706438" y="249238"/>
            <a:ext cx="2197100" cy="381000"/>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1</a:t>
            </a:r>
            <a:endParaRPr lang="en-US" sz="2400" b="1" dirty="0">
              <a:cs typeface="Times New Roman" panose="02020603050405020304" pitchFamily="18" charset="0"/>
            </a:endParaRPr>
          </a:p>
        </p:txBody>
      </p:sp>
      <p:sp>
        <p:nvSpPr>
          <p:cNvPr id="10" name="Rectangle 9"/>
          <p:cNvSpPr/>
          <p:nvPr/>
        </p:nvSpPr>
        <p:spPr>
          <a:xfrm>
            <a:off x="523875" y="3603625"/>
            <a:ext cx="2197100" cy="381000"/>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cs typeface="Times New Roman" panose="02020603050405020304" pitchFamily="18" charset="0"/>
              </a:rPr>
              <a:t>NHÓM 3</a:t>
            </a:r>
            <a:endParaRPr lang="en-US" sz="2800" b="1" dirty="0">
              <a:cs typeface="Times New Roman" panose="02020603050405020304" pitchFamily="18" charset="0"/>
            </a:endParaRPr>
          </a:p>
        </p:txBody>
      </p:sp>
      <p:sp>
        <p:nvSpPr>
          <p:cNvPr id="11" name="Rectangle 10"/>
          <p:cNvSpPr/>
          <p:nvPr/>
        </p:nvSpPr>
        <p:spPr>
          <a:xfrm>
            <a:off x="6732588" y="3603625"/>
            <a:ext cx="2197100" cy="381000"/>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4</a:t>
            </a:r>
            <a:endParaRPr lang="en-US" sz="2400" b="1" dirty="0">
              <a:cs typeface="Times New Roman" panose="02020603050405020304" pitchFamily="18" charset="0"/>
            </a:endParaRP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endParaRPr lang="en-US" sz="3600" b="1" dirty="0">
              <a:solidFill>
                <a:schemeClr val="tx1"/>
              </a:solidFill>
            </a:endParaRP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endParaRPr lang="en-US" sz="3600" b="1" dirty="0">
              <a:solidFill>
                <a:schemeClr val="tx1"/>
              </a:solidFill>
            </a:endParaRP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endParaRPr lang="en-US" sz="3600" b="1" dirty="0">
              <a:solidFill>
                <a:schemeClr val="tx1"/>
              </a:solidFill>
            </a:endParaRP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endParaRPr lang="en-US" sz="3600" b="1" dirty="0">
              <a:solidFill>
                <a:schemeClr val="tx1"/>
              </a:solidFill>
            </a:endParaRP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endParaRPr lang="en-US" sz="3600" b="1" dirty="0">
              <a:solidFill>
                <a:schemeClr val="tx1"/>
              </a:solidFill>
            </a:endParaRP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endParaRPr lang="en-US" sz="3600" b="1" dirty="0">
              <a:solidFill>
                <a:schemeClr val="tx1"/>
              </a:solidFill>
            </a:endParaRP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endParaRPr lang="en-US" sz="3600" b="1" dirty="0">
              <a:solidFill>
                <a:schemeClr val="tx1"/>
              </a:solidFill>
            </a:endParaRP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endParaRPr lang="en-US" sz="3600" b="1" dirty="0">
              <a:solidFill>
                <a:schemeClr val="tx1"/>
              </a:solidFill>
            </a:endParaRP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endParaRPr lang="en-US" sz="3600" b="1" dirty="0">
              <a:solidFill>
                <a:schemeClr val="tx1"/>
              </a:solidFill>
            </a:endParaRP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endParaRPr lang="en-US" sz="3600" b="1" dirty="0">
              <a:solidFill>
                <a:schemeClr val="tx1"/>
              </a:solidFill>
            </a:endParaRP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endParaRPr lang="en-US" sz="3600" b="1" dirty="0">
              <a:solidFill>
                <a:schemeClr val="tx1"/>
              </a:solidFill>
            </a:endParaRP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endParaRPr lang="en-US" sz="3600" b="1" dirty="0">
              <a:solidFill>
                <a:schemeClr val="tx1"/>
              </a:solidFill>
            </a:endParaRP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endParaRPr lang="en-US" sz="3600" b="1" dirty="0">
              <a:solidFill>
                <a:schemeClr val="tx1"/>
              </a:solidFill>
            </a:endParaRP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endParaRPr lang="en-US" sz="3600" b="1" dirty="0">
              <a:solidFill>
                <a:schemeClr val="tx1"/>
              </a:solidFill>
            </a:endParaRP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endParaRPr lang="en-US" sz="3600" b="1" dirty="0">
              <a:solidFill>
                <a:schemeClr val="tx1"/>
              </a:solidFill>
            </a:endParaRP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endParaRPr lang="en-US" sz="3600" b="1" dirty="0">
              <a:solidFill>
                <a:schemeClr val="tx1"/>
              </a:solidFill>
            </a:endParaRP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endParaRPr lang="en-US" sz="3600" b="1" dirty="0">
              <a:solidFill>
                <a:schemeClr val="tx1"/>
              </a:solidFill>
            </a:endParaRP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endParaRPr lang="en-US" sz="3600" b="1" dirty="0">
              <a:solidFill>
                <a:schemeClr val="tx1"/>
              </a:solidFill>
            </a:endParaRP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endParaRPr lang="en-US" sz="3600" b="1" dirty="0">
              <a:solidFill>
                <a:schemeClr val="tx1"/>
              </a:solidFill>
            </a:endParaRP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endParaRPr lang="en-US" sz="3600" b="1" dirty="0">
              <a:solidFill>
                <a:schemeClr val="tx1"/>
              </a:solidFill>
            </a:endParaRP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endParaRPr lang="en-US" sz="3600" b="1" dirty="0">
              <a:solidFill>
                <a:schemeClr val="tx1"/>
              </a:solidFill>
            </a:endParaRP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endParaRPr lang="en-US" sz="3600" b="1" dirty="0">
              <a:solidFill>
                <a:schemeClr val="tx1"/>
              </a:solidFill>
            </a:endParaRP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endParaRPr lang="en-US" sz="3600" b="1" dirty="0">
              <a:solidFill>
                <a:schemeClr val="tx1"/>
              </a:solidFill>
            </a:endParaRP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endParaRPr lang="en-US" sz="3600" b="1" dirty="0">
              <a:solidFill>
                <a:schemeClr val="tx1"/>
              </a:solidFill>
            </a:endParaRP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endParaRPr lang="en-US" sz="3600" b="1" dirty="0">
              <a:solidFill>
                <a:schemeClr val="tx1"/>
              </a:solidFill>
            </a:endParaRP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endParaRPr lang="en-US" sz="3600" b="1" dirty="0">
              <a:solidFill>
                <a:schemeClr val="tx1"/>
              </a:solidFill>
            </a:endParaRP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endParaRPr lang="en-US" sz="3600" b="1" dirty="0">
              <a:solidFill>
                <a:schemeClr val="tx1"/>
              </a:solidFill>
            </a:endParaRP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endParaRPr lang="en-US" sz="3600" b="1" dirty="0">
              <a:solidFill>
                <a:schemeClr val="tx1"/>
              </a:solidFill>
            </a:endParaRP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endParaRPr lang="en-US" sz="3600" b="1" dirty="0">
              <a:solidFill>
                <a:schemeClr val="tx1"/>
              </a:solidFill>
            </a:endParaRP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endParaRPr lang="en-US" sz="3600" b="1" dirty="0">
              <a:solidFill>
                <a:schemeClr val="tx1"/>
              </a:solidFill>
            </a:endParaRP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endParaRPr lang="en-US" sz="3600" b="1" dirty="0">
              <a:solidFill>
                <a:schemeClr val="tx1"/>
              </a:solidFill>
            </a:endParaRP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endParaRPr lang="en-US" sz="3600" b="1" dirty="0">
              <a:solidFill>
                <a:schemeClr val="tx1"/>
              </a:solidFill>
            </a:endParaRP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endParaRPr lang="en-US" sz="3600" b="1" dirty="0">
              <a:solidFill>
                <a:schemeClr val="tx1"/>
              </a:solidFill>
            </a:endParaRP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endParaRPr lang="en-US" sz="3600" b="1" dirty="0">
              <a:solidFill>
                <a:schemeClr val="tx1"/>
              </a:solidFill>
            </a:endParaRP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endParaRPr lang="en-US" sz="3600" b="1" dirty="0">
              <a:solidFill>
                <a:schemeClr val="tx1"/>
              </a:solidFill>
            </a:endParaRP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endParaRPr lang="en-US" sz="3600" b="1" dirty="0">
              <a:solidFill>
                <a:schemeClr val="tx1"/>
              </a:solidFill>
            </a:endParaRP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endParaRPr lang="en-US" sz="3600" b="1" dirty="0">
              <a:solidFill>
                <a:schemeClr val="tx1"/>
              </a:solidFill>
            </a:endParaRP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endParaRPr lang="en-US" sz="3600" b="1" dirty="0">
              <a:solidFill>
                <a:schemeClr val="tx1"/>
              </a:solidFill>
            </a:endParaRP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endParaRPr lang="en-US" sz="3600" b="1" dirty="0">
              <a:solidFill>
                <a:schemeClr val="tx1"/>
              </a:solidFill>
            </a:endParaRP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endParaRPr lang="en-US" sz="3600" b="1" dirty="0">
              <a:solidFill>
                <a:schemeClr val="tx1"/>
              </a:solidFill>
            </a:endParaRP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endParaRPr lang="en-US" sz="3600" b="1" dirty="0">
              <a:solidFill>
                <a:schemeClr val="tx1"/>
              </a:solidFill>
            </a:endParaRP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endParaRPr lang="en-US" sz="3600" b="1" dirty="0">
              <a:solidFill>
                <a:schemeClr val="tx1"/>
              </a:solidFill>
            </a:endParaRP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endParaRPr lang="en-US" sz="3600" b="1" dirty="0">
              <a:solidFill>
                <a:schemeClr val="tx1"/>
              </a:solidFill>
            </a:endParaRP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endParaRPr lang="en-US" sz="3600" b="1" dirty="0">
              <a:solidFill>
                <a:schemeClr val="tx1"/>
              </a:solidFill>
            </a:endParaRP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endParaRPr lang="en-US" sz="3600" b="1" dirty="0">
              <a:solidFill>
                <a:schemeClr val="tx1"/>
              </a:solidFill>
            </a:endParaRP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endParaRPr lang="en-US" sz="3600" b="1" dirty="0">
              <a:solidFill>
                <a:schemeClr val="tx1"/>
              </a:solidFill>
            </a:endParaRP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endParaRPr lang="en-US" sz="3600" b="1" dirty="0">
              <a:solidFill>
                <a:schemeClr val="tx1"/>
              </a:solidFill>
            </a:endParaRP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endParaRPr lang="en-US" sz="3600" b="1" dirty="0">
              <a:solidFill>
                <a:schemeClr val="tx1"/>
              </a:solidFill>
            </a:endParaRP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endParaRPr lang="en-US" sz="3600" b="1" dirty="0">
              <a:solidFill>
                <a:schemeClr val="tx1"/>
              </a:solidFill>
            </a:endParaRP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endParaRPr lang="en-US" sz="3600" b="1" dirty="0">
              <a:solidFill>
                <a:schemeClr val="tx1"/>
              </a:solidFill>
            </a:endParaRP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endParaRPr lang="en-US" sz="3600" b="1" dirty="0">
              <a:solidFill>
                <a:schemeClr val="tx1"/>
              </a:solidFill>
            </a:endParaRP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endParaRPr lang="en-US" sz="3600" b="1" dirty="0">
              <a:solidFill>
                <a:schemeClr val="tx1"/>
              </a:solidFill>
            </a:endParaRP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endParaRPr lang="en-US" sz="3600" b="1" dirty="0">
              <a:solidFill>
                <a:schemeClr val="tx1"/>
              </a:solidFill>
            </a:endParaRP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endParaRPr lang="en-US" sz="3600" b="1" dirty="0">
              <a:solidFill>
                <a:schemeClr val="tx1"/>
              </a:solidFill>
            </a:endParaRP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endParaRPr lang="en-US" sz="3600" b="1" dirty="0">
              <a:solidFill>
                <a:schemeClr val="tx1"/>
              </a:solidFill>
            </a:endParaRP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endParaRPr lang="en-US" sz="3600" b="1" dirty="0">
              <a:solidFill>
                <a:schemeClr val="tx1"/>
              </a:solidFill>
            </a:endParaRP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endParaRPr lang="en-US" sz="3600" b="1" dirty="0">
              <a:solidFill>
                <a:schemeClr val="tx1"/>
              </a:solidFill>
            </a:endParaRP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endParaRPr lang="en-US" sz="3600" b="1" dirty="0">
              <a:solidFill>
                <a:schemeClr val="tx1"/>
              </a:solidFill>
            </a:endParaRP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endParaRPr lang="en-US" sz="3600" b="1" dirty="0">
              <a:solidFill>
                <a:schemeClr val="tx1"/>
              </a:solidFill>
            </a:endParaRP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endParaRPr lang="en-US" sz="3600" b="1" dirty="0">
              <a:solidFill>
                <a:schemeClr val="tx1"/>
              </a:solidFill>
            </a:endParaRP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60</a:t>
            </a:r>
            <a:endParaRPr lang="en-US" sz="3600" b="1" dirty="0">
              <a:solidFill>
                <a:schemeClr val="tx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rPr>
              <a:t>          Mỗi </a:t>
            </a:r>
            <a:r>
              <a:rPr lang="nl-NL" sz="3200" b="1" i="1" dirty="0">
                <a:solidFill>
                  <a:srgbClr val="0070C0"/>
                </a:solidFill>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0339008" cy="646331"/>
          </a:xfrm>
          <a:prstGeom prst="rect">
            <a:avLst/>
          </a:prstGeom>
        </p:spPr>
        <p:txBody>
          <a:bodyPr wrap="square">
            <a:spAutoFit/>
          </a:bodyPr>
          <a:lstStyle/>
          <a:p>
            <a:r>
              <a:rPr lang="it-IT" sz="3600" b="1" dirty="0" smtClean="0">
                <a:solidFill>
                  <a:srgbClr val="00B050"/>
                </a:solidFill>
                <a:latin typeface="Times New Roman" panose="02020603050405020304" pitchFamily="18" charset="0"/>
                <a:ea typeface="Calibri" panose="020F0502020204030204" pitchFamily="34" charset="0"/>
              </a:rPr>
              <a:t>     Hoạt động 2: </a:t>
            </a:r>
            <a:r>
              <a:rPr lang="it-IT" sz="3600" b="1" dirty="0" smtClean="0">
                <a:solidFill>
                  <a:srgbClr val="00B050"/>
                </a:solidFill>
                <a:latin typeface="Times New Roman" panose="02020603050405020304" pitchFamily="18" charset="0"/>
                <a:ea typeface="Calibri" panose="020F0502020204030204" pitchFamily="34" charset="0"/>
              </a:rPr>
              <a:t>Liên hệ bản thân</a:t>
            </a:r>
            <a:endParaRPr lang="en-US" sz="3600" dirty="0">
              <a:solidFill>
                <a:srgbClr val="00B050"/>
              </a:solidFill>
            </a:endParaRPr>
          </a:p>
        </p:txBody>
      </p:sp>
      <p:sp>
        <p:nvSpPr>
          <p:cNvPr id="7" name="Rectangle 6"/>
          <p:cNvSpPr/>
          <p:nvPr/>
        </p:nvSpPr>
        <p:spPr>
          <a:xfrm>
            <a:off x="914401" y="1108277"/>
            <a:ext cx="8723086"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ea typeface="Calibri" panose="020F0502020204030204" pitchFamily="34" charset="0"/>
                <a:cs typeface="Times New Roman" panose="02020603050405020304" pitchFamily="18" charset="0"/>
              </a:rPr>
              <a:t>Gợi</a:t>
            </a:r>
            <a:r>
              <a:rPr lang="en-US" sz="3200" i="1" u="sng" dirty="0" smtClean="0">
                <a:solidFill>
                  <a:srgbClr val="FF0000"/>
                </a:solidFill>
                <a:effectLst/>
                <a:ea typeface="Calibri" panose="020F0502020204030204" pitchFamily="34" charset="0"/>
                <a:cs typeface="Times New Roman" panose="02020603050405020304" pitchFamily="18" charset="0"/>
              </a:rPr>
              <a:t> ý:</a:t>
            </a:r>
            <a:r>
              <a:rPr lang="en-US" sz="3200" dirty="0" smtClean="0">
                <a:solidFill>
                  <a:srgbClr val="0070C0"/>
                </a:solidFill>
                <a:effectLst/>
                <a:ea typeface="Calibri" panose="020F0502020204030204" pitchFamily="34" charset="0"/>
                <a:cs typeface="Times New Roman" panose="02020603050405020304" pitchFamily="18" charset="0"/>
              </a:rPr>
              <a:t> </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Chuyện</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xảy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ra</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và</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đó</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làm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gì</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Bây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giờ</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nghĩ</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lại</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thấy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như</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thế</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n-US" sz="3200" dirty="0" smtClean="0">
                <a:solidFill>
                  <a:srgbClr val="0070C0"/>
                </a:solidFill>
                <a:ea typeface="Calibri" panose="020F0502020204030204" pitchFamily="34" charset="0"/>
                <a:cs typeface="Times New Roman" panose="02020603050405020304" pitchFamily="18" charset="0"/>
              </a:rPr>
              <a:t>   + </a:t>
            </a:r>
            <a:r>
              <a:rPr lang="en-US" sz="3200" dirty="0" err="1" smtClean="0">
                <a:solidFill>
                  <a:srgbClr val="0070C0"/>
                </a:solidFill>
                <a:ea typeface="Calibri" panose="020F0502020204030204" pitchFamily="34" charset="0"/>
                <a:cs typeface="Times New Roman" panose="02020603050405020304" pitchFamily="18" charset="0"/>
              </a:rPr>
              <a:t>Em</a:t>
            </a:r>
            <a:r>
              <a:rPr lang="en-US" sz="3200" dirty="0" smtClean="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rút</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ra</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bài</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học</a:t>
            </a:r>
            <a:r>
              <a:rPr lang="en-US" sz="3200" dirty="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a typeface="Calibri" panose="020F0502020204030204" pitchFamily="34" charset="0"/>
                <a:cs typeface="Times New Roman" panose="02020603050405020304" pitchFamily="18" charset="0"/>
              </a:rPr>
              <a:t>gì</a:t>
            </a:r>
            <a:r>
              <a:rPr lang="en-US" sz="3200" dirty="0" smtClean="0">
                <a:solidFill>
                  <a:srgbClr val="0070C0"/>
                </a:solidFill>
                <a:ea typeface="Calibri" panose="020F0502020204030204" pitchFamily="34" charset="0"/>
                <a:cs typeface="Times New Roman" panose="02020603050405020304" pitchFamily="18" charset="0"/>
              </a:rPr>
              <a:t>?</a:t>
            </a:r>
            <a:endParaRPr lang="en-GB" sz="3200" dirty="0">
              <a:solidFill>
                <a:srgbClr val="0070C0"/>
              </a:solidFill>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31890" y="3996055"/>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Words>
  <Application>WPS Presentation</Application>
  <PresentationFormat>Widescreen</PresentationFormat>
  <Paragraphs>220</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Times New Roman</vt:lpstr>
      <vt:lpstr>Tahoma</vt:lpstr>
      <vt:lpstr>Calibri Light</vt:lpstr>
      <vt:lpstr>Calibri</vt:lpstr>
      <vt:lpstr>Calibri Light</vt:lpstr>
      <vt:lpstr>Microsoft YaHei</vt:lpstr>
      <vt:lpstr>Arial Unicode MS</vt:lpstr>
      <vt:lpstr>Office Theme</vt:lpstr>
      <vt:lpstr>ĐẠO ĐỨC 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Hiền Hiền</cp:lastModifiedBy>
  <cp:revision>8</cp:revision>
  <dcterms:created xsi:type="dcterms:W3CDTF">2021-08-24T14:52:00Z</dcterms:created>
  <dcterms:modified xsi:type="dcterms:W3CDTF">2021-09-14T10:25:03Z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