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7" r:id="rId2"/>
    <p:sldId id="258" r:id="rId3"/>
    <p:sldId id="259" r:id="rId4"/>
    <p:sldId id="329" r:id="rId5"/>
    <p:sldId id="260" r:id="rId6"/>
    <p:sldId id="324" r:id="rId7"/>
    <p:sldId id="262" r:id="rId8"/>
    <p:sldId id="325" r:id="rId9"/>
    <p:sldId id="263" r:id="rId10"/>
    <p:sldId id="282" r:id="rId11"/>
    <p:sldId id="283" r:id="rId12"/>
    <p:sldId id="284" r:id="rId13"/>
    <p:sldId id="264" r:id="rId14"/>
    <p:sldId id="265" r:id="rId15"/>
    <p:sldId id="330" r:id="rId16"/>
    <p:sldId id="266" r:id="rId17"/>
    <p:sldId id="267" r:id="rId18"/>
    <p:sldId id="317" r:id="rId19"/>
    <p:sldId id="319" r:id="rId20"/>
    <p:sldId id="318" r:id="rId21"/>
    <p:sldId id="320" r:id="rId22"/>
    <p:sldId id="308" r:id="rId23"/>
    <p:sldId id="294" r:id="rId24"/>
    <p:sldId id="321" r:id="rId25"/>
    <p:sldId id="268" r:id="rId26"/>
    <p:sldId id="279" r:id="rId27"/>
    <p:sldId id="286" r:id="rId28"/>
    <p:sldId id="314" r:id="rId29"/>
    <p:sldId id="331" r:id="rId30"/>
    <p:sldId id="272" r:id="rId31"/>
    <p:sldId id="327" r:id="rId32"/>
    <p:sldId id="332" r:id="rId33"/>
    <p:sldId id="326" r:id="rId34"/>
    <p:sldId id="273" r:id="rId35"/>
    <p:sldId id="274" r:id="rId36"/>
    <p:sldId id="275" r:id="rId37"/>
    <p:sldId id="277" r:id="rId38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103" autoAdjust="0"/>
  </p:normalViewPr>
  <p:slideViewPr>
    <p:cSldViewPr>
      <p:cViewPr>
        <p:scale>
          <a:sx n="50" d="100"/>
          <a:sy n="50" d="100"/>
        </p:scale>
        <p:origin x="-960" y="-456"/>
      </p:cViewPr>
      <p:guideLst>
        <p:guide orient="horz" pos="2160"/>
        <p:guide pos="3831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19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chủ</a:t>
            </a:r>
            <a:r>
              <a:rPr lang="en-US" baseline="0" smtClean="0"/>
              <a:t> động hỏi HS để khai thác nội dung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11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có</a:t>
            </a:r>
            <a:r>
              <a:rPr lang="en-US" baseline="0" smtClean="0"/>
              <a:t> thể cho HS chơi trò chơi đố bạn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2332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Ôn</a:t>
            </a:r>
            <a:r>
              <a:rPr lang="en-US" baseline="0" smtClean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Hay còn</a:t>
            </a:r>
            <a:r>
              <a:rPr lang="en-US" baseline="0" smtClean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7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27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29384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362" y="1254919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</a:t>
            </a:r>
            <a:r>
              <a:rPr lang="en-US" sz="10600" b="1" smtClean="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VIỆT </a:t>
            </a:r>
            <a:r>
              <a:rPr lang="en-US" sz="10600" b="1" smtClean="0">
                <a:solidFill>
                  <a:schemeClr val="bg1"/>
                </a:solidFill>
                <a:latin typeface=".VnArial" pitchFamily="34" charset="0"/>
                <a:ea typeface="AvantGarde" pitchFamily="2" charset="0"/>
                <a:cs typeface="AvantGarde" pitchFamily="2" charset="0"/>
              </a:rPr>
              <a:t>1</a:t>
            </a:r>
            <a:endParaRPr lang="en-US" sz="10600" b="1">
              <a:solidFill>
                <a:schemeClr val="bg1"/>
              </a:solidFill>
              <a:latin typeface=".VnArial" pitchFamily="34" charset="0"/>
              <a:ea typeface="AvantGarde" pitchFamily="2" charset="0"/>
              <a:cs typeface="AvantGarde" pitchFamily="2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13" y="4205197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3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98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39903" y="5128624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nón lá</a:t>
            </a:r>
            <a:endParaRPr lang="en-US" sz="9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869232" y="5128624"/>
            <a:ext cx="161173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050" name="Picture 2" descr="Nón lá Việt Nam | VietnamCraft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19" y="-830582"/>
            <a:ext cx="6199433" cy="595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ón lá – Một biểu tượng đặc trưng của văn hóa Việt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919" y="685800"/>
            <a:ext cx="4876800" cy="343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66319" y="5259681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chồn</a:t>
            </a:r>
            <a:endParaRPr lang="en-US" sz="9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885081" y="5259681"/>
            <a:ext cx="16342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099719" y="5259681"/>
            <a:ext cx="16342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Mơ thấy con Chồn ] là số mấy ? Có Điềm Báo gì 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0" y="457199"/>
            <a:ext cx="5714999" cy="42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hồn mất mạng vì ghẹo con cò - Hitv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00"/>
          <a:stretch/>
        </p:blipFill>
        <p:spPr bwMode="auto">
          <a:xfrm>
            <a:off x="5803106" y="457198"/>
            <a:ext cx="6297613" cy="42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41688" y="5564481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sơn ca</a:t>
            </a:r>
            <a:endParaRPr lang="en-US" sz="9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442619" y="5564481"/>
            <a:ext cx="230505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098" name="Picture 2" descr="Chim sơn ca_cách nuôi chim đúng quy chuẩ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19" y="133350"/>
            <a:ext cx="4995994" cy="342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hả 2 Con Chim Lạ Non Vào Tổ Chim Sơn Ca Xem Chim Sơn Ca Mẹ Có Mớm Mồi Cho  Ăn Không? - YouTu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828" y="990600"/>
            <a:ext cx="6632220" cy="373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811" y="4438651"/>
            <a:ext cx="4534215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318" y="4438651"/>
            <a:ext cx="5048513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682" y="4438651"/>
            <a:ext cx="4333482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Nón lá Việt Nam | VietnamCraft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63" y="1581149"/>
            <a:ext cx="2933055" cy="281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Mơ thấy con Chồn ] là số mấy ? Có Điềm Báo gì ?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951" y="1900571"/>
            <a:ext cx="3381245" cy="251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him sơn ca_cách nuôi chim đúng quy chuẩ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802" y="1900571"/>
            <a:ext cx="3729149" cy="255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72" y="4929909"/>
            <a:ext cx="11621944" cy="1928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535" y="0"/>
            <a:ext cx="6242417" cy="4216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31" y="3770023"/>
            <a:ext cx="1222375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6431" b="19710"/>
          <a:stretch/>
        </p:blipFill>
        <p:spPr>
          <a:xfrm>
            <a:off x="2002970" y="174171"/>
            <a:ext cx="8142513" cy="483326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2236" y="2818047"/>
            <a:ext cx="10489585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 smtClean="0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Giải lao</a:t>
            </a:r>
            <a:endParaRPr lang="en-US" sz="9600" b="1">
              <a:solidFill>
                <a:srgbClr val="0070C0"/>
              </a:solidFill>
              <a:latin typeface="DomCasual" pitchFamily="18" charset="0"/>
              <a:ea typeface="DomCasual" pitchFamily="18" charset="0"/>
              <a:cs typeface="DomCasual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09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9949244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8" y="76200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801204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28600" smtClean="0">
                <a:solidFill>
                  <a:srgbClr val="FF0000"/>
                </a:solidFill>
                <a:latin typeface="HP001 4 hàng" pitchFamily="34" charset="0"/>
              </a:rPr>
              <a:t>Ϊ</a:t>
            </a:r>
            <a:endParaRPr lang="en-US" sz="286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85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1611" y="9985"/>
            <a:ext cx="10952830" cy="5476415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73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1757620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8" y="76200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786916" y="1628776"/>
            <a:ext cx="4941953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 smtClean="0">
                <a:solidFill>
                  <a:srgbClr val="FF0000"/>
                </a:solidFill>
                <a:latin typeface="HP001 4 hàng" pitchFamily="34" charset="0"/>
              </a:rPr>
              <a:t>Ū</a:t>
            </a:r>
            <a:endParaRPr lang="en-US" sz="286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72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Ô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319" y="0"/>
            <a:ext cx="10247996" cy="5145657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04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70023" y="278015"/>
            <a:ext cx="3448696" cy="941185"/>
            <a:chOff x="63500" y="1429216"/>
            <a:chExt cx="2592937" cy="705889"/>
          </a:xfrm>
        </p:grpSpPr>
        <p:sp>
          <p:nvSpPr>
            <p:cNvPr id="14" name="Rounded Rectangle 1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Khởi động</a:t>
              </a:r>
              <a:endParaRPr lang="en-US" sz="37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94519" y="1513939"/>
            <a:ext cx="10943879" cy="110799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 nhanh các tiếng có vần: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08919" y="3933289"/>
            <a:ext cx="2552700" cy="186204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47469" y="3933289"/>
            <a:ext cx="2552700" cy="186204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86019" y="3933289"/>
            <a:ext cx="2552700" cy="186204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ân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74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0229615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8" y="76200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337719" y="1628776"/>
            <a:ext cx="4941953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28600" smtClean="0">
                <a:solidFill>
                  <a:srgbClr val="FF0000"/>
                </a:solidFill>
                <a:latin typeface="HP001 4 hàng" pitchFamily="34" charset="0"/>
              </a:rPr>
              <a:t>Ω</a:t>
            </a:r>
            <a:endParaRPr lang="en-US" sz="286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93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4" name="Ơ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29" y="-204947"/>
            <a:ext cx="12040393" cy="4508818"/>
          </a:xfrm>
        </p:spPr>
      </p:pic>
    </p:spTree>
    <p:extLst>
      <p:ext uri="{BB962C8B-B14F-4D97-AF65-F5344CB8AC3E}">
        <p14:creationId xmlns:p14="http://schemas.microsoft.com/office/powerpoint/2010/main" val="39031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1954773"/>
              </p:ext>
            </p:extLst>
          </p:nvPr>
        </p:nvGraphicFramePr>
        <p:xfrm>
          <a:off x="215396" y="322738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372580" y="1183168"/>
            <a:ext cx="9171053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lv-LV" sz="28700" smtClean="0">
                <a:solidFill>
                  <a:srgbClr val="FF0000"/>
                </a:solidFill>
                <a:latin typeface="HP001 4 hàng" pitchFamily="34" charset="0"/>
              </a:rPr>
              <a:t>wŗ 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77125" y="-15367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43756" y="-23241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55779" y="-140208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086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92561E-6 -1.48148E-6 L 0.00574 -0.01667 L 0.01513 -0.03241 L 0.02505 -0.04236 L 0.03393 -0.04676 L 0.04333 -0.0456 L 0.05011 -0.0412 L 0.05586 -0.02893 L 0.06147 -0.00903 L 0.06147 0.1588 L 0.06264 0.09537 L 0.06956 0.0588 L 0.07713 0.02546 L 0.08835 -0.00903 L 0.09906 -0.03241 L 0.11093 -0.04352 L 0.12033 -0.04676 L 0.12842 -0.04676 L 0.13782 -0.0412 L 0.14356 -0.02893 L 0.14722 -0.01227 L 0.14787 0.00208 L 0.14787 0.1088 L 0.14852 0.13102 L 0.15231 0.14537 L 0.15792 0.15324 L 0.16731 0.15556 L 0.17736 0.14769 L 0.18676 0.13542 L 0.19864 0.11111 L 0.20673 0.07871 L 0.21117 0.04769 L 0.21299 0.02222 L 0.21743 0.00208 L 0.22618 -0.02129 L 0.23871 -0.0368 L 0.24876 -0.04444 L 0.25998 -0.04444 L 0.27381 -0.03889 L 0.28008 -0.03241 L 0.27133 -0.04004 L 0.26311 -0.04352 L 0.25319 -0.04444 L 0.24249 -0.04004 L 0.2344 -0.03009 L 0.22931 -0.02338 L 0.22122 -0.00671 L 0.21495 0.0088 L 0.21247 0.03333 L 0.21051 0.0632 L 0.21365 0.09329 L 0.22122 0.11991 L 0.23244 0.13889 L 0.2438 0.15093 L 0.25437 0.15556 L 0.2682 0.15556 L 0.28191 0.14213 L 0.29326 0.11991 L 0.30135 0.09097 L 0.30331 0.0588 L 0.30266 0.03889 L 0.30018 0.01551 L 0.29509 -0.00231 L 0.28817 -0.01898 " pathEditMode="relative" rAng="0" ptsTypes="AAAAAAAAAAAAAAAAAAAAAAAAAAAAAAAAAAAAAAAAAAAAAAAAAAAAAAAAAAAAAAAA">
                                      <p:cBhvr>
                                        <p:cTn id="11" dur="14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66" y="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25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26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27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1097E-7 -2.59259E-6 L -0.00366 0.00926 L -0.00418 0.01759 L -0.00262 0.02963 L 0.00208 0.03426 L 0.01096 0.03055 L 0.01879 0.02037 L 0.0261 0.00278 L 0.03342 -0.01296 L 0.04595 -0.02315 L 0.05117 -0.02315 L 0.05691 -0.01667 L 0.06161 -0.00185 L 0.06266 0.01204 L 0.06266 0.18055 L 0.06423 0.11018 L 0.07154 0.07778 L 0.08041 0.04166 L 0.09242 0.01018 L 0.09817 -0.00371 L 0.10861 -0.01574 L 0.11853 -0.02222 L 0.12793 -0.02222 L 0.13577 -0.01759 L 0.14047 -0.01111 L 0.14412 -2.59259E-6 L 0.14621 0.01666 L 0.14621 0.13704 L 0.1483 0.15648 L 0.153 0.16852 C 0.16201 0.17616 0.15861 0.17592 0.1624 0.17592 L 0.17597 0.17129 L 0.18433 0.15463 L 0.19373 0.1287 L 0.20783 0.07592 " pathEditMode="relative" ptsTypes="AAAAAAAAAAAAAAAAAAAAAAAAAAAAAfAAAAA">
                                      <p:cBhvr>
                                        <p:cTn id="22" dur="9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27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477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27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577E-6 4.81481E-6 L -0.02768 0.04907 " pathEditMode="relative" ptsTypes="AA">
                                      <p:cBhvr>
                                        <p:cTn id="33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520"/>
                            </p:stCondLst>
                            <p:childTnLst>
                              <p:par>
                                <p:cTn id="3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4436240"/>
              </p:ext>
            </p:extLst>
          </p:nvPr>
        </p:nvGraphicFramePr>
        <p:xfrm>
          <a:off x="215396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-304800" y="170889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l-GR" sz="28700" smtClean="0">
                <a:solidFill>
                  <a:srgbClr val="FF0000"/>
                </a:solidFill>
                <a:latin typeface="HP001 4 hàng" pitchFamily="34" charset="0"/>
              </a:rPr>
              <a:t>ε</a:t>
            </a:r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Ŭ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3086" y1="6723" x2="81113" y2="22829"/>
                        <a14:foregroundMark x1="93086" y1="7143" x2="2024" y2="9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8179" y="-101346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71019" y="-1369728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79422" y="-2079916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48211" y="-1002565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277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009E-6 -4.44444E-6 L -0.00626 -0.01203 L -0.01252 -0.01782 L -0.02388 -0.02314 L -0.03328 -0.02314 L -0.04137 -0.02106 L -0.05011 -0.00995 L -0.05834 0.00556 L -0.06525 0.02223 L -0.07021 0.04908 L -0.07204 0.08797 L -0.06708 0.12037 L -0.05951 0.1426 L -0.04959 0.16135 L -0.03824 0.17246 L -0.02949 0.17593 L -0.01631 0.17362 L -0.00574 0.1625 L 0.01619 0.12246 L 0.0325 0.06575 L 0.05821 -0.02777 L 0.08393 -0.128 L 0.09828 -0.1868 L 0.10585 -0.2324 L 0.10898 -0.26782 L 0.10898 -0.29907 L 0.10585 -0.33032 L 0.09828 -0.34259 L 0.08888 -0.34259 L 0.08014 -0.33703 L 0.06892 -0.31805 L 0.06069 -0.2868 L 0.05639 -0.25347 L 0.05378 -0.22013 L 0.05325 0.18033 L 0.05508 0.10139 L 0.06513 0.05903 L 0.07557 0.01945 L 0.08706 -0.00578 L 0.09763 -0.01875 L 0.10898 -0.0243 L 0.11956 -0.0243 L 0.12843 -0.01666 L 0.13587 0.00116 L 0.13835 0.03334 L 0.13835 0.1426 L 0.14148 0.16366 L 0.14775 0.17153 L 0.15597 0.17246 L 0.16341 0.16922 L 0.17476 0.15024 L 0.18416 0.11922 L 0.19356 0.07894 L 0.19786 0.04792 L 0.20413 0.01459 L 0.21731 -0.00648 L 0.22801 -0.01782 L 0.23858 -0.02222 L 0.25059 -0.02106 L 0.26182 -0.0155 L 0.27121 0.00116 L 0.26234 -0.01203 L 0.25607 -0.01782 L 0.24289 -0.02222 L 0.23232 -0.0199 L 0.22475 -0.01342 L 0.21405 -0.00208 L 0.20609 0.00903 L 0.20165 0.02454 L 0.19786 0.05116 L 0.19591 0.07223 L 0.19721 0.09931 L 0.201 0.12362 L 0.21287 0.15255 L 0.22475 0.16806 L 0.23493 0.17362 L 0.25425 0.17037 L 0.26665 0.15579 L 0.27839 0.14028 L 0.28701 0.09862 L 0.28818 0.06019 L 0.28374 0.02454 L 0.27617 0.00903 L 0.27187 0.00348 " pathEditMode="relative" rAng="0" ptsTypes="AAAAAAAAAAAAAAAAAAAAAAAAAAAAAAAAAAAAAAAAAAAAAAAAAAAAAAAAAAAAAAAAAAAAAAAAAAAAAAAAAAAA">
                                      <p:cBhvr>
                                        <p:cTn id="11" dur="27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07" y="-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8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801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1097E-7 -2.59259E-6 L -0.00366 0.00926 L -0.00418 0.01759 L -0.00262 0.02963 L 0.00208 0.03426 L 0.01096 0.03055 L 0.01879 0.02037 L 0.0261 0.00278 L 0.03342 -0.01296 L 0.04595 -0.02315 L 0.05117 -0.02315 L 0.05691 -0.01667 L 0.06161 -0.00185 L 0.06266 0.01204 L 0.06266 0.18055 L 0.06423 0.11018 L 0.07154 0.07778 L 0.08041 0.04166 L 0.09242 0.01018 L 0.09817 -0.00371 L 0.10861 -0.01574 L 0.11853 -0.02222 L 0.12793 -0.02222 L 0.13577 -0.01759 L 0.14047 -0.01111 L 0.14412 -2.59259E-6 L 0.14621 0.01666 L 0.14621 0.13704 L 0.1483 0.15648 L 0.153 0.16852 C 0.16201 0.17616 0.15861 0.17592 0.1624 0.17592 L 0.17597 0.17129 L 0.18433 0.15463 L 0.19373 0.1287 L 0.20783 0.07592 " pathEditMode="relative" ptsTypes="AAAAAAAAAAAAAAAAAAAAAAAAAAAAAfAAAAA">
                                      <p:cBhvr>
                                        <p:cTn id="22" dur="9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701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1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801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8042E-6 4.81481E-6 L 0.01619 -0.01945 L 0.02664 -0.03611 L 0.03708 -0.01574 L 0.04857 -0.00371 L 0.05222 -0.00093 " pathEditMode="relative" ptsTypes="AAAAAA">
                                      <p:cBhvr>
                                        <p:cTn id="33" dur="3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126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176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226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0179E-7 -5.18519E-6 L 0.02637 0.04652 " pathEditMode="relative" ptsTypes="AA">
                                      <p:cBhvr>
                                        <p:cTn id="44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4760"/>
                            </p:stCondLst>
                            <p:childTnLst>
                              <p:par>
                                <p:cTn id="46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8657648"/>
              </p:ext>
            </p:extLst>
          </p:nvPr>
        </p:nvGraphicFramePr>
        <p:xfrm>
          <a:off x="215396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415131" y="168984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vi-VN" sz="28700" smtClean="0">
                <a:solidFill>
                  <a:srgbClr val="FF0000"/>
                </a:solidFill>
                <a:latin typeface="HP001 4 hàng" pitchFamily="34" charset="0"/>
              </a:rPr>
              <a:t>s</a:t>
            </a:r>
            <a:r>
              <a:rPr lang="el-GR" sz="28700" smtClean="0">
                <a:solidFill>
                  <a:srgbClr val="FF0000"/>
                </a:solidFill>
                <a:latin typeface="HP001 4 hàng" pitchFamily="34" charset="0"/>
              </a:rPr>
              <a:t>Ω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3086" y1="6723" x2="81113" y2="22829"/>
                        <a14:foregroundMark x1="93086" y1="7143" x2="2024" y2="9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47619" y="-10160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07059" y="-1353996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47618" y="-998936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3892" y="189574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154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86684E-6 -3.7037E-7 L 0.02871 -0.07593 L 0.04699 -0.13982 L 0.06057 -0.19537 L 0.06527 -0.22037 L 0.06527 -0.23149 L 0.06266 -0.23704 L 0.05743 -0.23889 L 0.05326 -0.23704 L 0.05065 -0.22593 L 0.05221 -0.21667 L 0.05691 -0.20371 L 0.07937 -0.16852 L 0.09764 -0.13704 L 0.106 -0.11945 L 0.1107 -0.09537 L 0.11227 -0.08056 L 0.11122 -0.06482 L 0.10861 -0.04352 L 0.10182 -0.02686 C 0.09764 -0.02153 0.09412 -0.01389 0.08929 -0.01111 C 0.08877 -0.01088 0.08772 -0.01019 0.08772 -0.01019 C 0.08511 -0.00718 0.08302 -0.00209 0.07989 -0.00093 C 0.07702 -3.7037E-7 0.07793 -0.00116 0.07676 0.00092 L 0.06579 -3.7037E-7 L 0.05587 -0.00278 L 0.04804 -0.00834 L 0.04386 -0.01389 L 0.03498 -0.02871 " pathEditMode="relative" ptsTypes="AAAAAAAAAAAAAAAAAAAffffAAAAAA">
                                      <p:cBhvr>
                                        <p:cTn id="11" dur="7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05887E-7 -1.48148E-6 L -0.00731 -0.01018 L -0.01514 -0.01759 L -0.02402 -0.02407 L -0.03289 -0.025 L -0.04073 -0.02222 L -0.05221 -0.01481 L -0.05952 -0.00648 L -0.06683 0.00741 L -0.0731 0.02778 L -0.0778 0.0463 L -0.07884 0.07408 L -0.07623 0.10556 L -0.07153 0.12408 L -0.06422 0.14352 L -0.05482 0.15833 L -0.04543 0.16759 L -0.03498 0.1713 L -0.0235 0.17037 L -0.0094 0.16296 L 0.0017 0.14329 L 0.00796 0.12107 L 0.01305 0.09167 L 0.0137 0.05996 L 0.01305 0.04097 L 0.00835 0.02037 L 9.05887E-7 -1.48148E-6 Z " pathEditMode="relative" rAng="0" ptsTypes="AAAAAAAAAAAAAAAAAAAAAAAAAAA">
                                      <p:cBhvr>
                                        <p:cTn id="22" dur="5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3" y="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475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476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477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1097E-7 -2.59259E-6 L -0.00366 0.00926 L -0.00418 0.01759 L -0.00262 0.02963 L 0.00208 0.03426 L 0.01096 0.03055 L 0.01879 0.02037 L 0.0261 0.00278 L 0.03342 -0.01296 L 0.04595 -0.02315 L 0.05117 -0.02315 L 0.05691 -0.01667 L 0.06161 -0.00185 L 0.06266 0.01204 L 0.06266 0.18055 L 0.06423 0.11018 L 0.07154 0.07778 L 0.08041 0.04166 L 0.09242 0.01018 L 0.09817 -0.00371 L 0.10861 -0.01574 L 0.11853 -0.02222 L 0.12793 -0.02222 L 0.13577 -0.01759 L 0.14047 -0.01111 L 0.14412 -2.59259E-6 L 0.14621 0.01666 L 0.14621 0.13704 L 0.1483 0.15648 L 0.153 0.16852 C 0.16201 0.17616 0.15861 0.17592 0.1624 0.17592 L 0.17597 0.17129 L 0.18433 0.15463 L 0.19373 0.1287 L 0.20783 0.07592 " pathEditMode="relative" ptsTypes="AAAAAAAAAAAAAAAAAAAAAAAAAAAAAfAAAAA">
                                      <p:cBhvr>
                                        <p:cTn id="33" dur="9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377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427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477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0867E-6 -4.07407E-6 L 0.00705 -0.00556 L 0.01331 -0.00556 L 0.01801 -0.00417 L 0.02036 0.00417 L 0.02193 0.02222 L 0.0141 0.03333 L 0.00392 0.04861 " pathEditMode="relative" ptsTypes="AAAAAAAA">
                                      <p:cBhvr>
                                        <p:cTn id="44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7270"/>
                            </p:stCondLst>
                            <p:childTnLst>
                              <p:par>
                                <p:cTn id="46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8297955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215396" y="203422"/>
            <a:ext cx="3382243" cy="941185"/>
            <a:chOff x="63500" y="1429216"/>
            <a:chExt cx="2542972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47775" y="3124199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18000">
                <a:solidFill>
                  <a:srgbClr val="FF0000"/>
                </a:solidFill>
                <a:latin typeface="HP001 4 hàng" pitchFamily="34" charset="0"/>
              </a:rPr>
              <a:t>Ϊ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17695" y="3124200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Ū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87615" y="3124201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18000">
                <a:solidFill>
                  <a:srgbClr val="FF0000"/>
                </a:solidFill>
                <a:latin typeface="HP001 4 hàng" pitchFamily="34" charset="0"/>
              </a:rPr>
              <a:t>Ω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0831092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55457" y="3126898"/>
            <a:ext cx="11277600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>
                <a:solidFill>
                  <a:srgbClr val="FF0000"/>
                </a:solidFill>
                <a:latin typeface="HP001 4H"/>
                <a:ea typeface="HP001 4H"/>
              </a:rPr>
              <a:t> c</a:t>
            </a:r>
            <a:r>
              <a:rPr lang="el-GR" sz="18000">
                <a:solidFill>
                  <a:srgbClr val="FF0000"/>
                </a:solidFill>
                <a:latin typeface="HP001 4H"/>
                <a:ea typeface="HP001 4H"/>
              </a:rPr>
              <a:t>Ϊ ε</a:t>
            </a:r>
            <a:r>
              <a:rPr lang="en-US" sz="18000">
                <a:solidFill>
                  <a:srgbClr val="FF0000"/>
                </a:solidFill>
                <a:latin typeface="HP001 4H"/>
                <a:ea typeface="HP001 4H"/>
              </a:rPr>
              <a:t>Ŭ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69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2768525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-117924" y="3126898"/>
            <a:ext cx="11338719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18000">
                <a:solidFill>
                  <a:srgbClr val="FF0000"/>
                </a:solidFill>
                <a:latin typeface="HP001 4 hàng" pitchFamily="34" charset="0"/>
              </a:rPr>
              <a:t> s</a:t>
            </a:r>
            <a:r>
              <a:rPr lang="el-GR" sz="18000">
                <a:solidFill>
                  <a:srgbClr val="FF0000"/>
                </a:solidFill>
                <a:latin typeface="HP001 4 hàng" pitchFamily="34" charset="0"/>
              </a:rPr>
              <a:t>Ω </a:t>
            </a:r>
            <a:r>
              <a:rPr lang="vi-VN" sz="18000">
                <a:solidFill>
                  <a:srgbClr val="FF0000"/>
                </a:solidFill>
                <a:latin typeface="HP001 4 hàng" pitchFamily="34" charset="0"/>
              </a:rPr>
              <a:t>ca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00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6" t="23810" r="30614" b="29762"/>
          <a:stretch/>
        </p:blipFill>
        <p:spPr bwMode="auto">
          <a:xfrm>
            <a:off x="4633119" y="1066800"/>
            <a:ext cx="7033846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376E88A-6478-49A2-962F-553C84408242}"/>
              </a:ext>
            </a:extLst>
          </p:cNvPr>
          <p:cNvSpPr txBox="1"/>
          <p:nvPr/>
        </p:nvSpPr>
        <p:spPr>
          <a:xfrm>
            <a:off x="1127919" y="5181600"/>
            <a:ext cx="2727535" cy="83099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 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CA9ABAA-7FA7-7B42-93F3-7A36DAAD7A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19" y="883172"/>
            <a:ext cx="2971800" cy="426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6431" b="19710"/>
          <a:stretch/>
        </p:blipFill>
        <p:spPr>
          <a:xfrm>
            <a:off x="2002970" y="174171"/>
            <a:ext cx="8142513" cy="483326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2236" y="2818047"/>
            <a:ext cx="10489585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 smtClean="0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  <a:endParaRPr lang="en-US" sz="9600" b="1">
              <a:solidFill>
                <a:srgbClr val="0070C0"/>
              </a:solidFill>
              <a:latin typeface="DomCasual" pitchFamily="18" charset="0"/>
              <a:ea typeface="DomCasual" pitchFamily="18" charset="0"/>
              <a:cs typeface="DomCasual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69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256" y="740257"/>
            <a:ext cx="9996134" cy="4650556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365919" y="381000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  <a:endParaRPr lang="en-US" sz="43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-65406" y="5409863"/>
            <a:ext cx="12246294" cy="1600537"/>
            <a:chOff x="695008" y="5406302"/>
            <a:chExt cx="10717370" cy="1600537"/>
          </a:xfrm>
        </p:grpSpPr>
        <p:sp>
          <p:nvSpPr>
            <p:cNvPr id="34" name="Title 1"/>
            <p:cNvSpPr txBox="1">
              <a:spLocks/>
            </p:cNvSpPr>
            <p:nvPr/>
          </p:nvSpPr>
          <p:spPr>
            <a:xfrm>
              <a:off x="695008" y="5406302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Sơn ca véo von: Mẹ ơi, con đã lơn khôn.</a:t>
              </a:r>
              <a:endParaRPr lang="en-US" sz="5000" b="1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5" name="Title 1"/>
            <p:cNvSpPr txBox="1">
              <a:spLocks/>
            </p:cNvSpPr>
            <p:nvPr/>
          </p:nvSpPr>
          <p:spPr>
            <a:xfrm>
              <a:off x="8036469" y="5505751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́</a:t>
              </a:r>
              <a:endParaRPr lang="en-US" sz="5000" b="1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-65406" y="5457035"/>
            <a:ext cx="12246294" cy="1600537"/>
            <a:chOff x="695008" y="5406302"/>
            <a:chExt cx="10717370" cy="1600537"/>
          </a:xfrm>
        </p:grpSpPr>
        <p:sp>
          <p:nvSpPr>
            <p:cNvPr id="17" name="Title 1"/>
            <p:cNvSpPr txBox="1">
              <a:spLocks/>
            </p:cNvSpPr>
            <p:nvPr/>
          </p:nvSpPr>
          <p:spPr>
            <a:xfrm>
              <a:off x="695008" y="5406302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S</a:t>
              </a:r>
              <a:r>
                <a:rPr lang="en-US" sz="5000" b="1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ơn</a:t>
              </a:r>
              <a:r>
                <a:rPr lang="en-US" sz="5000" b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ca véo v</a:t>
              </a:r>
              <a:r>
                <a:rPr lang="en-US" sz="5000" b="1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on</a:t>
              </a:r>
              <a:r>
                <a:rPr lang="en-US" sz="5000" b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: Mẹ ơi, c</a:t>
              </a:r>
              <a:r>
                <a:rPr lang="en-US" sz="5000" b="1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on</a:t>
              </a:r>
              <a:r>
                <a:rPr lang="en-US" sz="5000" b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đã l</a:t>
              </a:r>
              <a:r>
                <a:rPr lang="en-US" sz="5000" b="1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ơn</a:t>
              </a:r>
              <a:r>
                <a:rPr lang="en-US" sz="5000" b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kh</a:t>
              </a:r>
              <a:r>
                <a:rPr lang="en-US" sz="5000" b="1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ôn</a:t>
              </a:r>
              <a:r>
                <a:rPr lang="en-US" sz="5000" b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  <a:endParaRPr lang="en-US" sz="5000" b="1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8" name="Title 1"/>
            <p:cNvSpPr txBox="1">
              <a:spLocks/>
            </p:cNvSpPr>
            <p:nvPr/>
          </p:nvSpPr>
          <p:spPr>
            <a:xfrm>
              <a:off x="8036469" y="5505751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́</a:t>
              </a:r>
              <a:endParaRPr lang="en-US" sz="5000" b="1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3" t="6042"/>
          <a:stretch/>
        </p:blipFill>
        <p:spPr>
          <a:xfrm>
            <a:off x="190876" y="395152"/>
            <a:ext cx="12221422" cy="710992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0" y="148455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  <a:endParaRPr lang="en-US" sz="44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3261519" y="619048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 chú lợn con</a:t>
            </a:r>
            <a:endParaRPr lang="en-US" sz="4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4404519" y="2362200"/>
            <a:ext cx="4757624" cy="31758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 vẻ vè ve</a:t>
            </a:r>
          </a:p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Vè bốn chú lợn</a:t>
            </a:r>
          </a:p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Nhởn nhơ nô giỡn</a:t>
            </a:r>
          </a:p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 ngủ vô tư.</a:t>
            </a:r>
          </a:p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Hẳn họ nhà “Trư”</a:t>
            </a:r>
          </a:p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 to tròn thế.</a:t>
            </a:r>
          </a:p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 vè nghe kể</a:t>
            </a:r>
          </a:p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 chú lợn con.</a:t>
            </a:r>
          </a:p>
          <a:p>
            <a:pPr algn="r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(Tiến Việt)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4556919" y="1173635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071519" y="1173635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395119" y="2514600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071519" y="2590800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090319" y="3095172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7710147" y="3095172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852319" y="4749249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771005" y="5852886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6423537" y="5881914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7391802" y="5827486"/>
            <a:ext cx="5038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70719" y="1600200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31455" y="3657600"/>
            <a:ext cx="3063796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nhỡn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637318" y="1600200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577452" y="1617674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lợn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498054" y="3674989"/>
            <a:ext cx="3063796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giỡn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566000" y="3647497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tròn</a:t>
            </a:r>
          </a:p>
        </p:txBody>
      </p:sp>
    </p:spTree>
    <p:extLst>
      <p:ext uri="{BB962C8B-B14F-4D97-AF65-F5344CB8AC3E}">
        <p14:creationId xmlns:p14="http://schemas.microsoft.com/office/powerpoint/2010/main" val="1078996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032919" y="76200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 chú lợn con</a:t>
            </a:r>
            <a:endParaRPr lang="en-US" sz="4000" b="1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175919" y="1624774"/>
            <a:ext cx="4757624" cy="31758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 vẻ vè ve</a:t>
            </a:r>
          </a:p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Vè bốn chú lợn</a:t>
            </a:r>
          </a:p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Nhởn nhơ nô giỡn</a:t>
            </a:r>
          </a:p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 ngủ vô tư.</a:t>
            </a:r>
          </a:p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Hẳn họ nhà “Trư”</a:t>
            </a:r>
          </a:p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 to tròn thế.</a:t>
            </a:r>
          </a:p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 vè nghe kể</a:t>
            </a:r>
          </a:p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 chú lợn con.</a:t>
            </a:r>
          </a:p>
          <a:p>
            <a:pPr algn="r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(Tiến Việt)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2346" y="5688842"/>
            <a:ext cx="12024519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 thơ có mấy dòng thơ?</a:t>
            </a:r>
            <a:endParaRPr lang="en-US" sz="4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683849" y="718181"/>
            <a:ext cx="457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  <a:endParaRPr lang="en-US" sz="3600">
              <a:solidFill>
                <a:srgbClr val="FF000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683849" y="1271398"/>
            <a:ext cx="457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  <a:endParaRPr lang="en-US" sz="3600">
              <a:solidFill>
                <a:srgbClr val="FF000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683849" y="1795587"/>
            <a:ext cx="457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  <a:endParaRPr lang="en-US" sz="3600">
              <a:solidFill>
                <a:srgbClr val="FF000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683849" y="2363318"/>
            <a:ext cx="457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  <a:endParaRPr lang="en-US" sz="3600">
              <a:solidFill>
                <a:srgbClr val="FF000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683849" y="2902021"/>
            <a:ext cx="457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5</a:t>
            </a:r>
            <a:endParaRPr lang="en-US" sz="3600">
              <a:solidFill>
                <a:srgbClr val="FF000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683849" y="3440724"/>
            <a:ext cx="457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6</a:t>
            </a:r>
            <a:endParaRPr lang="en-US" sz="3600">
              <a:solidFill>
                <a:srgbClr val="FF000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683849" y="3979427"/>
            <a:ext cx="457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7</a:t>
            </a:r>
            <a:endParaRPr lang="en-US" sz="3600">
              <a:solidFill>
                <a:srgbClr val="FF000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683849" y="4518130"/>
            <a:ext cx="457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8</a:t>
            </a:r>
            <a:endParaRPr lang="en-US" sz="3600">
              <a:solidFill>
                <a:srgbClr val="FF000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2346" y="5688842"/>
            <a:ext cx="12024519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 mấy chú lợn trong bài?</a:t>
            </a:r>
            <a:endParaRPr lang="en-US" sz="4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4962752" y="1795587"/>
            <a:ext cx="24897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82346" y="5688842"/>
            <a:ext cx="12024519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 chú lợn có đặc điểm gì?</a:t>
            </a:r>
            <a:endParaRPr lang="en-US" sz="4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4328319" y="2363318"/>
            <a:ext cx="3657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175919" y="2902021"/>
            <a:ext cx="2819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859623" y="4008455"/>
            <a:ext cx="12609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92665" y="5670699"/>
            <a:ext cx="12024519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Nhân vật nào trong bộ phim “Tây du kí” có hình dáng của lợn?</a:t>
            </a:r>
            <a:endParaRPr lang="en-US" sz="3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26" name="Picture 2" descr="Sự thật đằng sau câu chuyện Trư Bát Giới vừa đầu thai đã cắn chết mẹ mìn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94" y="1927893"/>
            <a:ext cx="2427967" cy="32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ộ quần áo trư bát giới hóa trang | Shopee Việt 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919" y="1976636"/>
            <a:ext cx="3163760" cy="316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0691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 animBg="1"/>
      <p:bldP spid="17" grpId="0" animBg="1"/>
      <p:bldP spid="2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72" y="4929909"/>
            <a:ext cx="11621944" cy="1928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535" y="0"/>
            <a:ext cx="6242417" cy="4216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31" y="3770023"/>
            <a:ext cx="1222375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03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817700" y="943666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 chú lợn con</a:t>
            </a:r>
            <a:endParaRPr lang="en-US" sz="4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60700" y="2686818"/>
            <a:ext cx="4757624" cy="31758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 vẻ vè ve</a:t>
            </a:r>
          </a:p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Vè bốn chú lợn</a:t>
            </a:r>
          </a:p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Nhởn nhơ nô giỡn</a:t>
            </a:r>
          </a:p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 ngủ vô tư.</a:t>
            </a:r>
          </a:p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Hẳn họ nhà “Trư”</a:t>
            </a:r>
          </a:p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 to tròn thế.</a:t>
            </a:r>
          </a:p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 vè nghe kể</a:t>
            </a:r>
          </a:p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 chú lợn con.</a:t>
            </a:r>
          </a:p>
          <a:p>
            <a:pPr algn="r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(Tiến Việt)</a:t>
            </a:r>
          </a:p>
        </p:txBody>
      </p:sp>
    </p:spTree>
    <p:extLst>
      <p:ext uri="{BB962C8B-B14F-4D97-AF65-F5344CB8AC3E}">
        <p14:creationId xmlns:p14="http://schemas.microsoft.com/office/powerpoint/2010/main" val="179578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7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2423319" y="1098125"/>
            <a:ext cx="7620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Rừng xanh vui nhộn</a:t>
            </a:r>
            <a:endParaRPr lang="en-US" sz="6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5194" y="2097314"/>
            <a:ext cx="6766798" cy="439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691850" y="0"/>
            <a:ext cx="8792308" cy="4552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005" y="2364007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691850" y="0"/>
            <a:ext cx="8792308" cy="4552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81250" y="2850356"/>
            <a:ext cx="6534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smtClean="0">
                <a:latin typeface="Bandit" pitchFamily="18" charset="0"/>
                <a:ea typeface="Bandit" pitchFamily="18" charset="0"/>
                <a:cs typeface="Bandit" pitchFamily="18" charset="0"/>
              </a:rPr>
              <a:t>Dặn dò</a:t>
            </a:r>
            <a:endParaRPr lang="en-US" sz="8000">
              <a:latin typeface="Bandit" pitchFamily="18" charset="0"/>
              <a:ea typeface="Bandit" pitchFamily="18" charset="0"/>
              <a:cs typeface="Bandi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45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0"/>
          <a:stretch/>
        </p:blipFill>
        <p:spPr>
          <a:xfrm>
            <a:off x="0" y="8610"/>
            <a:ext cx="12177144" cy="68493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478" y="2637705"/>
            <a:ext cx="1655299" cy="3997299"/>
          </a:xfrm>
          <a:prstGeom prst="rect">
            <a:avLst/>
          </a:prstGeom>
        </p:spPr>
      </p:pic>
      <p:sp>
        <p:nvSpPr>
          <p:cNvPr id="6" name="Google Shape;54;p13"/>
          <p:cNvSpPr txBox="1">
            <a:spLocks/>
          </p:cNvSpPr>
          <p:nvPr/>
        </p:nvSpPr>
        <p:spPr>
          <a:xfrm>
            <a:off x="3852069" y="753452"/>
            <a:ext cx="8610600" cy="267985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vi-VN" sz="80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80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32</a:t>
            </a:r>
            <a:r>
              <a:rPr lang="vi-VN" sz="80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r>
              <a:rPr lang="vi-VN" sz="10666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/>
            </a:r>
            <a:br>
              <a:rPr lang="vi-VN" sz="10666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en-US" sz="10666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0666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on  ôn  ơn</a:t>
            </a:r>
            <a:endParaRPr lang="vi-VN" sz="10666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90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804319" y="9144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924431" y="21199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21244" y="21199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25738" y="3453485"/>
            <a:ext cx="4295089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9559" y="5352717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giòn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981887" y="5352717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ngon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228366" y="5356201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192015" y="5356201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nhộn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8223157" y="5356201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gợn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9949506" y="5356201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lớn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650126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921795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626422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29" name="Title 1"/>
          <p:cNvSpPr txBox="1">
            <a:spLocks/>
          </p:cNvSpPr>
          <p:nvPr/>
        </p:nvSpPr>
        <p:spPr>
          <a:xfrm>
            <a:off x="6905782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8741139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10303749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5333608" y="9144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7819005" y="9144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4" grpId="0"/>
      <p:bldP spid="15" grpId="0"/>
      <p:bldP spid="16" grpId="0"/>
      <p:bldP spid="17" grpId="0"/>
      <p:bldP spid="19" grpId="0"/>
      <p:bldP spid="21" grpId="0"/>
      <p:bldP spid="22" grpId="0"/>
      <p:bldP spid="23" grpId="0"/>
      <p:bldP spid="29" grpId="0"/>
      <p:bldP spid="30" grpId="0"/>
      <p:bldP spid="31" grpId="0"/>
      <p:bldP spid="24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71119" y="1513939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08919" y="393117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47469" y="393117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  <a:r>
              <a:rPr lang="en-US" sz="115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86019" y="393117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  <a:r>
              <a:rPr lang="en-US" sz="115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89919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28469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67019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18394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  <a:endParaRPr lang="en-US" sz="11500">
              <a:solidFill>
                <a:srgbClr val="7030A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56944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395494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</p:spTree>
    <p:extLst>
      <p:ext uri="{BB962C8B-B14F-4D97-AF65-F5344CB8AC3E}">
        <p14:creationId xmlns:p14="http://schemas.microsoft.com/office/powerpoint/2010/main" val="9276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691850" y="0"/>
            <a:ext cx="8792308" cy="4552950"/>
          </a:xfrm>
          <a:prstGeom prst="rect">
            <a:avLst/>
          </a:prstGeom>
        </p:spPr>
      </p:pic>
      <p:sp>
        <p:nvSpPr>
          <p:cNvPr id="7" name="Title 4"/>
          <p:cNvSpPr txBox="1">
            <a:spLocks/>
          </p:cNvSpPr>
          <p:nvPr/>
        </p:nvSpPr>
        <p:spPr>
          <a:xfrm>
            <a:off x="540367" y="2665647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smtClean="0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  <a:endParaRPr lang="en-US" sz="9600" b="1">
              <a:solidFill>
                <a:srgbClr val="0070C0"/>
              </a:solidFill>
              <a:latin typeface="DomCasual" pitchFamily="18" charset="0"/>
              <a:ea typeface="DomCasual" pitchFamily="18" charset="0"/>
              <a:cs typeface="DomCasua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43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im Ngắn Đạt Giải Oscar 2018 GCI 3D 2018 - Phim Ngắn Ý Nghĩa Cuộc Số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69" y="0"/>
            <a:ext cx="12157869" cy="683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217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5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015" y="304800"/>
            <a:ext cx="6866659" cy="4638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4676486"/>
            <a:ext cx="1222375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1450</TotalTime>
  <Words>387</Words>
  <Application>Microsoft Office PowerPoint</Application>
  <PresentationFormat>Custom</PresentationFormat>
  <Paragraphs>149</Paragraphs>
  <Slides>37</Slides>
  <Notes>17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Giải lao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Thư giãn nào!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228</cp:revision>
  <dcterms:created xsi:type="dcterms:W3CDTF">2021-05-08T14:00:55Z</dcterms:created>
  <dcterms:modified xsi:type="dcterms:W3CDTF">2021-10-24T16:13:26Z</dcterms:modified>
</cp:coreProperties>
</file>