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57" r:id="rId3"/>
    <p:sldId id="258" r:id="rId4"/>
    <p:sldId id="310" r:id="rId5"/>
    <p:sldId id="311" r:id="rId6"/>
    <p:sldId id="312" r:id="rId7"/>
    <p:sldId id="313" r:id="rId8"/>
    <p:sldId id="259" r:id="rId9"/>
    <p:sldId id="320" r:id="rId10"/>
    <p:sldId id="260" r:id="rId11"/>
    <p:sldId id="262" r:id="rId12"/>
    <p:sldId id="325" r:id="rId13"/>
    <p:sldId id="263" r:id="rId14"/>
    <p:sldId id="282" r:id="rId15"/>
    <p:sldId id="283" r:id="rId16"/>
    <p:sldId id="284" r:id="rId17"/>
    <p:sldId id="285" r:id="rId18"/>
    <p:sldId id="264" r:id="rId19"/>
    <p:sldId id="265" r:id="rId20"/>
    <p:sldId id="321" r:id="rId21"/>
    <p:sldId id="322" r:id="rId22"/>
    <p:sldId id="266" r:id="rId23"/>
    <p:sldId id="267" r:id="rId24"/>
    <p:sldId id="278" r:id="rId25"/>
    <p:sldId id="308" r:id="rId26"/>
    <p:sldId id="294" r:id="rId27"/>
    <p:sldId id="268" r:id="rId28"/>
    <p:sldId id="297" r:id="rId29"/>
    <p:sldId id="279" r:id="rId30"/>
    <p:sldId id="286" r:id="rId31"/>
    <p:sldId id="306" r:id="rId32"/>
    <p:sldId id="307" r:id="rId33"/>
    <p:sldId id="304" r:id="rId34"/>
    <p:sldId id="309" r:id="rId35"/>
    <p:sldId id="319" r:id="rId36"/>
    <p:sldId id="314" r:id="rId37"/>
    <p:sldId id="323" r:id="rId38"/>
    <p:sldId id="324" r:id="rId39"/>
    <p:sldId id="272" r:id="rId40"/>
    <p:sldId id="316" r:id="rId41"/>
    <p:sldId id="317" r:id="rId42"/>
    <p:sldId id="273" r:id="rId43"/>
    <p:sldId id="274" r:id="rId44"/>
    <p:sldId id="275" r:id="rId4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81" autoAdjust="0"/>
  </p:normalViewPr>
  <p:slideViewPr>
    <p:cSldViewPr>
      <p:cViewPr varScale="1">
        <p:scale>
          <a:sx n="71" d="100"/>
          <a:sy n="71" d="100"/>
        </p:scale>
        <p:origin x="456" y="66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017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40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giáo dục thêm về tác dụng của lá tía tô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036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3558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79215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88551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2019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551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19115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7180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84043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22437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5519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653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77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25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8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50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46833" y="18847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46833" y="41199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26332" y="2576433"/>
            <a:ext cx="4108211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25135" y="4811633"/>
            <a:ext cx="4110605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3739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1297" y="328600"/>
            <a:ext cx="13756079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8420" y="5937398"/>
            <a:ext cx="13226929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127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9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27998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png"/><Relationship Id="rId7" Type="http://schemas.openxmlformats.org/officeDocument/2006/relationships/image" Target="../media/image2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ip bank VTV7 - Bài hát ABC vui từng giờ (phụ đề Karaoke)">
            <a:hlinkClick r:id="" action="ppaction://media"/>
            <a:extLst>
              <a:ext uri="{FF2B5EF4-FFF2-40B4-BE49-F238E27FC236}">
                <a16:creationId xmlns:a16="http://schemas.microsoft.com/office/drawing/2014/main" id="{D2BFC4E3-68C3-4374-88E8-3BE200BCF8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052" y="266700"/>
            <a:ext cx="1124373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8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176213"/>
            <a:ext cx="12546013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919" y="5135837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đô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17117" y="5135698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pic>
        <p:nvPicPr>
          <p:cNvPr id="6" name="Picture 4" descr="Hà Nội trên đà đổi mới: Thủ đô khởi nghiệp, thành phố vì hòa b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" y="595924"/>
            <a:ext cx="5573333" cy="35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ăm 2019, Thủ đô Hà Nội đón chờ những thời cơ, vận hội mới - Hànộim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19" y="608188"/>
            <a:ext cx="628650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78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thư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13481" y="5261562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pic>
        <p:nvPicPr>
          <p:cNvPr id="6" name="Picture 2" descr="LÁ THƯ GỬI THẦY: XÚC ĐỘNG TIẾNG LÒNG TỪ GIẢNG ĐƯỜNG THÂN YÊU – Trường Trung  Học Phổ Thông F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19" y="381000"/>
            <a:ext cx="6502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2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 dĩa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90119" y="556636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pic>
        <p:nvPicPr>
          <p:cNvPr id="11" name="Picture 12" descr="Bộ dao thìa dĩa Mulex Rococo 30 món mạ vàng Germany |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4" y="206532"/>
            <a:ext cx="4975067" cy="497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2603" y="5133975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tía tô</a:t>
            </a:r>
          </a:p>
        </p:txBody>
      </p:sp>
      <p:sp>
        <p:nvSpPr>
          <p:cNvPr id="6" name="AutoShape 2" descr="hình ảnh : thực vật, giống nho, trái cây, Lá, món ăn, Sản xuất, Nông  nghiệp, Cây bụi, những chiếc lá xanh, thực vật có hoa, Vitis, lá nho, Tím  và xanh"/>
          <p:cNvSpPr>
            <a:spLocks noChangeAspect="1" noChangeArrowheads="1"/>
          </p:cNvSpPr>
          <p:nvPr/>
        </p:nvSpPr>
        <p:spPr bwMode="auto">
          <a:xfrm>
            <a:off x="2089822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 bwMode="auto">
          <a:xfrm>
            <a:off x="4914674" y="5146675"/>
            <a:ext cx="2395537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ách chữa mề đay bằng lá tía tô đơn giản mà h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1" y="932177"/>
            <a:ext cx="5572035" cy="35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á tía t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579" y="914400"/>
            <a:ext cx="5278664" cy="357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19" y="3931527"/>
            <a:ext cx="3870351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3931527"/>
            <a:ext cx="4122014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3931527"/>
            <a:ext cx="3723648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1" y="3938785"/>
            <a:ext cx="3526850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Năm 2019, Thủ đô Hà Nội đón chờ những thời cơ, vận hội mới - Hànộimớ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8" y="2489754"/>
            <a:ext cx="2585911" cy="145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Á THƯ GỬI THẦY: XÚC ĐỘNG TIẾNG LÒNG TỪ GIẢNG ĐƯỜNG THÂN YÊU – Trường Trung  Học Phổ Thông F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71" y="2438400"/>
            <a:ext cx="22815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Bộ dao thìa dĩa Mulex Rococo 30 món mạ vàng Germany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26" y="2243137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ách chữa mề đay bằng lá tía tô đơn giản mà h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2252728"/>
            <a:ext cx="3086668" cy="197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19" y="5049431"/>
            <a:ext cx="3870351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5049431"/>
            <a:ext cx="4122014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5049431"/>
            <a:ext cx="3723648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1" y="5056689"/>
            <a:ext cx="3526850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0" y="-228600"/>
            <a:ext cx="11405466" cy="59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37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guồn gốc Tết Trung Thu - Đêm rằm trăng tròn nhất nă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35" y="1144419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4111172" y="936176"/>
            <a:ext cx="3505200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7616372" y="940770"/>
            <a:ext cx="3479233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4111171" y="3755576"/>
            <a:ext cx="3505200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7616371" y="3760170"/>
            <a:ext cx="3479233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72592" y="1447801"/>
            <a:ext cx="2747222" cy="2307776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CỬA </a:t>
            </a:r>
          </a:p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BÍ MẬT</a:t>
            </a:r>
          </a:p>
        </p:txBody>
      </p:sp>
      <p:sp>
        <p:nvSpPr>
          <p:cNvPr id="4" name="Right Arrow 3">
            <a:hlinkClick r:id="rId7" action="ppaction://hlinksldjump"/>
          </p:cNvPr>
          <p:cNvSpPr/>
          <p:nvPr/>
        </p:nvSpPr>
        <p:spPr>
          <a:xfrm>
            <a:off x="10348119" y="76200"/>
            <a:ext cx="1813719" cy="53340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ĐI TỚI BÀI HỌC</a:t>
            </a:r>
          </a:p>
        </p:txBody>
      </p:sp>
      <p:sp>
        <p:nvSpPr>
          <p:cNvPr id="5" name="Down Arrow 4"/>
          <p:cNvSpPr/>
          <p:nvPr/>
        </p:nvSpPr>
        <p:spPr>
          <a:xfrm>
            <a:off x="1603887" y="3784205"/>
            <a:ext cx="484632" cy="71159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71147" y="4572000"/>
            <a:ext cx="2747222" cy="1733866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TRUNG THU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4CA0D-ED11-496F-87D3-D4F55BA66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Clip bank VTV7 - Bài hát ABC vui từng giờ (phụ đề Karaoke)">
            <a:hlinkClick r:id="" action="ppaction://media"/>
            <a:extLst>
              <a:ext uri="{FF2B5EF4-FFF2-40B4-BE49-F238E27FC236}">
                <a16:creationId xmlns:a16="http://schemas.microsoft.com/office/drawing/2014/main" id="{2399B330-9529-4CB9-BAA8-E86BA871BB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281" y="152400"/>
            <a:ext cx="1083733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3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515531"/>
              </p:ext>
            </p:extLst>
          </p:nvPr>
        </p:nvGraphicFramePr>
        <p:xfrm>
          <a:off x="215396" y="115824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23119" y="2033190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κ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235465" y="2032958"/>
            <a:ext cx="6705600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 Ła </a:t>
            </a:r>
            <a:endParaRPr lang="en-US" sz="28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t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25955"/>
            <a:ext cx="12040393" cy="445817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I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719" y="304800"/>
            <a:ext cx="10945812" cy="4070350"/>
          </a:xfr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192235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32919" y="171291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κ</a:t>
            </a: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ủ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944" y="-175260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7368" y="-49831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0387" y="-12255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9467E-6 4.44444E-6 L 0.02571 -0.08333 L 0.02885 -0.09444 L 0.03067 -0.11667 L 0.03067 -0.21435 L 0.03067 0.04884 L 0.0325 0.07106 L 0.03511 0.08333 L 0.04007 0.0956 L 0.04568 0.09769 L 0.05325 0.1 L 0.06383 0.09005 L 0.07766 0.06551 L 0.11343 -0.05787 L 0.13588 -0.1412 L 0.16094 -0.24213 L 0.1723 -0.3044 L 0.17726 -0.3456 L 0.17791 -0.37662 L 0.17478 -0.40116 L 0.16721 -0.41898 L 0.16042 -0.42338 L 0.15037 -0.41782 L 0.13901 -0.40231 L 0.12844 -0.3544 L 0.12335 -0.30995 L 0.12087 -0.26111 L 0.12022 0.10116 L 0.12218 0.03565 L 0.13157 0.00231 L 0.14032 -0.03333 L 0.15598 -0.06898 L 0.17099 -0.09213 L 0.18287 -0.09884 L 0.19175 -0.09884 L 0.20167 -0.09005 L 0.20741 -0.07662 L 0.20989 -0.06343 L 0.21172 -0.05231 L 0.21237 -0.02662 L 0.21237 0.06435 L 0.21237 0.07662 L 0.21733 0.0956 L 0.22804 0.1 L 0.233 0.09884 L 0.23991 0.09444 L 0.25127 0.07662 L 0.26498 0.03773 L 0.27633 -0.01782 L 0.28443 -0.06667 L 0.28821 -0.10671 L 0.28821 0.03889 L 0.28939 0.06667 L 0.29513 0.08449 L 0.30139 0.09213 L 0.31262 0.10116 L 0.3258 0.09884 L 0.33703 0.08333 L 0.35517 0.04769 L 0.36457 0.01991 L 0.37658 -0.03218 L 0.37841 -0.05324 L 0.37776 -0.10671 L 0.37841 0.06782 L 0.38154 0.08657 L 0.38715 0.0956 L 0.39538 0.09769 L 0.4066 0.0912 L 0.41665 0.07454 L 0.42984 0.04005 L 0.43858 -0.00116 " pathEditMode="relative" ptsTypes="AAAAAAAAAAAAAAAAAAAAAAAAAAAAAAAAAAAAAAAAAAAAAAAAAAAAAAAAAAAAAAAAAAAAAAA">
                                      <p:cBhvr>
                                        <p:cTn id="11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-7.40741E-7 L 0.06058 0.00023 " pathEditMode="relative" ptsTypes="AA">
                                      <p:cBhvr>
                                        <p:cTn id="2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3.7037E-7 L 0.01096 -0.00834 L 0.01801 -0.00139 L 0.02114 0.0125 L 0.01879 0.02639 L 0.00861 0.05139 " pathEditMode="relative" ptsTypes="AAAAAA">
                                      <p:cBhvr>
                                        <p:cTn id="3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64831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548481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 κ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ìa 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6420" y="-1600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9599" y="-4830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5863" y="-21240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4561" y="-122682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5523E-6 1.85185E-6 L 0.02441 -0.08889 L 0.02754 -0.11227 L 0.02754 -0.21227 L 0.02819 0.04884 L 0.02885 0.07338 L 0.03133 0.08333 L 0.03694 0.09444 C 0.04164 0.09653 0.03981 0.09653 0.04203 0.09653 L 0.05012 0.09653 L 0.05887 0.08541 L 0.06774 0.06782 L 0.07766 0.03541 L 0.12152 -0.11898 L 0.15233 -0.24005 L 0.16173 -0.28889 L 0.16799 -0.34329 L 0.16851 -0.37662 L 0.16538 -0.39792 L 0.15977 -0.41111 L 0.1492 -0.41551 L 0.13719 -0.40672 L 0.13353 -0.39792 L 0.12466 -0.37454 L 0.11722 -0.34121 L 0.11343 -0.30672 L 0.11278 -0.26459 L 0.11278 0.1044 L 0.11591 0.02338 L 0.12348 -0.01343 L 0.13536 -0.05556 L 0.14854 -0.08148 L 0.16107 -0.0956 L 0.17047 -0.1 L 0.17987 -0.09792 L 0.18731 -0.09005 L 0.19423 -0.07338 L 0.19553 -0.05347 L 0.19553 0.06782 L 0.19984 0.08657 L 0.21055 0.09768 L 0.21929 0.0956 L 0.22934 0.08657 L 0.24057 0.06319 L 0.25506 0.00764 L 0.27137 -0.10903 L 0.27137 0.04653 L 0.27385 0.07546 L 0.28012 0.09328 L 0.28756 0.09653 L 0.29826 0.09444 L 0.30949 0.08217 L 0.3215 0.0544 L 0.3309 0.0243 L 0.33586 0.00115 L 0.33651 -0.02454 L 0.34212 -0.05 L 0.34904 -0.07014 L 0.36157 -0.09121 L 0.37214 -0.09885 L 0.38846 -0.10116 L 0.40034 -0.09329 L 0.40791 -0.08218 L 0.39851 -0.09329 L 0.38467 -0.10116 L 0.37162 -0.09885 L 0.354 -0.08148 L 0.34395 -0.05232 L 0.33716 -0.02454 L 0.33651 -0.00347 L 0.33834 0.03449 L 0.34525 0.05879 L 0.35596 0.07986 L 0.36901 0.09328 L 0.38663 0.09653 L 0.40347 0.08449 L 0.41861 0.05555 L 0.42422 0.01227 L 0.42109 -0.0257 L 0.41665 -0.05787 L 0.41169 -0.07338 L 0.40543 -0.08472 " pathEditMode="relative" ptsTypes="AAAAAAAfAAAAAAAAAAAAAAAAAAAAAAAAAAAAAAAAAAAAAAAAAAAAAAAAAAAAAAAAAAAAAAAAAAAAAAAAAA">
                                      <p:cBhvr>
                                        <p:cTn id="11" dur="3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867E-6 -1.11111E-6 L -2.80867E-6 0.16806 L 0.00157 0.1875 L 0.00627 0.20139 L 0.01096 0.20556 L 0.01801 0.20556 L 0.02271 0.20417 L 0.02897 0.19862 L 0.03446 0.19306 L 0.0415 0.17917 L 0.04777 0.1625 L 0.05325 0.14445 L 0.05795 0.12778 L 0.06343 0.10556 " pathEditMode="relative" ptsTypes="AAAAAAAAAAAAAA">
                                      <p:cBhvr>
                                        <p:cTn id="22" dur="4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2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7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76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76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26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24824E-6 -4.81481E-6 L 0.02741 0.04861 " pathEditMode="relative" ptsTypes="AA">
                                      <p:cBhvr>
                                        <p:cTn id="41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76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903412" y="3124199"/>
            <a:ext cx="4167982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κ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23769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κ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0139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19094" y="3124199"/>
            <a:ext cx="520065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Ła </a:t>
            </a:r>
            <a:endParaRPr lang="en-US" sz="177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4744" y="3105148"/>
            <a:ext cx="50292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Ła</a:t>
            </a:r>
            <a:endParaRPr lang="en-US" sz="17700">
              <a:solidFill>
                <a:srgbClr val="FF0000"/>
              </a:solidFill>
              <a:latin typeface="HP001 TD 4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16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40554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κ</a:t>
            </a:r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ủ đô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32744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 κ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ìa </a:t>
            </a: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5" y="1439864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7" y="1371601"/>
            <a:ext cx="322485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316" y="3570526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7" y="3547677"/>
            <a:ext cx="4197035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10957719" y="6096000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45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t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25955"/>
            <a:ext cx="12040393" cy="4458176"/>
          </a:xfrm>
        </p:spPr>
      </p:pic>
    </p:spTree>
    <p:extLst>
      <p:ext uri="{BB962C8B-B14F-4D97-AF65-F5344CB8AC3E}">
        <p14:creationId xmlns:p14="http://schemas.microsoft.com/office/powerpoint/2010/main" val="276490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I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719" y="304800"/>
            <a:ext cx="10945812" cy="4070350"/>
          </a:xfrm>
        </p:spPr>
      </p:pic>
    </p:spTree>
    <p:extLst>
      <p:ext uri="{BB962C8B-B14F-4D97-AF65-F5344CB8AC3E}">
        <p14:creationId xmlns:p14="http://schemas.microsoft.com/office/powerpoint/2010/main" val="210992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227406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51719" y="1712918"/>
            <a:ext cx="111522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κ</a:t>
            </a: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ủ đô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43" y="-175260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1867" y="-49831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4886" y="-12255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8233" y="-10096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013" y="-2658405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169" y="-1959756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419" y="-142875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91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9467E-6 4.44444E-6 L 0.02571 -0.08333 L 0.02885 -0.09444 L 0.03067 -0.11667 L 0.03067 -0.21435 L 0.03067 0.04884 L 0.0325 0.07106 L 0.03511 0.08333 L 0.04007 0.0956 L 0.04568 0.09769 L 0.05325 0.1 L 0.06383 0.09005 L 0.07766 0.06551 L 0.11343 -0.05787 L 0.13588 -0.1412 L 0.16094 -0.24213 L 0.1723 -0.3044 L 0.17726 -0.3456 L 0.17791 -0.37662 L 0.17478 -0.40116 L 0.16721 -0.41898 L 0.16042 -0.42338 L 0.15037 -0.41782 L 0.13901 -0.40231 L 0.12844 -0.3544 L 0.12335 -0.30995 L 0.12087 -0.26111 L 0.12022 0.10116 L 0.12218 0.03565 L 0.13157 0.00231 L 0.14032 -0.03333 L 0.15598 -0.06898 L 0.17099 -0.09213 L 0.18287 -0.09884 L 0.19175 -0.09884 L 0.20167 -0.09005 L 0.20741 -0.07662 L 0.20989 -0.06343 L 0.21172 -0.05231 L 0.21237 -0.02662 L 0.21237 0.06435 L 0.21237 0.07662 L 0.21733 0.0956 L 0.22804 0.1 L 0.233 0.09884 L 0.23991 0.09444 L 0.25127 0.07662 L 0.26498 0.03773 L 0.27633 -0.01782 L 0.28443 -0.06667 L 0.28821 -0.10671 L 0.28821 0.03889 L 0.28939 0.06667 L 0.29513 0.08449 L 0.30139 0.09213 L 0.31262 0.10116 L 0.3258 0.09884 L 0.33703 0.08333 L 0.35517 0.04769 L 0.36457 0.01991 L 0.37658 -0.03218 L 0.37841 -0.05324 L 0.37776 -0.10671 L 0.37841 0.06782 L 0.38154 0.08657 L 0.38715 0.0956 L 0.39538 0.09769 L 0.4066 0.0912 L 0.41665 0.07454 L 0.42984 0.04005 L 0.43858 -0.00116 " pathEditMode="relative" ptsTypes="AAAAAAAAAAAAAAAAAAAAAAAAAAAAAAAAAAAAAAAAAAAAAAAAAAAAAAAAAAAAAAAAAAAAAAA">
                                      <p:cBhvr>
                                        <p:cTn id="11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-7.40741E-7 L 0.06058 0.00023 " pathEditMode="relative" ptsTypes="AA">
                                      <p:cBhvr>
                                        <p:cTn id="2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3.7037E-7 L 0.01096 -0.00834 L 0.01801 -0.00139 L 0.02114 0.0125 L 0.01879 0.02639 L 0.00861 0.05139 " pathEditMode="relative" ptsTypes="AAAAAA">
                                      <p:cBhvr>
                                        <p:cTn id="3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46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601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626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752E-6 -1.85185E-6 L -0.00066 0.36667 L 0.0013 0.39329 L 0.00561 0.40556 L 0.01188 0.41296 L 0.02075 0.41296 L 0.02754 0.40857 L 0.03446 0.4007 L 0.04138 0.37986 L 0.04765 0.36528 L 0.05261 0.3463 L 0.05704 0.3331 L 0.06018 0.31968 L 0.06083 0.30533 L 0.06161 0.28912 L 0.06475 0.26783 L 0.06788 0.25857 L 0.07467 0.2382 L 0.07676 0.23727 L 0.08394 0.22778 L 0.09399 0.21852 L 0.10339 0.21528 L 0.11527 0.21412 L 0.12597 0.22222 L 0.13407 0.23634 L 0.13668 0.24097 L 0.12976 0.22871 L 0.12467 0.22222 L 0.11657 0.21412 L 0.10587 0.21412 L 0.09334 0.21968 L 0.08211 0.22871 L 0.0731 0.24375 L 0.06945 0.25417 L 0.06331 0.27778 L 0.06057 0.29931 L 0.06083 0.31667 L 0.06383 0.34306 L 0.0671 0.35857 L 0.07271 0.37986 L 0.08146 0.3963 L 0.09216 0.40648 L 0.10339 0.41412 L 0.11592 0.41111 L 0.12663 0.4007 L 0.13668 0.38403 L 0.14477 0.35996 L 0.14791 0.33195 L 0.14791 0.3007 L 0.1466 0.27871 L 0.14347 0.26111 L 0.13851 0.24306 L 0.13355 0.23426 " pathEditMode="relative" rAng="0" ptsTypes="AAAAAAAAAAAAAAAAAAAAAAAAAAAAAAAAAAAAAAAAAAAAAAAAAAAAA">
                                      <p:cBhvr>
                                        <p:cTn id="57" dur="1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3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326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327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352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68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77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78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628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1351E-6 -7.40741E-7 L 0.01136 -0.01111 L 0.02076 -0.02431 L 0.02637 -0.03426 L 0.03264 -0.02315 L 0.04008 -0.01111 L 0.05209 -0.00093 " pathEditMode="relative" ptsTypes="AAAAAAA">
                                      <p:cBhvr>
                                        <p:cTn id="79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953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83967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548481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 κ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ìa 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6420" y="-1600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9599" y="-4830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5863" y="-21240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4561" y="-122682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5523E-6 1.85185E-6 L 0.02441 -0.08889 L 0.02754 -0.11227 L 0.02754 -0.21227 L 0.02819 0.04884 L 0.02885 0.07338 L 0.03133 0.08333 L 0.03694 0.09444 C 0.04164 0.09653 0.03981 0.09653 0.04203 0.09653 L 0.05012 0.09653 L 0.05887 0.08541 L 0.06774 0.06782 L 0.07766 0.03541 L 0.12152 -0.11898 L 0.15233 -0.24005 L 0.16173 -0.28889 L 0.16799 -0.34329 L 0.16851 -0.37662 L 0.16538 -0.39792 L 0.15977 -0.41111 L 0.1492 -0.41551 L 0.13719 -0.40672 L 0.13353 -0.39792 L 0.12466 -0.37454 L 0.11722 -0.34121 L 0.11343 -0.30672 L 0.11278 -0.26459 L 0.11278 0.1044 L 0.11591 0.02338 L 0.12348 -0.01343 L 0.13536 -0.05556 L 0.14854 -0.08148 L 0.16107 -0.0956 L 0.17047 -0.1 L 0.17987 -0.09792 L 0.18731 -0.09005 L 0.19423 -0.07338 L 0.19553 -0.05347 L 0.19553 0.06782 L 0.19984 0.08657 L 0.21055 0.09768 L 0.21929 0.0956 L 0.22934 0.08657 L 0.24057 0.06319 L 0.25506 0.00764 L 0.27137 -0.10903 L 0.27137 0.04653 L 0.27385 0.07546 L 0.28012 0.09328 L 0.28756 0.09653 L 0.29826 0.09444 L 0.30949 0.08217 L 0.3215 0.0544 L 0.3309 0.0243 L 0.33586 0.00115 L 0.33651 -0.02454 L 0.34212 -0.05 L 0.34904 -0.07014 L 0.36157 -0.09121 L 0.37214 -0.09885 L 0.38846 -0.10116 L 0.40034 -0.09329 L 0.40791 -0.08218 L 0.39851 -0.09329 L 0.38467 -0.10116 L 0.37162 -0.09885 L 0.354 -0.08148 L 0.34395 -0.05232 L 0.33716 -0.02454 L 0.33651 -0.00347 L 0.33834 0.03449 L 0.34525 0.05879 L 0.35596 0.07986 L 0.36901 0.09328 L 0.38663 0.09653 L 0.40347 0.08449 L 0.41861 0.05555 L 0.42422 0.01227 L 0.42109 -0.0257 L 0.41665 -0.05787 L 0.41169 -0.07338 L 0.40543 -0.08472 " pathEditMode="relative" ptsTypes="AAAAAAAfAAAAAAAAAAAAAAAAAAAAAAAAAAAAAAAAAAAAAAAAAAAAAAAAAAAAAAAAAAAAAAAAAAAAAAAAAA">
                                      <p:cBhvr>
                                        <p:cTn id="11" dur="3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867E-6 -1.11111E-6 L -2.80867E-6 0.16806 L 0.00157 0.1875 L 0.00627 0.20139 L 0.01096 0.20556 L 0.01801 0.20556 L 0.02271 0.20417 L 0.02897 0.19862 L 0.03446 0.19306 L 0.0415 0.17917 L 0.04777 0.1625 L 0.05325 0.14445 L 0.05795 0.12778 L 0.06343 0.10556 " pathEditMode="relative" ptsTypes="AAAAAAAAAAAAAA">
                                      <p:cBhvr>
                                        <p:cTn id="22" dur="4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2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7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76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76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26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24824E-6 -4.81481E-6 L 0.02741 0.04861 " pathEditMode="relative" ptsTypes="AA">
                                      <p:cBhvr>
                                        <p:cTn id="41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76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-17539" y="-37524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490545" y="1789415"/>
            <a:ext cx="4358423" cy="355960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ia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03676" y="3997054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9844E-91F7-46F7-809F-CB4231836057}"/>
              </a:ext>
            </a:extLst>
          </p:cNvPr>
          <p:cNvSpPr txBox="1"/>
          <p:nvPr/>
        </p:nvSpPr>
        <p:spPr>
          <a:xfrm>
            <a:off x="6777729" y="3914543"/>
            <a:ext cx="38907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nói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1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chủ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cảm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ơn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858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0" t="26953" r="37189" b="47656"/>
          <a:stretch/>
        </p:blipFill>
        <p:spPr bwMode="auto">
          <a:xfrm>
            <a:off x="2457839" y="2743200"/>
            <a:ext cx="6555595" cy="329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2" t="55859" r="36347" b="25391"/>
          <a:stretch/>
        </p:blipFill>
        <p:spPr bwMode="auto">
          <a:xfrm>
            <a:off x="2457839" y="313325"/>
            <a:ext cx="6606215" cy="242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87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E70E6-2DD3-4558-A960-620C56784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Clip bank VTV7 - Bài hát ABC vui từng giờ (phụ đề Karaoke)">
            <a:hlinkClick r:id="" action="ppaction://media"/>
            <a:extLst>
              <a:ext uri="{FF2B5EF4-FFF2-40B4-BE49-F238E27FC236}">
                <a16:creationId xmlns:a16="http://schemas.microsoft.com/office/drawing/2014/main" id="{53C56688-FCAC-40CB-BAE2-EA3415920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319" y="265673"/>
            <a:ext cx="11379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6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3830" b="60847"/>
          <a:stretch/>
        </p:blipFill>
        <p:spPr>
          <a:xfrm>
            <a:off x="1010845" y="-14514"/>
            <a:ext cx="9997675" cy="519284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13204" y="4876800"/>
            <a:ext cx="12113923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Bé chia thìa, chia dĩa cho cả nhà. Thìa dĩa to cho bố mẹ. Thìa dĩa nhỏ cho bé.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39219" y="4886647"/>
            <a:ext cx="19812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5306335" y="5440472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636919" y="4703455"/>
            <a:ext cx="2714624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0531291" y="5148824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77392" y="4936014"/>
            <a:ext cx="561467" cy="4846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0531291" y="4703455"/>
            <a:ext cx="617614" cy="58641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5692289" y="5750422"/>
            <a:ext cx="561467" cy="44058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3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515599" y="6025156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622253" y="5870502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 bwMode="auto">
          <a:xfrm>
            <a:off x="3490119" y="5387842"/>
            <a:ext cx="1352219" cy="96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2201163" y="4699144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944363" y="4683352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 bwMode="auto">
          <a:xfrm>
            <a:off x="6089188" y="5381696"/>
            <a:ext cx="1352219" cy="96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 bwMode="auto">
          <a:xfrm>
            <a:off x="10899312" y="5400203"/>
            <a:ext cx="1352219" cy="96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 bwMode="auto">
          <a:xfrm>
            <a:off x="545307" y="6131605"/>
            <a:ext cx="1352219" cy="96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 bwMode="auto">
          <a:xfrm>
            <a:off x="5958735" y="6131605"/>
            <a:ext cx="1352219" cy="96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 bwMode="auto">
          <a:xfrm>
            <a:off x="7028655" y="6131605"/>
            <a:ext cx="1352219" cy="96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  <p:bldP spid="14" grpId="0" animBg="1"/>
      <p:bldP spid="15" grpId="0" animBg="1"/>
      <p:bldP spid="17" grpId="0" animBg="1"/>
      <p:bldP spid="22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1623" y="1447800"/>
            <a:ext cx="46748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89398" y="1447800"/>
            <a:ext cx="495201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94919" y="3984256"/>
            <a:ext cx="424990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dĩa</a:t>
            </a:r>
          </a:p>
        </p:txBody>
      </p:sp>
    </p:spTree>
    <p:extLst>
      <p:ext uri="{BB962C8B-B14F-4D97-AF65-F5344CB8AC3E}">
        <p14:creationId xmlns:p14="http://schemas.microsoft.com/office/powerpoint/2010/main" val="16960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46029" y="2209800"/>
            <a:ext cx="9136379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tả hồ cá. Hồ to, có cá mè, cá trê, cá rô. 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0957719" y="6096000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52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32045" y="1524000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Bé chia thìa, chia dĩa cho cả nhà. Thìa dĩa to cho bố mẹ. Thìa dĩa nhỏ cho bé.</a:t>
            </a:r>
          </a:p>
        </p:txBody>
      </p:sp>
    </p:spTree>
    <p:extLst>
      <p:ext uri="{BB962C8B-B14F-4D97-AF65-F5344CB8AC3E}">
        <p14:creationId xmlns:p14="http://schemas.microsoft.com/office/powerpoint/2010/main" val="17923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38" y="0"/>
            <a:ext cx="9490412" cy="542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1" y="4903715"/>
            <a:ext cx="11157239" cy="206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70919" y="838200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 ơn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73" b="4974"/>
          <a:stretch/>
        </p:blipFill>
        <p:spPr>
          <a:xfrm>
            <a:off x="1361555" y="1549214"/>
            <a:ext cx="9438729" cy="52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330D8-F46D-4300-8C71-16A0839D5B61}"/>
              </a:ext>
            </a:extLst>
          </p:cNvPr>
          <p:cNvSpPr txBox="1"/>
          <p:nvPr/>
        </p:nvSpPr>
        <p:spPr>
          <a:xfrm>
            <a:off x="3642519" y="30480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nghiệm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5417" y="685800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ô Ǉô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8519" y="3147739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cá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ɐ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19" y="4953000"/>
            <a:ext cx="2709556" cy="1712343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1099342" y="152400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7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200025"/>
            <a:ext cx="12277726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1186319" y="98456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1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" t="-904" r="-478" b="64482"/>
          <a:stretch/>
        </p:blipFill>
        <p:spPr>
          <a:xfrm>
            <a:off x="-55833" y="-306404"/>
            <a:ext cx="12333783" cy="63535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23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65406" y="54102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Trung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u, bé được ch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quà.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854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Th  th    ia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-17539" y="-37524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490545" y="1789415"/>
            <a:ext cx="4358423" cy="355960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ia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03676" y="3997054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9844E-91F7-46F7-809F-CB4231836057}"/>
              </a:ext>
            </a:extLst>
          </p:cNvPr>
          <p:cNvSpPr txBox="1"/>
          <p:nvPr/>
        </p:nvSpPr>
        <p:spPr>
          <a:xfrm>
            <a:off x="6979455" y="3989349"/>
            <a:ext cx="3890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ược các tiếng , từ chứa âm th, ia.</a:t>
            </a:r>
          </a:p>
        </p:txBody>
      </p:sp>
    </p:spTree>
    <p:extLst>
      <p:ext uri="{BB962C8B-B14F-4D97-AF65-F5344CB8AC3E}">
        <p14:creationId xmlns:p14="http://schemas.microsoft.com/office/powerpoint/2010/main" val="17134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31577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28390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32884" y="36820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016295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21525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017569" y="3682085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thẻ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04851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thọ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mía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4293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19707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3309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8214519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/>
        </p:blipFill>
        <p:spPr bwMode="auto">
          <a:xfrm>
            <a:off x="6468462" y="5596208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/>
        </p:blipFill>
        <p:spPr bwMode="auto">
          <a:xfrm>
            <a:off x="8516429" y="5601689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/>
        </p:blipFill>
        <p:spPr bwMode="auto">
          <a:xfrm>
            <a:off x="10396159" y="5601689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323</Words>
  <Application>Microsoft Office PowerPoint</Application>
  <PresentationFormat>Custom</PresentationFormat>
  <Paragraphs>113</Paragraphs>
  <Slides>43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68" baseType="lpstr">
      <vt:lpstr>等线</vt:lpstr>
      <vt:lpstr>宋体</vt:lpstr>
      <vt:lpstr>.VnArial</vt:lpstr>
      <vt:lpstr>.VnCooper</vt:lpstr>
      <vt:lpstr>Alfa Slab One</vt:lpstr>
      <vt:lpstr>Arial</vt:lpstr>
      <vt:lpstr>Arial Rounded MT Bold</vt:lpstr>
      <vt:lpstr>Arial-Rounded</vt:lpstr>
      <vt:lpstr>Arial-SGK-TV</vt:lpstr>
      <vt:lpstr>Arrus-Black</vt:lpstr>
      <vt:lpstr>AvantGarde</vt:lpstr>
      <vt:lpstr>Calibri</vt:lpstr>
      <vt:lpstr>DomCasual</vt:lpstr>
      <vt:lpstr>Helvetica</vt:lpstr>
      <vt:lpstr>HP001 4 hàng</vt:lpstr>
      <vt:lpstr>HP001 4H</vt:lpstr>
      <vt:lpstr>HP001 TD 4H</vt:lpstr>
      <vt:lpstr>Karla</vt:lpstr>
      <vt:lpstr>Karla Regular</vt:lpstr>
      <vt:lpstr>Luckiest Guy</vt:lpstr>
      <vt:lpstr>Mouse Memoirs</vt:lpstr>
      <vt:lpstr>Roboto Black</vt:lpstr>
      <vt:lpstr>Times New Roman</vt:lpstr>
      <vt:lpstr>Office Theme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145</cp:revision>
  <dcterms:created xsi:type="dcterms:W3CDTF">2021-05-08T14:00:55Z</dcterms:created>
  <dcterms:modified xsi:type="dcterms:W3CDTF">2022-10-10T02:25:00Z</dcterms:modified>
</cp:coreProperties>
</file>