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2" r:id="rId2"/>
    <p:sldId id="275" r:id="rId3"/>
    <p:sldId id="281" r:id="rId4"/>
    <p:sldId id="280" r:id="rId5"/>
    <p:sldId id="277" r:id="rId6"/>
    <p:sldId id="278" r:id="rId7"/>
    <p:sldId id="279" r:id="rId8"/>
    <p:sldId id="263" r:id="rId9"/>
    <p:sldId id="256" r:id="rId10"/>
    <p:sldId id="258" r:id="rId11"/>
    <p:sldId id="266" r:id="rId12"/>
    <p:sldId id="270" r:id="rId13"/>
    <p:sldId id="271" r:id="rId14"/>
    <p:sldId id="272" r:id="rId15"/>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3D"/>
    <a:srgbClr val="EBF6F9"/>
    <a:srgbClr val="FBD8BB"/>
    <a:srgbClr val="CAE8AA"/>
    <a:srgbClr val="5BD4FF"/>
    <a:srgbClr val="25C6FF"/>
    <a:srgbClr val="FFDB69"/>
    <a:srgbClr val="BEE395"/>
    <a:srgbClr val="A9DA74"/>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87722" autoAdjust="0"/>
  </p:normalViewPr>
  <p:slideViewPr>
    <p:cSldViewPr>
      <p:cViewPr varScale="1">
        <p:scale>
          <a:sx n="86" d="100"/>
          <a:sy n="86" d="100"/>
        </p:scale>
        <p:origin x="-67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CHú</a:t>
            </a:r>
            <a:r>
              <a:rPr lang="en-US" baseline="0" smtClean="0"/>
              <a:t> ý lùi ô, viết hoa chữ cái đầu câu. </a:t>
            </a:r>
          </a:p>
          <a:p>
            <a:r>
              <a:rPr lang="en-US" baseline="0" smtClean="0"/>
              <a:t>Cuối câu có dấu chấm</a:t>
            </a:r>
          </a:p>
          <a:p>
            <a:r>
              <a:rPr lang="en-US" baseline="0" smtClean="0"/>
              <a:t>Khoảng cách giữa các chữ là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3.png"/><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image" Target="../media/image12.gif"/><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1.gif"/><Relationship Id="rId5" Type="http://schemas.openxmlformats.org/officeDocument/2006/relationships/slide" Target="slide4.xml"/><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gif"/><Relationship Id="rId7"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9.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ú Voi Con Ở Bản Đôn Karaoke Nhạc Thiếu Nh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648" y="113070"/>
            <a:ext cx="8912646" cy="5013216"/>
          </a:xfrm>
        </p:spPr>
      </p:pic>
    </p:spTree>
    <p:extLst>
      <p:ext uri="{BB962C8B-B14F-4D97-AF65-F5344CB8AC3E}">
        <p14:creationId xmlns:p14="http://schemas.microsoft.com/office/powerpoint/2010/main" val="2776674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09914" y="655898"/>
            <a:ext cx="5947064" cy="523208"/>
          </a:xfrm>
          <a:prstGeom prst="rect">
            <a:avLst/>
          </a:prstGeom>
          <a:no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Sinh nhật của voi con</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66915" y="1136364"/>
            <a:ext cx="8839199" cy="4031861"/>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Voi con vui ơi là vui. Nó huơ vòi mấy vòng để cảm ơn các bạn.</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                           					 (Lâm Anh)</a:t>
            </a:r>
            <a:endParaRPr lang="en-US" sz="2800">
              <a:latin typeface="Arial Rounded MT Bold" pitchFamily="34" charset="0"/>
              <a:ea typeface="Arial-Rounded" pitchFamily="34" charset="0"/>
              <a:cs typeface="Arial-Rounded" pitchFamily="34" charset="0"/>
            </a:endParaRPr>
          </a:p>
        </p:txBody>
      </p:sp>
      <p:sp>
        <p:nvSpPr>
          <p:cNvPr id="6" name="Oval 5"/>
          <p:cNvSpPr/>
          <p:nvPr/>
        </p:nvSpPr>
        <p:spPr>
          <a:xfrm>
            <a:off x="25977" y="21152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7" name="TextBox 6"/>
          <p:cNvSpPr txBox="1"/>
          <p:nvPr/>
        </p:nvSpPr>
        <p:spPr>
          <a:xfrm>
            <a:off x="595663" y="297430"/>
            <a:ext cx="22028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grpSp>
        <p:nvGrpSpPr>
          <p:cNvPr id="10" name="Group 9"/>
          <p:cNvGrpSpPr/>
          <p:nvPr/>
        </p:nvGrpSpPr>
        <p:grpSpPr>
          <a:xfrm>
            <a:off x="6760738" y="354666"/>
            <a:ext cx="2285430" cy="1034114"/>
            <a:chOff x="6760738" y="354666"/>
            <a:chExt cx="2285430" cy="1034114"/>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23234" flipH="1">
              <a:off x="8436312" y="446222"/>
              <a:ext cx="609856" cy="94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738" y="354666"/>
              <a:ext cx="1577742" cy="68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22028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5959"/>
            <a:ext cx="6934200" cy="359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0777" y="4266294"/>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Những bạn nào đến mừng sinh nhật voi con?</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28964" y="4258131"/>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Voi con làm gì để cảm ơn các bạn?</a:t>
            </a:r>
            <a:endParaRPr lang="en-US" sz="3200">
              <a:latin typeface="Arial-Rounded" pitchFamily="34" charset="0"/>
              <a:ea typeface="Arial-Rounded" pitchFamily="34" charset="0"/>
              <a:cs typeface="Arial-Rounded" pitchFamily="34" charset="0"/>
            </a:endParaRPr>
          </a:p>
        </p:txBody>
      </p:sp>
      <p:sp>
        <p:nvSpPr>
          <p:cNvPr id="11" name="TextBox 10"/>
          <p:cNvSpPr txBox="1"/>
          <p:nvPr/>
        </p:nvSpPr>
        <p:spPr>
          <a:xfrm>
            <a:off x="352548" y="4256319"/>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Sinh nhật của voi con như thế nào?</a:t>
            </a:r>
            <a:endParaRPr lang="en-US" sz="3200">
              <a:latin typeface="Arial-Rounded" pitchFamily="34" charset="0"/>
              <a:ea typeface="Arial-Rounded" pitchFamily="34" charset="0"/>
              <a:cs typeface="Arial-Rounded" pitchFamily="34" charset="0"/>
            </a:endParaRPr>
          </a:p>
        </p:txBody>
      </p:sp>
      <p:sp>
        <p:nvSpPr>
          <p:cNvPr id="12" name="TextBox 11"/>
          <p:cNvSpPr txBox="1"/>
          <p:nvPr/>
        </p:nvSpPr>
        <p:spPr>
          <a:xfrm>
            <a:off x="347104" y="3932932"/>
            <a:ext cx="8283864" cy="1077218"/>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Em hãy kể về sinh nhật của mình cho các bạn cùng nghe.</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1+#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2027333"/>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539373" y="2507932"/>
            <a:ext cx="6561741" cy="584775"/>
          </a:xfrm>
          <a:prstGeom prst="rect">
            <a:avLst/>
          </a:prstGeom>
        </p:spPr>
        <p:txBody>
          <a:bodyPr wrap="square">
            <a:spAutoFit/>
          </a:bodyPr>
          <a:lstStyle/>
          <a:p>
            <a:pPr algn="ctr"/>
            <a:r>
              <a:rPr lang="vi-VN" sz="3200" b="1">
                <a:solidFill>
                  <a:srgbClr val="7030A0"/>
                </a:solidFill>
                <a:latin typeface="HP001 4 hàng" pitchFamily="34" charset="0"/>
                <a:ea typeface="Arial-Rounded" pitchFamily="34" charset="0"/>
                <a:cs typeface="Arial-Rounded" pitchFamily="34" charset="0"/>
              </a:rPr>
              <a:t> V</a:t>
            </a:r>
            <a:r>
              <a:rPr lang="el-GR" sz="3200" b="1">
                <a:solidFill>
                  <a:srgbClr val="7030A0"/>
                </a:solidFill>
                <a:latin typeface="HP001 4 hàng" pitchFamily="34" charset="0"/>
                <a:ea typeface="Arial-Rounded" pitchFamily="34" charset="0"/>
                <a:cs typeface="Arial-Rounded" pitchFamily="34" charset="0"/>
              </a:rPr>
              <a:t>Ρ </a:t>
            </a:r>
            <a:r>
              <a:rPr lang="vi-VN" sz="3200" b="1">
                <a:solidFill>
                  <a:srgbClr val="7030A0"/>
                </a:solidFill>
                <a:latin typeface="HP001 4 hàng" pitchFamily="34" charset="0"/>
                <a:ea typeface="Arial-Rounded" pitchFamily="34" charset="0"/>
                <a:cs typeface="Arial-Rounded" pitchFamily="34" charset="0"/>
              </a:rPr>
              <a:t>c</a:t>
            </a:r>
            <a:r>
              <a:rPr lang="el-GR" sz="3200" b="1">
                <a:solidFill>
                  <a:srgbClr val="7030A0"/>
                </a:solidFill>
                <a:latin typeface="HP001 4 hàng" pitchFamily="34" charset="0"/>
                <a:ea typeface="Arial-Rounded" pitchFamily="34" charset="0"/>
                <a:cs typeface="Arial-Rounded" pitchFamily="34" charset="0"/>
              </a:rPr>
              <a:t>Ϊ </a:t>
            </a:r>
            <a:r>
              <a:rPr lang="vi-VN" sz="3200" b="1">
                <a:solidFill>
                  <a:srgbClr val="7030A0"/>
                </a:solidFill>
                <a:latin typeface="HP001 4 hàng" pitchFamily="34" charset="0"/>
                <a:ea typeface="Arial-Rounded" pitchFamily="34" charset="0"/>
                <a:cs typeface="Arial-Rounded" pitchFamily="34" charset="0"/>
              </a:rPr>
              <a:t>huơ vā </a:t>
            </a:r>
            <a:r>
              <a:rPr lang="el-GR" sz="3200" b="1">
                <a:solidFill>
                  <a:srgbClr val="7030A0"/>
                </a:solidFill>
                <a:latin typeface="HP001 4 hàng" pitchFamily="34" charset="0"/>
                <a:ea typeface="Arial-Rounded" pitchFamily="34" charset="0"/>
                <a:cs typeface="Arial-Rounded" pitchFamily="34" charset="0"/>
              </a:rPr>
              <a:t>Α˘ </a:t>
            </a:r>
            <a:r>
              <a:rPr lang="vi-VN" sz="3200" b="1">
                <a:solidFill>
                  <a:srgbClr val="7030A0"/>
                </a:solidFill>
                <a:latin typeface="HP001 4 hàng" pitchFamily="34" charset="0"/>
                <a:ea typeface="Arial-Rounded" pitchFamily="34" charset="0"/>
                <a:cs typeface="Arial-Rounded" pitchFamily="34" charset="0"/>
              </a:rPr>
              <a:t>cảm </a:t>
            </a:r>
            <a:r>
              <a:rPr lang="el-GR" sz="3200" b="1">
                <a:solidFill>
                  <a:srgbClr val="7030A0"/>
                </a:solidFill>
                <a:latin typeface="HP001 4 hàng" pitchFamily="34" charset="0"/>
                <a:ea typeface="Arial-Rounded" pitchFamily="34" charset="0"/>
                <a:cs typeface="Arial-Rounded" pitchFamily="34" charset="0"/>
              </a:rPr>
              <a:t>Ω </a:t>
            </a:r>
            <a:r>
              <a:rPr lang="vi-VN" sz="3200" b="1">
                <a:solidFill>
                  <a:srgbClr val="7030A0"/>
                </a:solidFill>
                <a:latin typeface="HP001 4 hàng" pitchFamily="34" charset="0"/>
                <a:ea typeface="Arial-Rounded" pitchFamily="34" charset="0"/>
                <a:cs typeface="Arial-Rounded" pitchFamily="34" charset="0"/>
              </a:rPr>
              <a:t>các </a:t>
            </a:r>
            <a:r>
              <a:rPr lang="vi-VN" sz="3200" b="1" smtClean="0">
                <a:solidFill>
                  <a:srgbClr val="7030A0"/>
                </a:solidFill>
                <a:latin typeface="HP001 4 hàng" pitchFamily="34" charset="0"/>
                <a:ea typeface="Arial-Rounded" pitchFamily="34" charset="0"/>
                <a:cs typeface="Arial-Rounded" pitchFamily="34" charset="0"/>
              </a:rPr>
              <a:t>bạn</a:t>
            </a:r>
            <a:r>
              <a:rPr lang="en-US" sz="3200" b="1">
                <a:solidFill>
                  <a:srgbClr val="7030A0"/>
                </a:solidFill>
                <a:latin typeface="HP001 4 hàng" pitchFamily="34" charset="0"/>
                <a:ea typeface="Arial-Rounded" pitchFamily="34" charset="0"/>
                <a:cs typeface="Arial-Rounded" pitchFamily="34" charset="0"/>
              </a:rPr>
              <a:t>.</a:t>
            </a:r>
          </a:p>
        </p:txBody>
      </p:sp>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Viết vào vở câu trả lời cho câu hỏi b ở mục </a:t>
            </a:r>
            <a:r>
              <a:rPr lang="en-US" sz="2400" b="1" smtClean="0">
                <a:latin typeface="Arial Rounded MT Bold" pitchFamily="34" charset="0"/>
                <a:ea typeface="Arial-Rounded" pitchFamily="34" charset="0"/>
                <a:cs typeface="Arial-Rounded" pitchFamily="34" charset="0"/>
              </a:rPr>
              <a:t>3</a:t>
            </a:r>
            <a:endParaRPr lang="en-US" sz="2400" b="1">
              <a:latin typeface="Arial Rounded MT Bold" pitchFamily="34" charset="0"/>
              <a:ea typeface="Arial-Rounded" pitchFamily="34" charset="0"/>
              <a:cs typeface="Arial-Rounded" pitchFamily="34" charset="0"/>
            </a:endParaRP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smtClean="0">
                <a:latin typeface="Arial-Rounded" pitchFamily="34" charset="0"/>
                <a:ea typeface="Arial-Rounded" pitchFamily="34" charset="0"/>
                <a:cs typeface="Arial-Rounded" pitchFamily="34" charset="0"/>
              </a:rPr>
              <a:t>Voi con (…) để cảm ơn các bạn.</a:t>
            </a:r>
            <a:endParaRPr lang="en-US" sz="3600">
              <a:latin typeface="Arial-Rounded" pitchFamily="34" charset="0"/>
              <a:ea typeface="Arial-Rounded" pitchFamily="34" charset="0"/>
              <a:cs typeface="Arial-Rounded" pitchFamily="34" charset="0"/>
            </a:endParaRPr>
          </a:p>
        </p:txBody>
      </p:sp>
      <p:sp>
        <p:nvSpPr>
          <p:cNvPr id="7" name="TextBox 6"/>
          <p:cNvSpPr txBox="1"/>
          <p:nvPr/>
        </p:nvSpPr>
        <p:spPr>
          <a:xfrm>
            <a:off x="356177" y="4345333"/>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Cần chú ý gì khi viết chữ đầucâu?</a:t>
            </a:r>
            <a:endParaRPr lang="en-US" sz="3200">
              <a:latin typeface="Arial-Rounded" pitchFamily="34" charset="0"/>
              <a:ea typeface="Arial-Rounded" pitchFamily="34" charset="0"/>
              <a:cs typeface="Arial-Rounded" pitchFamily="34" charset="0"/>
            </a:endParaRPr>
          </a:p>
        </p:txBody>
      </p:sp>
      <p:sp>
        <p:nvSpPr>
          <p:cNvPr id="2" name="Right Arrow 1"/>
          <p:cNvSpPr/>
          <p:nvPr/>
        </p:nvSpPr>
        <p:spPr>
          <a:xfrm>
            <a:off x="155314" y="2558003"/>
            <a:ext cx="749808" cy="2423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5357" y="4345333"/>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Cuối câu có dấu gì?</a:t>
            </a:r>
            <a:endParaRPr lang="en-US" sz="3200">
              <a:latin typeface="Arial-Rounded" pitchFamily="34" charset="0"/>
              <a:ea typeface="Arial-Rounded" pitchFamily="34" charset="0"/>
              <a:cs typeface="Arial-Rounded" pitchFamily="34" charset="0"/>
            </a:endParaRPr>
          </a:p>
        </p:txBody>
      </p:sp>
      <p:sp>
        <p:nvSpPr>
          <p:cNvPr id="6" name="Oval 5"/>
          <p:cNvSpPr/>
          <p:nvPr/>
        </p:nvSpPr>
        <p:spPr>
          <a:xfrm>
            <a:off x="6781800" y="2558003"/>
            <a:ext cx="228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9806" y="4343637"/>
            <a:ext cx="8283864"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Khoảng cách giữa các chữ như thế nào?</a:t>
            </a:r>
            <a:endParaRPr lang="en-US" sz="3200">
              <a:latin typeface="Arial-Rounded" pitchFamily="34" charset="0"/>
              <a:ea typeface="Arial-Rounded" pitchFamily="34" charset="0"/>
              <a:cs typeface="Arial-Rounded"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440"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641"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091"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411" y="2699700"/>
            <a:ext cx="393581" cy="14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500"/>
                            </p:stCondLst>
                            <p:childTnLst>
                              <p:par>
                                <p:cTn id="39" presetID="32" presetClass="emph" presetSubtype="0" fill="hold" grpId="1" nodeType="after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1000" fill="hold"/>
                                        <p:tgtEl>
                                          <p:spTgt spid="11"/>
                                        </p:tgtEl>
                                        <p:attrNameLst>
                                          <p:attrName>ppt_x</p:attrName>
                                        </p:attrNameLst>
                                      </p:cBhvr>
                                      <p:tavLst>
                                        <p:tav tm="0">
                                          <p:val>
                                            <p:strVal val="1+#ppt_w/2"/>
                                          </p:val>
                                        </p:tav>
                                        <p:tav tm="100000">
                                          <p:val>
                                            <p:strVal val="#ppt_x"/>
                                          </p:val>
                                        </p:tav>
                                      </p:tavLst>
                                    </p:anim>
                                    <p:anim calcmode="lin" valueType="num">
                                      <p:cBhvr additive="base">
                                        <p:cTn id="5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122"/>
                                        </p:tgtEl>
                                        <p:attrNameLst>
                                          <p:attrName>style.visibility</p:attrName>
                                        </p:attrNameLst>
                                      </p:cBhvr>
                                      <p:to>
                                        <p:strVal val="visible"/>
                                      </p:to>
                                    </p:set>
                                    <p:animEffect transition="in" filter="fade">
                                      <p:cBhvr>
                                        <p:cTn id="55" dur="500"/>
                                        <p:tgtEl>
                                          <p:spTgt spid="5122"/>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childTnLst>
                          </p:cTn>
                        </p:par>
                        <p:par>
                          <p:cTn id="77" fill="hold">
                            <p:stCondLst>
                              <p:cond delay="500"/>
                            </p:stCondLst>
                            <p:childTnLst>
                              <p:par>
                                <p:cTn id="78" presetID="8" presetClass="emph" presetSubtype="0" fill="hold" nodeType="afterEffect">
                                  <p:stCondLst>
                                    <p:cond delay="0"/>
                                  </p:stCondLst>
                                  <p:childTnLst>
                                    <p:animRot by="21600000">
                                      <p:cBhvr>
                                        <p:cTn id="79" dur="2000" fill="hold"/>
                                        <p:tgtEl>
                                          <p:spTgt spid="5122"/>
                                        </p:tgtEl>
                                        <p:attrNameLst>
                                          <p:attrName>r</p:attrName>
                                        </p:attrNameLst>
                                      </p:cBhvr>
                                    </p:animRot>
                                  </p:childTnLst>
                                </p:cTn>
                              </p:par>
                              <p:par>
                                <p:cTn id="80" presetID="8" presetClass="emph" presetSubtype="0" fill="hold" nodeType="withEffect">
                                  <p:stCondLst>
                                    <p:cond delay="0"/>
                                  </p:stCondLst>
                                  <p:childTnLst>
                                    <p:animRot by="21600000">
                                      <p:cBhvr>
                                        <p:cTn id="81" dur="2000" fill="hold"/>
                                        <p:tgtEl>
                                          <p:spTgt spid="29"/>
                                        </p:tgtEl>
                                        <p:attrNameLst>
                                          <p:attrName>r</p:attrName>
                                        </p:attrNameLst>
                                      </p:cBhvr>
                                    </p:animRot>
                                  </p:childTnLst>
                                </p:cTn>
                              </p:par>
                              <p:par>
                                <p:cTn id="82" presetID="8" presetClass="emph" presetSubtype="0" fill="hold" nodeType="withEffect">
                                  <p:stCondLst>
                                    <p:cond delay="0"/>
                                  </p:stCondLst>
                                  <p:childTnLst>
                                    <p:animRot by="21600000">
                                      <p:cBhvr>
                                        <p:cTn id="83" dur="2000" fill="hold"/>
                                        <p:tgtEl>
                                          <p:spTgt spid="30"/>
                                        </p:tgtEl>
                                        <p:attrNameLst>
                                          <p:attrName>r</p:attrName>
                                        </p:attrNameLst>
                                      </p:cBhvr>
                                    </p:animRot>
                                  </p:childTnLst>
                                </p:cTn>
                              </p:par>
                              <p:par>
                                <p:cTn id="84" presetID="8" presetClass="emph" presetSubtype="0" fill="hold" nodeType="withEffect">
                                  <p:stCondLst>
                                    <p:cond delay="0"/>
                                  </p:stCondLst>
                                  <p:childTnLst>
                                    <p:animRot by="21600000">
                                      <p:cBhvr>
                                        <p:cTn id="85" dur="2000" fill="hold"/>
                                        <p:tgtEl>
                                          <p:spTgt spid="31"/>
                                        </p:tgtEl>
                                        <p:attrNameLst>
                                          <p:attrName>r</p:attrName>
                                        </p:attrNameLst>
                                      </p:cBhvr>
                                    </p:animRot>
                                  </p:childTnLst>
                                </p:cTn>
                              </p:par>
                              <p:par>
                                <p:cTn id="86" presetID="8" presetClass="emph" presetSubtype="0" fill="hold" nodeType="withEffect">
                                  <p:stCondLst>
                                    <p:cond delay="0"/>
                                  </p:stCondLst>
                                  <p:childTnLst>
                                    <p:animRot by="21600000">
                                      <p:cBhvr>
                                        <p:cTn id="87" dur="2000" fill="hold"/>
                                        <p:tgtEl>
                                          <p:spTgt spid="32"/>
                                        </p:tgtEl>
                                        <p:attrNameLst>
                                          <p:attrName>r</p:attrName>
                                        </p:attrNameLst>
                                      </p:cBhvr>
                                    </p:animRot>
                                  </p:childTnLst>
                                </p:cTn>
                              </p:par>
                              <p:par>
                                <p:cTn id="88" presetID="8" presetClass="emph" presetSubtype="0" fill="hold" nodeType="withEffect">
                                  <p:stCondLst>
                                    <p:cond delay="0"/>
                                  </p:stCondLst>
                                  <p:childTnLst>
                                    <p:animRot by="21600000">
                                      <p:cBhvr>
                                        <p:cTn id="89" dur="2000" fill="hold"/>
                                        <p:tgtEl>
                                          <p:spTgt spid="33"/>
                                        </p:tgtEl>
                                        <p:attrNameLst>
                                          <p:attrName>r</p:attrName>
                                        </p:attrNameLst>
                                      </p:cBhvr>
                                    </p:animRot>
                                  </p:childTnLst>
                                </p:cTn>
                              </p:par>
                              <p:par>
                                <p:cTn id="90" presetID="8" presetClass="emph" presetSubtype="0" fill="hold" nodeType="withEffect">
                                  <p:stCondLst>
                                    <p:cond delay="0"/>
                                  </p:stCondLst>
                                  <p:childTnLst>
                                    <p:animRot by="21600000">
                                      <p:cBhvr>
                                        <p:cTn id="91" dur="2000" fill="hold"/>
                                        <p:tgtEl>
                                          <p:spTgt spid="34"/>
                                        </p:tgtEl>
                                        <p:attrNameLst>
                                          <p:attrName>r</p:attrName>
                                        </p:attrNameLst>
                                      </p:cBhvr>
                                    </p:animRot>
                                  </p:childTnLst>
                                </p:cTn>
                              </p:par>
                              <p:par>
                                <p:cTn id="92" presetID="8" presetClass="emph" presetSubtype="0" fill="hold" nodeType="withEffect">
                                  <p:stCondLst>
                                    <p:cond delay="0"/>
                                  </p:stCondLst>
                                  <p:childTnLst>
                                    <p:animRot by="21600000">
                                      <p:cBhvr>
                                        <p:cTn id="93"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7" grpId="0" animBg="1"/>
      <p:bldP spid="2" grpId="0" animBg="1"/>
      <p:bldP spid="9" grpId="0" animBg="1"/>
      <p:bldP spid="6" grpId="0" animBg="1"/>
      <p:bldP spid="6" grpId="1"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Sinh nhật của voi con</a:t>
            </a:r>
          </a:p>
          <a:p>
            <a:pPr algn="ctr"/>
            <a:r>
              <a:rPr lang="en-US" sz="2800" b="1" smtClean="0">
                <a:latin typeface="Arial-Rounded" pitchFamily="34" charset="0"/>
                <a:ea typeface="Arial-Rounded" pitchFamily="34" charset="0"/>
                <a:cs typeface="Arial-Rounded" pitchFamily="34" charset="0"/>
              </a:rPr>
              <a:t>      + Xem bài trang 20, trang 21.</a:t>
            </a: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40" y="313639"/>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07999"/>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167107"/>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965787" y="3140956"/>
            <a:ext cx="904010" cy="1690688"/>
          </a:xfrm>
          <a:prstGeom prst="rect">
            <a:avLst/>
          </a:prstGeom>
        </p:spPr>
      </p:pic>
      <p:sp>
        <p:nvSpPr>
          <p:cNvPr id="2" name="Title 1"/>
          <p:cNvSpPr>
            <a:spLocks noGrp="1"/>
          </p:cNvSpPr>
          <p:nvPr>
            <p:ph type="title"/>
          </p:nvPr>
        </p:nvSpPr>
        <p:spPr>
          <a:xfrm>
            <a:off x="2286000" y="1534427"/>
            <a:ext cx="4572000"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90600" y="2632754"/>
            <a:ext cx="1508991" cy="233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a:hlinkClick r:id="rId5" action="ppaction://hlinksldjump"/>
          </p:cNvPr>
          <p:cNvSpPr/>
          <p:nvPr/>
        </p:nvSpPr>
        <p:spPr>
          <a:xfrm>
            <a:off x="35379" y="1946729"/>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VnArial" pitchFamily="34" charset="0"/>
              </a:rPr>
              <a:t>1</a:t>
            </a:r>
            <a:endParaRPr lang="en-US" sz="2800">
              <a:solidFill>
                <a:schemeClr val="tx1"/>
              </a:solidFill>
              <a:latin typeface=".VnArial" pitchFamily="34" charset="0"/>
            </a:endParaRPr>
          </a:p>
        </p:txBody>
      </p:sp>
      <p:sp>
        <p:nvSpPr>
          <p:cNvPr id="10" name="Oval 9">
            <a:hlinkClick r:id="rId6" action="ppaction://hlinksldjump"/>
          </p:cNvPr>
          <p:cNvSpPr/>
          <p:nvPr/>
        </p:nvSpPr>
        <p:spPr>
          <a:xfrm>
            <a:off x="35379" y="2574899"/>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VnArial" pitchFamily="34" charset="0"/>
              </a:rPr>
              <a:t>2</a:t>
            </a:r>
            <a:endParaRPr lang="en-US" sz="2800">
              <a:solidFill>
                <a:schemeClr val="tx1"/>
              </a:solidFill>
              <a:latin typeface=".VnArial" pitchFamily="34" charset="0"/>
            </a:endParaRPr>
          </a:p>
        </p:txBody>
      </p:sp>
      <p:sp>
        <p:nvSpPr>
          <p:cNvPr id="13" name="Oval 12">
            <a:hlinkClick r:id="rId3" action="ppaction://hlinksldjump"/>
          </p:cNvPr>
          <p:cNvSpPr/>
          <p:nvPr/>
        </p:nvSpPr>
        <p:spPr>
          <a:xfrm>
            <a:off x="35379" y="3192491"/>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VnArial" pitchFamily="34" charset="0"/>
              </a:rPr>
              <a:t>3</a:t>
            </a:r>
            <a:endParaRPr lang="en-US" sz="2800">
              <a:solidFill>
                <a:schemeClr val="tx1"/>
              </a:solidFill>
              <a:latin typeface=".VnArial" pitchFamily="34" charset="0"/>
            </a:endParaRPr>
          </a:p>
        </p:txBody>
      </p:sp>
      <p:sp>
        <p:nvSpPr>
          <p:cNvPr id="16" name="Oval 15">
            <a:hlinkClick r:id="rId7" action="ppaction://hlinksldjump"/>
          </p:cNvPr>
          <p:cNvSpPr/>
          <p:nvPr/>
        </p:nvSpPr>
        <p:spPr>
          <a:xfrm>
            <a:off x="35379" y="3804642"/>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VnArial" pitchFamily="34" charset="0"/>
              </a:rPr>
              <a:t>4</a:t>
            </a:r>
            <a:endParaRPr lang="en-US" sz="2800">
              <a:solidFill>
                <a:schemeClr val="tx1"/>
              </a:solidFill>
              <a:latin typeface=".VnArial" pitchFamily="34" charset="0"/>
            </a:endParaRPr>
          </a:p>
        </p:txBody>
      </p:sp>
      <p:sp>
        <p:nvSpPr>
          <p:cNvPr id="19" name="Oval 18">
            <a:hlinkClick r:id="rId8" action="ppaction://hlinksldjump"/>
          </p:cNvPr>
          <p:cNvSpPr/>
          <p:nvPr/>
        </p:nvSpPr>
        <p:spPr>
          <a:xfrm>
            <a:off x="35379" y="4431562"/>
            <a:ext cx="5334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VnArial" pitchFamily="34" charset="0"/>
              </a:rPr>
              <a:t>5</a:t>
            </a:r>
            <a:endParaRPr lang="en-US" sz="2800">
              <a:solidFill>
                <a:schemeClr val="tx1"/>
              </a:solidFill>
              <a:latin typeface=".VnArial" pitchFamily="34" charset="0"/>
            </a:endParaRPr>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5417" y="2365392"/>
            <a:ext cx="1622425" cy="175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9200" y="2283153"/>
            <a:ext cx="1698625" cy="183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descr="Animated Sprites:"/>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5318723" y="285750"/>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8396" y="2889667"/>
            <a:ext cx="1414972" cy="795922"/>
          </a:xfrm>
          <a:prstGeom prst="rect">
            <a:avLst/>
          </a:prstGeom>
        </p:spPr>
      </p:pic>
      <p:pic>
        <p:nvPicPr>
          <p:cNvPr id="26" name="Picture 16"/>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600200" y="2165430"/>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361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childTnLst>
                                </p:cTn>
                              </p:par>
                            </p:childTnLst>
                          </p:cTn>
                        </p:par>
                      </p:childTnLst>
                    </p:cTn>
                  </p:par>
                </p:childTnLst>
              </p:cTn>
              <p:nextCondLst>
                <p:cond evt="onClick" delay="0">
                  <p:tgtEl>
                    <p:spTgt spid="19"/>
                  </p:tgtEl>
                </p:cond>
              </p:nextCondLst>
            </p:seq>
          </p:childTnLst>
        </p:cTn>
      </p:par>
    </p:tnLst>
    <p:bldLst>
      <p:bldP spid="5" grpId="0" animBg="1"/>
      <p:bldP spid="10" grpId="0" animBg="1"/>
      <p:bldP spid="13" grpId="0" animBg="1"/>
      <p:bldP spid="16"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886" y="3226998"/>
            <a:ext cx="8839200" cy="1569648"/>
          </a:xfrm>
          <a:prstGeom prst="rect">
            <a:avLst/>
          </a:prstGeom>
          <a:noFill/>
        </p:spPr>
        <p:txBody>
          <a:bodyPr wrap="square" lIns="91428" tIns="45714" rIns="91428" bIns="45714" rtlCol="0">
            <a:spAutoFit/>
          </a:bodyPr>
          <a:lstStyle/>
          <a:p>
            <a:r>
              <a:rPr lang="en-US" sz="4800" smtClean="0">
                <a:latin typeface="Arial-Rounded" pitchFamily="34" charset="0"/>
                <a:ea typeface="Arial-Rounded" pitchFamily="34" charset="0"/>
                <a:cs typeface="Arial-Rounded" pitchFamily="34" charset="0"/>
              </a:rPr>
              <a:t>	Khỉ </a:t>
            </a:r>
            <a:r>
              <a:rPr lang="en-US" sz="4800">
                <a:latin typeface="Arial-Rounded" pitchFamily="34" charset="0"/>
                <a:ea typeface="Arial-Rounded" pitchFamily="34" charset="0"/>
                <a:cs typeface="Arial-Rounded" pitchFamily="34" charset="0"/>
              </a:rPr>
              <a:t>vàng và sóc nâu tặng voi tiết mục “ngúc ngoắc đuôi”.</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209" y="666750"/>
            <a:ext cx="1508991" cy="233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3505200" y="684410"/>
            <a:ext cx="4114800" cy="1658739"/>
          </a:xfrm>
          <a:prstGeom prst="cloudCallout">
            <a:avLst>
              <a:gd name="adj1" fmla="val -76025"/>
              <a:gd name="adj2" fmla="val -244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Rounded" pitchFamily="34" charset="0"/>
                <a:ea typeface="Arial-Rounded" pitchFamily="34" charset="0"/>
                <a:cs typeface="Arial-Rounded" pitchFamily="34" charset="0"/>
              </a:rPr>
              <a:t>Đọc câu sau:</a:t>
            </a:r>
            <a:endParaRPr lang="en-US" sz="3600" b="1">
              <a:solidFill>
                <a:schemeClr val="tx1"/>
              </a:solidFill>
              <a:latin typeface="Arial-Rounded" pitchFamily="34" charset="0"/>
              <a:ea typeface="Arial-Rounded" pitchFamily="34" charset="0"/>
              <a:cs typeface="Arial-Rounded" pitchFamily="34" charset="0"/>
            </a:endParaRPr>
          </a:p>
        </p:txBody>
      </p:sp>
      <p:pic>
        <p:nvPicPr>
          <p:cNvPr id="6147"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030" y="4796646"/>
            <a:ext cx="7493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40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descr="Tail Shake GIFs - Get the best GIF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41256" y="2209799"/>
            <a:ext cx="3623733" cy="20383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ke Your Tail Feathers GIFs | Teno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31886" y="2132239"/>
            <a:ext cx="2115910" cy="21159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bbyrendelés.hu Az Ország Legnépszerűbb ajándékáruháza: Animált képek  vegyes | Lustige videos, Lustige bilder, Urlaub lust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198461"/>
            <a:ext cx="1537266" cy="20496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853576" y="4000499"/>
            <a:ext cx="4743450" cy="1143001"/>
          </a:xfrm>
        </p:spPr>
        <p:txBody>
          <a:bodyPr/>
          <a:lstStyle/>
          <a:p>
            <a:r>
              <a:rPr lang="en-US" b="1" smtClean="0">
                <a:solidFill>
                  <a:srgbClr val="FF0000"/>
                </a:solidFill>
                <a:latin typeface="Arial-Rounded" pitchFamily="34" charset="0"/>
                <a:ea typeface="Arial-Rounded" pitchFamily="34" charset="0"/>
                <a:cs typeface="Arial-Rounded" pitchFamily="34" charset="0"/>
              </a:rPr>
              <a:t>ngúc ngoắc</a:t>
            </a:r>
            <a:endParaRPr lang="en-US">
              <a:latin typeface="Arial-Rounded" pitchFamily="34" charset="0"/>
              <a:ea typeface="Arial-Rounded" pitchFamily="34" charset="0"/>
              <a:cs typeface="Arial-Rounded" pitchFamily="34" charset="0"/>
            </a:endParaRP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76766">
            <a:off x="97247" y="137211"/>
            <a:ext cx="1485388" cy="229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02036" y="227210"/>
            <a:ext cx="4114800" cy="1658739"/>
          </a:xfrm>
          <a:prstGeom prst="cloudCallout">
            <a:avLst>
              <a:gd name="adj1" fmla="val -76025"/>
              <a:gd name="adj2" fmla="val -244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Rounded" pitchFamily="34" charset="0"/>
                <a:ea typeface="Arial-Rounded" pitchFamily="34" charset="0"/>
                <a:cs typeface="Arial-Rounded" pitchFamily="34" charset="0"/>
              </a:rPr>
              <a:t>Nhìn hình đoán chữ</a:t>
            </a:r>
            <a:endParaRPr lang="en-US" sz="3600" b="1">
              <a:solidFill>
                <a:schemeClr val="tx1"/>
              </a:solidFill>
              <a:latin typeface="Arial-Rounded" pitchFamily="34" charset="0"/>
              <a:ea typeface="Arial-Rounded" pitchFamily="34" charset="0"/>
              <a:cs typeface="Arial-Rounded" pitchFamily="34" charset="0"/>
            </a:endParaRPr>
          </a:p>
        </p:txBody>
      </p:sp>
      <p:pic>
        <p:nvPicPr>
          <p:cNvPr id="9"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8030" y="4796646"/>
            <a:ext cx="7493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1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986" y="1352550"/>
            <a:ext cx="7162800" cy="1028378"/>
          </a:xfrm>
        </p:spPr>
        <p:txBody>
          <a:bodyPr>
            <a:noAutofit/>
          </a:bodyPr>
          <a:lstStyle/>
          <a:p>
            <a:r>
              <a:rPr lang="en-US" sz="3200" b="1" smtClean="0">
                <a:solidFill>
                  <a:srgbClr val="FF0000"/>
                </a:solidFill>
                <a:latin typeface="Arial-Rounded" pitchFamily="34" charset="0"/>
                <a:ea typeface="Arial-Rounded" pitchFamily="34" charset="0"/>
                <a:cs typeface="Arial-Rounded" pitchFamily="34" charset="0"/>
              </a:rPr>
              <a:t>Em sẽ vui vẻ và hạnh phúc khi:</a:t>
            </a:r>
            <a:endParaRPr lang="en-US" sz="3200" b="1">
              <a:solidFill>
                <a:srgbClr val="FF0000"/>
              </a:solidFill>
              <a:latin typeface="Arial-Rounded" pitchFamily="34" charset="0"/>
              <a:ea typeface="Arial-Rounded" pitchFamily="34" charset="0"/>
              <a:cs typeface="Arial-Rounded" pitchFamily="34" charset="0"/>
            </a:endParaRPr>
          </a:p>
        </p:txBody>
      </p:sp>
      <p:pic>
        <p:nvPicPr>
          <p:cNvPr id="4" name="Picture 2">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76766">
            <a:off x="211543" y="111367"/>
            <a:ext cx="1205601" cy="18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2685145" y="209550"/>
            <a:ext cx="5011056" cy="1354842"/>
          </a:xfrm>
          <a:prstGeom prst="cloudCallout">
            <a:avLst>
              <a:gd name="adj1" fmla="val -76025"/>
              <a:gd name="adj2" fmla="val -244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Rounded" pitchFamily="34" charset="0"/>
                <a:ea typeface="Arial-Rounded" pitchFamily="34" charset="0"/>
                <a:cs typeface="Arial-Rounded" pitchFamily="34" charset="0"/>
              </a:rPr>
              <a:t>Chọn đáp án bạn cho là đúng nhé!</a:t>
            </a:r>
            <a:endParaRPr lang="en-US" sz="2800" b="1">
              <a:solidFill>
                <a:schemeClr val="tx1"/>
              </a:solidFill>
              <a:latin typeface="Arial-Rounded" pitchFamily="34" charset="0"/>
              <a:ea typeface="Arial-Rounded" pitchFamily="34" charset="0"/>
              <a:cs typeface="Arial-Rounded" pitchFamily="34" charset="0"/>
            </a:endParaRPr>
          </a:p>
        </p:txBody>
      </p:sp>
      <p:grpSp>
        <p:nvGrpSpPr>
          <p:cNvPr id="13" name="Group 12"/>
          <p:cNvGrpSpPr/>
          <p:nvPr/>
        </p:nvGrpSpPr>
        <p:grpSpPr>
          <a:xfrm>
            <a:off x="556986" y="1907730"/>
            <a:ext cx="7524450" cy="1028378"/>
            <a:chOff x="556986" y="2067384"/>
            <a:chExt cx="7524450" cy="1028378"/>
          </a:xfrm>
        </p:grpSpPr>
        <p:sp>
          <p:nvSpPr>
            <p:cNvPr id="6" name="Title 1"/>
            <p:cNvSpPr txBox="1">
              <a:spLocks/>
            </p:cNvSpPr>
            <p:nvPr/>
          </p:nvSpPr>
          <p:spPr>
            <a:xfrm>
              <a:off x="556986" y="2067384"/>
              <a:ext cx="1222829" cy="1028378"/>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3200">
                  <a:solidFill>
                    <a:srgbClr val="0070C0"/>
                  </a:solidFill>
                  <a:latin typeface="Arial-Rounded" pitchFamily="34" charset="0"/>
                  <a:ea typeface="Arial-Rounded" pitchFamily="34" charset="0"/>
                  <a:cs typeface="Arial-Rounded" pitchFamily="34" charset="0"/>
                </a:rPr>
                <a:t>A</a:t>
              </a:r>
              <a:r>
                <a:rPr lang="en-US" sz="3200" smtClean="0">
                  <a:solidFill>
                    <a:srgbClr val="0070C0"/>
                  </a:solidFill>
                  <a:latin typeface="Arial-Rounded" pitchFamily="34" charset="0"/>
                  <a:ea typeface="Arial-Rounded" pitchFamily="34" charset="0"/>
                  <a:cs typeface="Arial-Rounded" pitchFamily="34" charset="0"/>
                </a:rPr>
                <a:t>.</a:t>
              </a:r>
              <a:endParaRPr lang="en-US" sz="32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1538514" y="2067384"/>
              <a:ext cx="6542922" cy="1028378"/>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3200" smtClean="0">
                  <a:solidFill>
                    <a:srgbClr val="0070C0"/>
                  </a:solidFill>
                  <a:latin typeface="Arial-Rounded" pitchFamily="34" charset="0"/>
                  <a:ea typeface="Arial-Rounded" pitchFamily="34" charset="0"/>
                  <a:cs typeface="Arial-Rounded" pitchFamily="34" charset="0"/>
                </a:rPr>
                <a:t>Tổ chức sinh nhật một mình.</a:t>
              </a:r>
              <a:endParaRPr lang="en-US" sz="3200">
                <a:solidFill>
                  <a:srgbClr val="0070C0"/>
                </a:solidFill>
                <a:latin typeface="Arial-Rounded" pitchFamily="34" charset="0"/>
                <a:ea typeface="Arial-Rounded" pitchFamily="34" charset="0"/>
                <a:cs typeface="Arial-Rounded" pitchFamily="34" charset="0"/>
              </a:endParaRPr>
            </a:p>
          </p:txBody>
        </p:sp>
      </p:grpSp>
      <p:grpSp>
        <p:nvGrpSpPr>
          <p:cNvPr id="14" name="Group 13"/>
          <p:cNvGrpSpPr/>
          <p:nvPr/>
        </p:nvGrpSpPr>
        <p:grpSpPr>
          <a:xfrm>
            <a:off x="556986" y="2562524"/>
            <a:ext cx="7513565" cy="1028378"/>
            <a:chOff x="556986" y="2620580"/>
            <a:chExt cx="7513565" cy="1028378"/>
          </a:xfrm>
        </p:grpSpPr>
        <p:sp>
          <p:nvSpPr>
            <p:cNvPr id="8" name="Title 1"/>
            <p:cNvSpPr txBox="1">
              <a:spLocks/>
            </p:cNvSpPr>
            <p:nvPr/>
          </p:nvSpPr>
          <p:spPr>
            <a:xfrm>
              <a:off x="556986" y="2620580"/>
              <a:ext cx="1222829" cy="1028378"/>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3200" smtClean="0">
                  <a:solidFill>
                    <a:srgbClr val="0070C0"/>
                  </a:solidFill>
                  <a:latin typeface="Arial-Rounded" pitchFamily="34" charset="0"/>
                  <a:ea typeface="Arial-Rounded" pitchFamily="34" charset="0"/>
                  <a:cs typeface="Arial-Rounded" pitchFamily="34" charset="0"/>
                </a:rPr>
                <a:t>B.</a:t>
              </a:r>
              <a:endParaRPr lang="en-US" sz="32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1527629" y="2620580"/>
              <a:ext cx="6542922" cy="1028378"/>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3200" smtClean="0">
                  <a:solidFill>
                    <a:srgbClr val="0070C0"/>
                  </a:solidFill>
                  <a:latin typeface="Arial-Rounded" pitchFamily="34" charset="0"/>
                  <a:ea typeface="Arial-Rounded" pitchFamily="34" charset="0"/>
                  <a:cs typeface="Arial-Rounded" pitchFamily="34" charset="0"/>
                </a:rPr>
                <a:t>Tổ chức ở một nhà hàng sang trọng.</a:t>
              </a:r>
              <a:endParaRPr lang="en-US" sz="3200">
                <a:solidFill>
                  <a:srgbClr val="0070C0"/>
                </a:solidFill>
                <a:latin typeface="Arial-Rounded" pitchFamily="34" charset="0"/>
                <a:ea typeface="Arial-Rounded" pitchFamily="34" charset="0"/>
                <a:cs typeface="Arial-Rounded" pitchFamily="34" charset="0"/>
              </a:endParaRPr>
            </a:p>
          </p:txBody>
        </p:sp>
      </p:grpSp>
      <p:grpSp>
        <p:nvGrpSpPr>
          <p:cNvPr id="15" name="Group 14"/>
          <p:cNvGrpSpPr/>
          <p:nvPr/>
        </p:nvGrpSpPr>
        <p:grpSpPr>
          <a:xfrm>
            <a:off x="556986" y="3305093"/>
            <a:ext cx="7546221" cy="1461566"/>
            <a:chOff x="556986" y="3218009"/>
            <a:chExt cx="7546221" cy="1461566"/>
          </a:xfrm>
        </p:grpSpPr>
        <p:sp>
          <p:nvSpPr>
            <p:cNvPr id="11" name="Title 1"/>
            <p:cNvSpPr txBox="1">
              <a:spLocks/>
            </p:cNvSpPr>
            <p:nvPr/>
          </p:nvSpPr>
          <p:spPr>
            <a:xfrm>
              <a:off x="556986" y="3218009"/>
              <a:ext cx="1222829" cy="1028378"/>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3200" smtClean="0">
                  <a:solidFill>
                    <a:srgbClr val="0070C0"/>
                  </a:solidFill>
                  <a:latin typeface="Arial-Rounded" pitchFamily="34" charset="0"/>
                  <a:ea typeface="Arial-Rounded" pitchFamily="34" charset="0"/>
                  <a:cs typeface="Arial-Rounded" pitchFamily="34" charset="0"/>
                </a:rPr>
                <a:t>C.</a:t>
              </a:r>
              <a:endParaRPr lang="en-US" sz="32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560285" y="3651197"/>
              <a:ext cx="6542922" cy="1028378"/>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3200" smtClean="0">
                  <a:solidFill>
                    <a:srgbClr val="0070C0"/>
                  </a:solidFill>
                  <a:latin typeface="Arial-Rounded" pitchFamily="34" charset="0"/>
                  <a:ea typeface="Arial-Rounded" pitchFamily="34" charset="0"/>
                  <a:cs typeface="Arial-Rounded" pitchFamily="34" charset="0"/>
                </a:rPr>
                <a:t>Tổ chức sinh nhật cùng bạn bè và được tặng những món quà vật chất lẫn tinh thần.</a:t>
              </a:r>
              <a:endParaRPr lang="en-US" sz="3200">
                <a:solidFill>
                  <a:srgbClr val="0070C0"/>
                </a:solidFill>
                <a:latin typeface="Arial-Rounded" pitchFamily="34" charset="0"/>
                <a:ea typeface="Arial-Rounded" pitchFamily="34" charset="0"/>
                <a:cs typeface="Arial-Rounded" pitchFamily="34" charset="0"/>
              </a:endParaRPr>
            </a:p>
          </p:txBody>
        </p:sp>
      </p:gr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2073193"/>
            <a:ext cx="786336" cy="73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2764344"/>
            <a:ext cx="786336" cy="73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0551" y="3705922"/>
            <a:ext cx="1012825" cy="109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8030" y="4796646"/>
            <a:ext cx="7493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816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1000"/>
                                        <p:tgtEl>
                                          <p:spTgt spid="2051"/>
                                        </p:tgtEl>
                                      </p:cBhvr>
                                    </p:animEffect>
                                    <p:anim calcmode="lin" valueType="num">
                                      <p:cBhvr>
                                        <p:cTn id="14" dur="1000" fill="hold"/>
                                        <p:tgtEl>
                                          <p:spTgt spid="2051"/>
                                        </p:tgtEl>
                                        <p:attrNameLst>
                                          <p:attrName>ppt_x</p:attrName>
                                        </p:attrNameLst>
                                      </p:cBhvr>
                                      <p:tavLst>
                                        <p:tav tm="0">
                                          <p:val>
                                            <p:strVal val="#ppt_x"/>
                                          </p:val>
                                        </p:tav>
                                        <p:tav tm="100000">
                                          <p:val>
                                            <p:strVal val="#ppt_x"/>
                                          </p:val>
                                        </p:tav>
                                      </p:tavLst>
                                    </p:anim>
                                    <p:anim calcmode="lin" valueType="num">
                                      <p:cBhvr>
                                        <p:cTn id="15" dur="1000" fill="hold"/>
                                        <p:tgtEl>
                                          <p:spTgt spid="20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47"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5"/>
                                        </p:tgtEl>
                                        <p:attrNameLst>
                                          <p:attrName>r</p:attrName>
                                        </p:attrNameLst>
                                      </p:cBhvr>
                                    </p:animRot>
                                    <p:animRot by="-240000">
                                      <p:cBhvr>
                                        <p:cTn id="35" dur="200" fill="hold">
                                          <p:stCondLst>
                                            <p:cond delay="200"/>
                                          </p:stCondLst>
                                        </p:cTn>
                                        <p:tgtEl>
                                          <p:spTgt spid="15"/>
                                        </p:tgtEl>
                                        <p:attrNameLst>
                                          <p:attrName>r</p:attrName>
                                        </p:attrNameLst>
                                      </p:cBhvr>
                                    </p:animRot>
                                    <p:animRot by="240000">
                                      <p:cBhvr>
                                        <p:cTn id="36" dur="200" fill="hold">
                                          <p:stCondLst>
                                            <p:cond delay="400"/>
                                          </p:stCondLst>
                                        </p:cTn>
                                        <p:tgtEl>
                                          <p:spTgt spid="15"/>
                                        </p:tgtEl>
                                        <p:attrNameLst>
                                          <p:attrName>r</p:attrName>
                                        </p:attrNameLst>
                                      </p:cBhvr>
                                    </p:animRot>
                                    <p:animRot by="-240000">
                                      <p:cBhvr>
                                        <p:cTn id="37" dur="200" fill="hold">
                                          <p:stCondLst>
                                            <p:cond delay="600"/>
                                          </p:stCondLst>
                                        </p:cTn>
                                        <p:tgtEl>
                                          <p:spTgt spid="15"/>
                                        </p:tgtEl>
                                        <p:attrNameLst>
                                          <p:attrName>r</p:attrName>
                                        </p:attrNameLst>
                                      </p:cBhvr>
                                    </p:animRot>
                                    <p:animRot by="120000">
                                      <p:cBhvr>
                                        <p:cTn id="38" dur="200" fill="hold">
                                          <p:stCondLst>
                                            <p:cond delay="800"/>
                                          </p:stCondLst>
                                        </p:cTn>
                                        <p:tgtEl>
                                          <p:spTgt spid="15"/>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1000"/>
                                        <p:tgtEl>
                                          <p:spTgt spid="2052"/>
                                        </p:tgtEl>
                                      </p:cBhvr>
                                    </p:animEffect>
                                    <p:anim calcmode="lin" valueType="num">
                                      <p:cBhvr>
                                        <p:cTn id="42" dur="1000" fill="hold"/>
                                        <p:tgtEl>
                                          <p:spTgt spid="2052"/>
                                        </p:tgtEl>
                                        <p:attrNameLst>
                                          <p:attrName>ppt_x</p:attrName>
                                        </p:attrNameLst>
                                      </p:cBhvr>
                                      <p:tavLst>
                                        <p:tav tm="0">
                                          <p:val>
                                            <p:strVal val="#ppt_x"/>
                                          </p:val>
                                        </p:tav>
                                        <p:tav tm="100000">
                                          <p:val>
                                            <p:strVal val="#ppt_x"/>
                                          </p:val>
                                        </p:tav>
                                      </p:tavLst>
                                    </p:anim>
                                    <p:anim calcmode="lin" valueType="num">
                                      <p:cBhvr>
                                        <p:cTn id="43" dur="1000" fill="hold"/>
                                        <p:tgtEl>
                                          <p:spTgt spid="20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218" name="Picture 2" descr="Elephant GIFs - Get the best GIF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69599"/>
            <a:ext cx="3524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lephant cell animation dat tongue GIF - Find on GIF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049728"/>
            <a:ext cx="4537075" cy="3712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76766">
            <a:off x="97247" y="137211"/>
            <a:ext cx="1485388" cy="229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3002036" y="227210"/>
            <a:ext cx="4114800" cy="1658739"/>
          </a:xfrm>
          <a:prstGeom prst="cloudCallout">
            <a:avLst>
              <a:gd name="adj1" fmla="val -76025"/>
              <a:gd name="adj2" fmla="val -244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Rounded" pitchFamily="34" charset="0"/>
                <a:ea typeface="Arial-Rounded" pitchFamily="34" charset="0"/>
                <a:cs typeface="Arial-Rounded" pitchFamily="34" charset="0"/>
              </a:rPr>
              <a:t>Nhìn hình đoán chữ</a:t>
            </a:r>
            <a:endParaRPr lang="en-US" sz="3600" b="1">
              <a:solidFill>
                <a:schemeClr val="tx1"/>
              </a:solidFill>
              <a:latin typeface="Arial-Rounded" pitchFamily="34" charset="0"/>
              <a:ea typeface="Arial-Rounded" pitchFamily="34" charset="0"/>
              <a:cs typeface="Arial-Rounded" pitchFamily="34" charset="0"/>
            </a:endParaRPr>
          </a:p>
        </p:txBody>
      </p:sp>
      <p:sp>
        <p:nvSpPr>
          <p:cNvPr id="3" name="Title 1"/>
          <p:cNvSpPr>
            <a:spLocks noGrp="1"/>
          </p:cNvSpPr>
          <p:nvPr>
            <p:ph type="title"/>
          </p:nvPr>
        </p:nvSpPr>
        <p:spPr>
          <a:xfrm>
            <a:off x="2811536" y="4259442"/>
            <a:ext cx="4495800" cy="857250"/>
          </a:xfrm>
        </p:spPr>
        <p:txBody>
          <a:bodyPr>
            <a:normAutofit/>
          </a:bodyPr>
          <a:lstStyle/>
          <a:p>
            <a:r>
              <a:rPr lang="en-US" sz="4800" smtClean="0">
                <a:solidFill>
                  <a:srgbClr val="FF0000"/>
                </a:solidFill>
                <a:latin typeface="Arial-Rounded" pitchFamily="34" charset="0"/>
                <a:ea typeface="Arial-Rounded" pitchFamily="34" charset="0"/>
                <a:cs typeface="Arial-Rounded" pitchFamily="34" charset="0"/>
              </a:rPr>
              <a:t>huơ vòi</a:t>
            </a:r>
            <a:endParaRPr lang="en-US" sz="4800">
              <a:solidFill>
                <a:srgbClr val="FF0000"/>
              </a:solidFill>
              <a:latin typeface="Arial-Rounded" pitchFamily="34" charset="0"/>
              <a:ea typeface="Arial-Rounded" pitchFamily="34" charset="0"/>
              <a:cs typeface="Arial-Rounded" pitchFamily="34" charset="0"/>
            </a:endParaRPr>
          </a:p>
        </p:txBody>
      </p:sp>
      <p:pic>
        <p:nvPicPr>
          <p:cNvPr id="7"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030" y="4796646"/>
            <a:ext cx="7493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5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Cloud Callout 20"/>
          <p:cNvSpPr/>
          <p:nvPr/>
        </p:nvSpPr>
        <p:spPr>
          <a:xfrm>
            <a:off x="3429000" y="229931"/>
            <a:ext cx="4114800" cy="1658739"/>
          </a:xfrm>
          <a:prstGeom prst="cloudCallout">
            <a:avLst>
              <a:gd name="adj1" fmla="val -69323"/>
              <a:gd name="adj2" fmla="val 4918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Rounded" pitchFamily="34" charset="0"/>
                <a:ea typeface="Arial-Rounded" pitchFamily="34" charset="0"/>
                <a:cs typeface="Arial-Rounded" pitchFamily="34" charset="0"/>
              </a:rPr>
              <a:t>Chúc mừng bạn nhé!</a:t>
            </a:r>
            <a:endParaRPr lang="en-US" sz="3600" b="1">
              <a:solidFill>
                <a:schemeClr val="tx1"/>
              </a:solidFill>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76766">
            <a:off x="1249698" y="610061"/>
            <a:ext cx="2208564" cy="341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733550"/>
            <a:ext cx="2435225" cy="277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030" y="4796646"/>
            <a:ext cx="7493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04913 0.01822 C 0.06493 0.0173 0.08073 0.0176 0.0967 0.01544 C 0.10886 0.0139 0.12153 0.00247 0.13334 -0.00433 C 0.14028 -0.01236 0.14566 -0.02379 0.15226 -0.03275 C 0.16059 -0.04387 0.16858 -0.05376 0.17622 -0.06642 C 0.18941 -0.0655 0.20278 -0.06735 0.2158 -0.06364 C 0.22118 -0.0621 0.22483 -0.05314 0.22847 -0.04665 C 0.23108 -0.04202 0.23646 -0.03275 0.23646 -0.03244 C 0.23959 -0.01576 0.23559 -0.03151 0.24288 -0.01854 C 0.25 -0.00587 0.24271 -0.01452 0.24757 -0.00155 C 0.24879 0.00185 0.25052 0.00401 0.25226 0.00679 C 0.25399 0.01575 0.25538 0.02595 0.26163 0.02965 C 0.26493 0.03151 0.26823 0.03336 0.27118 0.03521 C 0.27292 0.03614 0.27518 0.03799 0.27518 0.0383 C 0.28663 0.03707 0.29722 0.03769 0.30695 0.03521 C 0.30764 0.0349 0.31563 0.02286 0.31875 0.021 C 0.32101 0.0071 0.31875 0.01699 0.32431 0.00679 C 0.33507 -0.00865 0.34271 -0.03646 0.35469 -0.04387 C 0.36615 -0.05654 0.3816 -0.0482 0.39358 -0.04109 C 0.39549 -0.03615 0.39827 -0.03213 0.39913 -0.02688 C 0.40261 -0.017 0.40573 0.01019 0.40781 0.021 C 0.4092 0.02965 0.41094 0.03799 0.41268 0.04634 C 0.41302 0.04912 0.41268 0.05406 0.41424 0.05499 C 0.41476 0.05591 0.41649 0.05684 0.41788 0.05777 C 0.42726 0.05406 0.43924 0.05066 0.44653 0.04355 C 0.44844 0.04201 0.44965 0.03923 0.45226 0.03799 C 0.45538 0.03552 0.46163 0.03243 0.46163 0.03274 C 0.46268 0.03058 0.46354 0.02811 0.46493 0.02656 C 0.46632 0.02502 0.4684 0.02564 0.46979 0.02378 C 0.47274 0.01977 0.47761 0.00988 0.47761 0.01019 C 0.4816 -0.01082 0.47622 0.01421 0.48403 -0.00711 C 0.4849 -0.00958 0.48455 -0.01329 0.48559 -0.01576 C 0.48889 -0.02348 0.49688 -0.03862 0.50156 -0.04387 C 0.50764 -0.04109 0.51007 -0.03615 0.5158 -0.03275 C 0.51684 -0.0309 0.51771 -0.02843 0.51893 -0.02688 C 0.52049 -0.02472 0.5224 -0.02379 0.52379 -0.02132 C 0.52622 -0.017 0.52778 -0.01143 0.53004 -0.00711 C 0.53056 -0.00433 0.53108 -0.00155 0.53177 0.00123 C 0.53264 0.00432 0.5342 0.00679 0.5349 0.00988 C 0.5382 0.02317 0.53837 0.03212 0.54288 0.04355 C 0.54531 0.06085 0.54948 0.06796 0.55868 0.07198 C 0.56684 0.06703 0.57014 0.06518 0.57622 0.05499 C 0.58177 0.02996 0.58038 0.00432 0.58403 -0.02132 C 0.58559 -0.03275 0.5882 -0.03306 0.59202 -0.04109 C 0.59931 -0.05654 0.60625 -0.07229 0.6158 -0.08341 C 0.62101 -0.08249 0.62674 -0.08372 0.6316 -0.08063 C 0.63351 -0.07971 0.63368 -0.07507 0.6349 -0.07229 C 0.63993 -0.06086 0.6408 -0.05592 0.64445 -0.04109 C 0.6474 -0.02595 0.64983 -0.02194 0.65382 -0.00711 C 0.65903 0.01081 0.66042 0.02502 0.66667 0.04077 C 0.66893 0.05313 0.67066 0.06518 0.67222 0.07754 C 0.67327 0.08032 0.67431 0.08588 0.67431 0.08619 C 0.67396 0.09545 0.67396 0.10503 0.67222 0.1143 C 0.67222 0.1177 0.67084 0.11986 0.66979 0.12264 C 0.66372 0.13963 0.6566 0.15662 0.64757 0.16805 C 0.64705 0.17083 0.64722 0.17423 0.64601 0.17639 C 0.64479 0.17856 0.64254 0.17794 0.6408 0.17917 C 0.63386 0.18566 0.63577 0.18968 0.62691 0.19338 C 0.61736 0.20451 0.60799 0.2147 0.5967 0.21872 C 0.57813 0.24065 0.55243 0.23972 0.53177 0.24127 C 0.51736 0.24436 0.5033 0.24776 0.48889 0.24992 C 0.47552 0.25764 0.49375 0.24776 0.4632 0.25548 C 0.44601 0.2598 0.43038 0.26938 0.41424 0.27247 C 0.38611 0.28853 0.31945 0.28236 0.29653 0.28359 C 0.18316 0.28915 0.21875 0.28637 0.15226 0.29224 C 0.06684 0.28823 -0.01736 0.29718 -0.10156 0.28081 C -0.11163 0.27494 -0.11423 0.26537 -0.12066 0.24992 C -0.12222 0.24621 -0.12552 0.23849 -0.12552 0.2388 C -0.1276 0.22737 -0.13125 0.21655 -0.13663 0.21038 C -0.14062 0.18875 -0.13976 0.19925 -0.13976 0.17917 L -0.13663 0.1594 " pathEditMode="relative" rAng="0" ptsTypes="fffffffffffffffffffffffffffffffffffffffffffffffffffffffffffffffffffffAA">
                                      <p:cBhvr>
                                        <p:cTn id="13" dur="5500" fill="hold"/>
                                        <p:tgtEl>
                                          <p:spTgt spid="15"/>
                                        </p:tgtEl>
                                        <p:attrNameLst>
                                          <p:attrName>ppt_x</p:attrName>
                                          <p:attrName>ppt_y</p:attrName>
                                        </p:attrNameLst>
                                      </p:cBhvr>
                                      <p:rCtr x="21771" y="8835"/>
                                    </p:animMotion>
                                  </p:childTnLst>
                                </p:cTn>
                              </p:par>
                            </p:childTnLst>
                          </p:cTn>
                        </p:par>
                        <p:par>
                          <p:cTn id="14" fill="hold">
                            <p:stCondLst>
                              <p:cond delay="6500"/>
                            </p:stCondLst>
                            <p:childTnLst>
                              <p:par>
                                <p:cTn id="15" presetID="53" presetClass="entr" presetSubtype="16"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250" fill="hold"/>
                                        <p:tgtEl>
                                          <p:spTgt spid="3074"/>
                                        </p:tgtEl>
                                        <p:attrNameLst>
                                          <p:attrName>ppt_w</p:attrName>
                                        </p:attrNameLst>
                                      </p:cBhvr>
                                      <p:tavLst>
                                        <p:tav tm="0">
                                          <p:val>
                                            <p:fltVal val="0"/>
                                          </p:val>
                                        </p:tav>
                                        <p:tav tm="100000">
                                          <p:val>
                                            <p:strVal val="#ppt_w"/>
                                          </p:val>
                                        </p:tav>
                                      </p:tavLst>
                                    </p:anim>
                                    <p:anim calcmode="lin" valueType="num">
                                      <p:cBhvr>
                                        <p:cTn id="18" dur="1250" fill="hold"/>
                                        <p:tgtEl>
                                          <p:spTgt spid="3074"/>
                                        </p:tgtEl>
                                        <p:attrNameLst>
                                          <p:attrName>ppt_h</p:attrName>
                                        </p:attrNameLst>
                                      </p:cBhvr>
                                      <p:tavLst>
                                        <p:tav tm="0">
                                          <p:val>
                                            <p:fltVal val="0"/>
                                          </p:val>
                                        </p:tav>
                                        <p:tav tm="100000">
                                          <p:val>
                                            <p:strVal val="#ppt_h"/>
                                          </p:val>
                                        </p:tav>
                                      </p:tavLst>
                                    </p:anim>
                                    <p:animEffect transition="in" filter="fade">
                                      <p:cBhvr>
                                        <p:cTn id="19" dur="1250"/>
                                        <p:tgtEl>
                                          <p:spTgt spid="3074"/>
                                        </p:tgtEl>
                                      </p:cBhvr>
                                    </p:animEffect>
                                  </p:childTnLst>
                                </p:cTn>
                              </p:par>
                            </p:childTnLst>
                          </p:cTn>
                        </p:par>
                        <p:par>
                          <p:cTn id="20" fill="hold">
                            <p:stCondLst>
                              <p:cond delay="775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28700" y="2412173"/>
            <a:ext cx="7239000" cy="1150177"/>
            <a:chOff x="1143000" y="2412173"/>
            <a:chExt cx="6553201" cy="1150177"/>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SINH NHẬT CỦA VOI CON</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0366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 name="Title 1"/>
          <p:cNvSpPr>
            <a:spLocks noGrp="1"/>
          </p:cNvSpPr>
          <p:nvPr>
            <p:ph type="title"/>
          </p:nvPr>
        </p:nvSpPr>
        <p:spPr>
          <a:xfrm>
            <a:off x="2548890" y="3478530"/>
            <a:ext cx="3667061" cy="857250"/>
          </a:xfrm>
        </p:spPr>
        <p:txBody>
          <a:bodyPr/>
          <a:lstStyle/>
          <a:p>
            <a:r>
              <a:rPr lang="en-US" sz="4000" smtClean="0">
                <a:solidFill>
                  <a:srgbClr val="00863D"/>
                </a:solidFill>
                <a:latin typeface="Arial-Rounded" pitchFamily="34" charset="0"/>
                <a:ea typeface="Arial-Rounded" pitchFamily="34" charset="0"/>
                <a:cs typeface="Arial-Rounded" pitchFamily="34" charset="0"/>
              </a:rPr>
              <a:t>(Tiết 2)</a:t>
            </a:r>
            <a:endParaRPr lang="en-US">
              <a:solidFill>
                <a:srgbClr val="00863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283</Words>
  <Application>Microsoft Office PowerPoint</Application>
  <PresentationFormat>On-screen Show (16:9)</PresentationFormat>
  <Paragraphs>56</Paragraphs>
  <Slides>14</Slides>
  <Notes>3</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Ôn và khởi động</vt:lpstr>
      <vt:lpstr>PowerPoint Presentation</vt:lpstr>
      <vt:lpstr>PowerPoint Presentation</vt:lpstr>
      <vt:lpstr>ngúc ngoắc</vt:lpstr>
      <vt:lpstr>Em sẽ vui vẻ và hạnh phúc khi:</vt:lpstr>
      <vt:lpstr>huơ vòi</vt:lpstr>
      <vt:lpstr>PowerPoint Presentation</vt:lpstr>
      <vt:lpstr>(Tiết 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114</cp:revision>
  <dcterms:created xsi:type="dcterms:W3CDTF">2020-12-08T15:48:47Z</dcterms:created>
  <dcterms:modified xsi:type="dcterms:W3CDTF">2021-01-02T18:03:10Z</dcterms:modified>
</cp:coreProperties>
</file>