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57" r:id="rId4"/>
    <p:sldId id="258" r:id="rId5"/>
    <p:sldId id="259" r:id="rId6"/>
    <p:sldId id="260" r:id="rId7"/>
    <p:sldId id="276" r:id="rId8"/>
    <p:sldId id="277" r:id="rId9"/>
    <p:sldId id="278" r:id="rId10"/>
    <p:sldId id="279" r:id="rId11"/>
    <p:sldId id="261" r:id="rId12"/>
    <p:sldId id="263" r:id="rId13"/>
    <p:sldId id="262" r:id="rId14"/>
    <p:sldId id="264" r:id="rId15"/>
    <p:sldId id="266" r:id="rId16"/>
    <p:sldId id="268" r:id="rId17"/>
    <p:sldId id="267" r:id="rId18"/>
    <p:sldId id="270" r:id="rId19"/>
    <p:sldId id="271" r:id="rId20"/>
    <p:sldId id="272" r:id="rId2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75" d="100"/>
          <a:sy n="75" d="100"/>
        </p:scale>
        <p:origin x="-1002"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luyện</a:t>
            </a:r>
            <a:r>
              <a:rPr lang="en-US" baseline="0" smtClean="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05146"/>
            <a:ext cx="7620000" cy="523208"/>
          </a:xfrm>
          <a:prstGeom prst="rect">
            <a:avLst/>
          </a:prstGeom>
          <a:noFill/>
        </p:spPr>
        <p:txBody>
          <a:bodyPr wrap="square" lIns="91428" tIns="45714" rIns="91428" bIns="45714" rtlCol="0">
            <a:spAutoFit/>
          </a:bodyPr>
          <a:lstStyle/>
          <a:p>
            <a:pPr algn="ctr"/>
            <a:r>
              <a:rPr lang="en-US" sz="2800" i="1" smtClean="0">
                <a:latin typeface="Arial-Rounded" pitchFamily="34" charset="0"/>
                <a:ea typeface="Arial-Rounded" pitchFamily="34" charset="0"/>
                <a:cs typeface="Arial-Rounded" pitchFamily="34" charset="0"/>
              </a:rPr>
              <a:t>Ngã oạch: </a:t>
            </a:r>
            <a:r>
              <a:rPr lang="en-US" sz="2800" smtClean="0">
                <a:latin typeface="Arial-Rounded" pitchFamily="34" charset="0"/>
                <a:ea typeface="Arial-Rounded" pitchFamily="34" charset="0"/>
                <a:cs typeface="Arial-Rounded" pitchFamily="34" charset="0"/>
              </a:rPr>
              <a:t>ý nói ngã mạnh.</a:t>
            </a:r>
            <a:endParaRPr lang="en-US" sz="280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139" y="1136350"/>
            <a:ext cx="2874813" cy="27851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136350"/>
            <a:ext cx="2996840" cy="27851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136350"/>
            <a:ext cx="2813490" cy="2785156"/>
          </a:xfrm>
          <a:prstGeom prst="rect">
            <a:avLst/>
          </a:prstGeom>
        </p:spPr>
      </p:pic>
    </p:spTree>
    <p:extLst>
      <p:ext uri="{BB962C8B-B14F-4D97-AF65-F5344CB8AC3E}">
        <p14:creationId xmlns:p14="http://schemas.microsoft.com/office/powerpoint/2010/main" val="248027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Sau khi trọng tài ra hiệu, hai bạn lao như tên bắn.</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8215" y="26298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343400" y="16595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595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89929"/>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124200" y="3760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67400" y="38161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76800" y="382003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859"/>
          <a:stretch/>
        </p:blipFill>
        <p:spPr bwMode="auto">
          <a:xfrm>
            <a:off x="170810" y="2914363"/>
            <a:ext cx="3810000" cy="20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9550"/>
            <a:ext cx="5777221" cy="3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959"/>
            <a:ext cx="6578600" cy="351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520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Đôi bạn trong câu chuyện là ai?</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839354" y="4141347"/>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hoẵng bị ngã?</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8266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Khi hoẵng ngã, nai đã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Kết quả cuộc thi như thế nào?</a:t>
            </a:r>
            <a:endParaRPr lang="en-US" sz="3200">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Câu chuyên khuyên chúng ta điều gì?</a:t>
            </a:r>
            <a:endParaRPr lang="en-US" sz="32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55004"/>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2526" y="3435406"/>
            <a:ext cx="9067800" cy="707886"/>
          </a:xfrm>
          <a:prstGeom prst="rect">
            <a:avLst/>
          </a:prstGeom>
        </p:spPr>
        <p:txBody>
          <a:bodyPr wrap="square">
            <a:spAutoFit/>
          </a:bodyPr>
          <a:lstStyle/>
          <a:p>
            <a:pPr algn="just"/>
            <a:r>
              <a:rPr lang="vi-VN" sz="4000" b="1" smtClean="0">
                <a:solidFill>
                  <a:srgbClr val="7030A0"/>
                </a:solidFill>
                <a:latin typeface="HP001 4 hàng" pitchFamily="34" charset="0"/>
              </a:rPr>
              <a:t>đỡ </a:t>
            </a:r>
            <a:r>
              <a:rPr lang="vi-VN" sz="4000" b="1">
                <a:solidFill>
                  <a:srgbClr val="7030A0"/>
                </a:solidFill>
                <a:latin typeface="HP001 4 hàng" pitchFamily="34" charset="0"/>
              </a:rPr>
              <a:t>hƋng đứng </a:t>
            </a:r>
            <a:r>
              <a:rPr lang="vi-VN" sz="4000" b="1" smtClean="0">
                <a:solidFill>
                  <a:srgbClr val="7030A0"/>
                </a:solidFill>
                <a:latin typeface="HP001 4 hàng" pitchFamily="34" charset="0"/>
              </a:rPr>
              <a:t>dậy</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27" name="Rectangle 26"/>
          <p:cNvSpPr/>
          <p:nvPr/>
        </p:nvSpPr>
        <p:spPr>
          <a:xfrm>
            <a:off x="753039" y="2629201"/>
            <a:ext cx="9067800" cy="707886"/>
          </a:xfrm>
          <a:prstGeom prst="rect">
            <a:avLst/>
          </a:prstGeom>
        </p:spPr>
        <p:txBody>
          <a:bodyPr wrap="square">
            <a:spAutoFit/>
          </a:bodyPr>
          <a:lstStyle/>
          <a:p>
            <a:pPr algn="just"/>
            <a:r>
              <a:rPr lang="vi-VN" sz="4000" b="1">
                <a:solidFill>
                  <a:srgbClr val="7030A0"/>
                </a:solidFill>
                <a:latin typeface="HP001 4 hàng" pitchFamily="34" charset="0"/>
              </a:rPr>
              <a:t> Khi hƋng wgã, wai vĖ </a:t>
            </a:r>
            <a:r>
              <a:rPr lang="vi-VN" sz="4000" b="1" smtClean="0">
                <a:solidFill>
                  <a:srgbClr val="7030A0"/>
                </a:solidFill>
                <a:latin typeface="HP001 4 hàng" pitchFamily="34" charset="0"/>
              </a:rPr>
              <a:t>dừng</a:t>
            </a:r>
            <a:r>
              <a:rPr lang="en-US" sz="4000" b="1" smtClean="0">
                <a:solidFill>
                  <a:srgbClr val="7030A0"/>
                </a:solidFill>
                <a:latin typeface="HP001 4 hàng" pitchFamily="34" charset="0"/>
              </a:rPr>
              <a:t> </a:t>
            </a:r>
            <a:r>
              <a:rPr lang="vi-VN" sz="4000" b="1" smtClean="0">
                <a:solidFill>
                  <a:srgbClr val="7030A0"/>
                </a:solidFill>
                <a:latin typeface="HP001 4 hàng" pitchFamily="34" charset="0"/>
              </a:rPr>
              <a:t>lại</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Khi hoẵng ngã, nai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54400" y="2967490"/>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11040" y="293372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44490"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07479"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807"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5577"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4122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011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a:t>
            </a:r>
            <a:r>
              <a:rPr lang="en-US" sz="2800" b="1" i="1" smtClean="0">
                <a:latin typeface="Arial-Rounded" pitchFamily="34" charset="0"/>
                <a:ea typeface="Arial-Rounded" pitchFamily="34" charset="0"/>
                <a:cs typeface="Arial-Rounded" pitchFamily="34" charset="0"/>
              </a:rPr>
              <a:t> Giải thưởng tình bạn</a:t>
            </a:r>
          </a:p>
          <a:p>
            <a:pPr algn="ctr"/>
            <a:r>
              <a:rPr lang="en-US" sz="2800" b="1" smtClean="0">
                <a:latin typeface="Arial-Rounded" pitchFamily="34" charset="0"/>
                <a:ea typeface="Arial-Rounded" pitchFamily="34" charset="0"/>
                <a:cs typeface="Arial-Rounded" pitchFamily="34" charset="0"/>
              </a:rPr>
              <a:t>      + Xem bài trang 16, trang 17.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gì em thấy ở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251269"/>
            <a:ext cx="58864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Rounded MT Bold" pitchFamily="34" charset="0"/>
                <a:cs typeface="Times New Roman" pitchFamily="18" charset="0"/>
              </a:rPr>
              <a:t>2</a:t>
            </a:r>
            <a:endParaRPr lang="en-US" sz="3200" b="1">
              <a:solidFill>
                <a:schemeClr val="bg1"/>
              </a:solidFill>
              <a:latin typeface="Arial Rounded MT Bold" pitchFamily="34" charset="0"/>
              <a:cs typeface="Times New Roman" pitchFamily="18" charset="0"/>
            </a:endParaRP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1143000" y="359406"/>
            <a:ext cx="5947064" cy="584763"/>
          </a:xfrm>
          <a:prstGeom prst="rect">
            <a:avLst/>
          </a:prstGeom>
          <a:no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Giải thưởng tình bạn</a:t>
            </a:r>
            <a:endParaRPr lang="en-US" sz="32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tham dự một cuộc chạy đua. Trước vạch xuất phát, nai và hoẵng xoạc chân lấy đà. Sau khi trọng tài ra hiệu, hai bạn lao như tên bắn. Cả hai luôn ở vị trí dẫn đầu. Bỗng nhiên, hoẵng vấp phải một hòn đá rồi ngã oạch. Nai vội dừng lại, đỡ hoẵng đứng dậy.</a:t>
            </a:r>
          </a:p>
          <a:p>
            <a:pPr algn="just"/>
            <a:r>
              <a:rPr lang="en-US" sz="300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về đích cuối cùng. Nhưng cả hai đều được tặng giải thưởng tình bạn.</a:t>
            </a:r>
          </a:p>
          <a:p>
            <a:pPr algn="just"/>
            <a:r>
              <a:rPr lang="en-US" sz="3000" smtClean="0">
                <a:latin typeface="Arial-Rounded" pitchFamily="34" charset="0"/>
                <a:ea typeface="Arial-Rounded" pitchFamily="34" charset="0"/>
                <a:cs typeface="Arial-Rounded" pitchFamily="34" charset="0"/>
              </a:rPr>
              <a:t>                                                                        (Lâm Anh)</a:t>
            </a:r>
            <a:endParaRPr lang="en-US" sz="30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27" y="471560"/>
            <a:ext cx="6964813"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076450" y="78999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1510146" y="12334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1859396" y="16506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076450" y="204483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6303819" y="20467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7162800" y="23759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1942712" y="329379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6705599" y="312580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066800" y="4070638"/>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796447" y="33855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571" y="590550"/>
            <a:ext cx="527050" cy="25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571" y="3115638"/>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7" y="1803082"/>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96117" y="1650682"/>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96117" y="3169970"/>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516017" y="1723924"/>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5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5" grpId="0" animBg="1"/>
      <p:bldP spid="1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355780" y="1733550"/>
            <a:ext cx="1340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52398" y="2934373"/>
            <a:ext cx="1323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0" y="41719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054638" y="1276350"/>
            <a:ext cx="85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33700" y="21145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27681" y="3714750"/>
            <a:ext cx="679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9600" y="889000"/>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hoẵng</a:t>
            </a:r>
          </a:p>
          <a:p>
            <a:r>
              <a:rPr lang="en-US" sz="6600" smtClean="0">
                <a:latin typeface="Arial-Rounded" pitchFamily="34" charset="0"/>
                <a:ea typeface="Arial-Rounded" pitchFamily="34" charset="0"/>
                <a:cs typeface="Arial-Rounded" pitchFamily="34" charset="0"/>
              </a:rPr>
              <a:t>xoạc chân</a:t>
            </a:r>
          </a:p>
          <a:p>
            <a:r>
              <a:rPr lang="en-US" sz="6600" smtClean="0">
                <a:latin typeface="Arial-Rounded" pitchFamily="34" charset="0"/>
                <a:ea typeface="Arial-Rounded" pitchFamily="34" charset="0"/>
                <a:cs typeface="Arial-Rounded" pitchFamily="34" charset="0"/>
              </a:rPr>
              <a:t>ngã oạch</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oăng  -</a:t>
            </a:r>
          </a:p>
          <a:p>
            <a:r>
              <a:rPr lang="en-US" sz="6600" smtClean="0">
                <a:latin typeface="Arial-Rounded" pitchFamily="34" charset="0"/>
                <a:ea typeface="Arial-Rounded" pitchFamily="34" charset="0"/>
                <a:cs typeface="Arial-Rounded" pitchFamily="34" charset="0"/>
              </a:rPr>
              <a:t>oac     - </a:t>
            </a:r>
          </a:p>
          <a:p>
            <a:r>
              <a:rPr lang="en-US" sz="6600" smtClean="0">
                <a:latin typeface="Arial-Rounded" pitchFamily="34" charset="0"/>
                <a:ea typeface="Arial-Rounded" pitchFamily="34" charset="0"/>
                <a:cs typeface="Arial-Rounded" pitchFamily="34" charset="0"/>
              </a:rPr>
              <a:t>oach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4661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152525"/>
            <a:ext cx="3048000" cy="3108531"/>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Vạch xuất phát: </a:t>
            </a:r>
            <a:r>
              <a:rPr lang="en-US" sz="2800" smtClean="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endParaRPr lang="en-US" sz="2800">
              <a:latin typeface="Arial-Rounded" pitchFamily="34" charset="0"/>
              <a:ea typeface="Arial-Rounded" pitchFamily="34" charset="0"/>
              <a:cs typeface="Arial-Rounded" pitchFamily="34" charset="0"/>
            </a:endParaRPr>
          </a:p>
        </p:txBody>
      </p:sp>
      <p:pic>
        <p:nvPicPr>
          <p:cNvPr id="1026" name="Picture 2" descr="Starting Line – KCHA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947" y="1104900"/>
            <a:ext cx="5306988" cy="334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7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Lấy đà: </a:t>
            </a:r>
            <a:r>
              <a:rPr lang="en-US" sz="2800" smtClean="0">
                <a:latin typeface="Arial-Rounded" pitchFamily="34" charset="0"/>
                <a:ea typeface="Arial-Rounded" pitchFamily="34" charset="0"/>
                <a:cs typeface="Arial-Rounded" pitchFamily="34" charset="0"/>
              </a:rPr>
              <a:t>tạo ra cho mình một thế đứng phù hợp để có thể bắt đầu chạy.</a:t>
            </a:r>
            <a:endParaRPr lang="en-US" sz="2800">
              <a:latin typeface="Arial-Rounded" pitchFamily="34" charset="0"/>
              <a:ea typeface="Arial-Rounded" pitchFamily="34" charset="0"/>
              <a:cs typeface="Arial-Rounded" pitchFamily="34" charset="0"/>
            </a:endParaRP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Trọng tài: </a:t>
            </a:r>
            <a:r>
              <a:rPr lang="en-US" sz="2800" smtClean="0">
                <a:latin typeface="Arial-Rounded" pitchFamily="34" charset="0"/>
                <a:ea typeface="Arial-Rounded" pitchFamily="34" charset="0"/>
                <a:cs typeface="Arial-Rounded" pitchFamily="34" charset="0"/>
              </a:rPr>
              <a:t>người điều khiển và xác định thành tích trong cuộc thi.</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0366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390</Words>
  <Application>Microsoft Office PowerPoint</Application>
  <PresentationFormat>On-screen Show (16:9)</PresentationFormat>
  <Paragraphs>78</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Ôn và khởi động</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99</cp:revision>
  <dcterms:created xsi:type="dcterms:W3CDTF">2020-12-08T15:48:47Z</dcterms:created>
  <dcterms:modified xsi:type="dcterms:W3CDTF">2021-01-21T02:39:07Z</dcterms:modified>
</cp:coreProperties>
</file>