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91" r:id="rId3"/>
    <p:sldId id="269" r:id="rId4"/>
    <p:sldId id="271" r:id="rId5"/>
    <p:sldId id="272" r:id="rId6"/>
    <p:sldId id="273" r:id="rId7"/>
    <p:sldId id="274" r:id="rId8"/>
    <p:sldId id="282" r:id="rId9"/>
    <p:sldId id="283" r:id="rId10"/>
    <p:sldId id="284" r:id="rId11"/>
    <p:sldId id="285" r:id="rId12"/>
    <p:sldId id="286" r:id="rId13"/>
    <p:sldId id="287" r:id="rId14"/>
    <p:sldId id="420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4FC77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85906-FC1D-450C-86A8-9472C124DA6B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9E259-A8D7-48B4-B8A8-BB0ABF4D52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99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D35DC4-879E-4BCF-932C-9108CA03645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1485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361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175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FD761-38AD-498B-B78C-95E105D47A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15538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9B1FD-7C1A-4D26-BF76-8092C09139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2361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4286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9804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00936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14B02-FD23-48F7-9D90-14D1F7059D4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4186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4AFB5-658B-400B-9094-5F463B2090A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6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4F08-6218-4483-849E-12820FD3C4C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5335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657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4CC0-AA12-4D73-85C5-C79EBE03E91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39929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1CF5-8202-4BCE-8476-FB3F36683FE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7287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39138-2789-4326-87BB-BA4840FB3B9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3695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C467-42D5-4F6B-9536-988326F289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10558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7CBF5-1450-484F-AE73-988D929C96C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748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0371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93979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990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53595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47DA1-A273-4A3D-811C-670296E2840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960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96318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817B1-D26B-495F-AE1F-84823D217A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54433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12D3-2575-49F8-8135-23BFD5CAB7F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3656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FD438-F010-46F3-96E4-60DE85AC46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2163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B58F3-917C-4F26-89F5-51AD2BCA74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27424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BCB90-296D-48DF-8DC0-F8372564F19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11425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C58D-920C-4E0B-948B-F8D038F3815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30322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90B20-B641-40EE-B7F6-B5B6AE5E3D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2829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2350A-12E2-4450-91DB-68763CE7D8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6469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537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772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462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362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073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9862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2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3011-6A79-4862-93BE-A352F23C3068}" type="datetimeFigureOut">
              <a:rPr lang="vi-VN" smtClean="0"/>
              <a:t>11/12/2021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05FD1-201A-413B-B11D-DF11A43C063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714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 smtClean="0">
                <a:latin typeface="Arial" pitchFamily="34" charset="0"/>
              </a:defRPr>
            </a:lvl1pPr>
          </a:lstStyle>
          <a:p>
            <a:pPr>
              <a:defRPr/>
            </a:pPr>
            <a:fld id="{5EA597CD-C9E6-446D-89AF-0E8A5F38B55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6561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333500" y="1176784"/>
            <a:ext cx="9525000" cy="263321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altLang="en-US" sz="6600" b="1" dirty="0">
                <a:latin typeface="HP001" pitchFamily="34" charset="0"/>
                <a:ea typeface="HP001" pitchFamily="34" charset="0"/>
                <a:cs typeface="HP001" pitchFamily="34" charset="0"/>
              </a:rPr>
            </a:b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Tự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nhiên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và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xã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hội</a:t>
            </a:r>
            <a:b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</a:br>
            <a:b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</a:b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Phòng bệnh tim mạch</a:t>
            </a:r>
            <a:b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</a:br>
            <a:endParaRPr lang="vi-VN" altLang="en-US" sz="9600" b="1" dirty="0">
              <a:solidFill>
                <a:srgbClr val="FF0000"/>
              </a:solidFill>
              <a:latin typeface="HP001 4 hàng" pitchFamily="34" charset="0"/>
              <a:ea typeface="HP001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0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37557" y="4733044"/>
            <a:ext cx="991688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</a:rPr>
              <a:t> *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2171700" y="180689"/>
            <a:ext cx="7848600" cy="4495800"/>
            <a:chOff x="384" y="1104"/>
            <a:chExt cx="4944" cy="2208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 r="4259" b="2380"/>
            <a:stretch>
              <a:fillRect/>
            </a:stretch>
          </p:blipFill>
          <p:spPr bwMode="auto">
            <a:xfrm>
              <a:off x="384" y="1104"/>
              <a:ext cx="4944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384" y="2776"/>
              <a:ext cx="624" cy="511"/>
              <a:chOff x="528" y="484"/>
              <a:chExt cx="624" cy="511"/>
            </a:xfrm>
          </p:grpSpPr>
          <p:grpSp>
            <p:nvGrpSpPr>
              <p:cNvPr id="22534" name="Group 6"/>
              <p:cNvGrpSpPr>
                <a:grpSpLocks/>
              </p:cNvGrpSpPr>
              <p:nvPr/>
            </p:nvGrpSpPr>
            <p:grpSpPr bwMode="auto">
              <a:xfrm>
                <a:off x="528" y="484"/>
                <a:ext cx="624" cy="511"/>
                <a:chOff x="1289" y="587"/>
                <a:chExt cx="668" cy="647"/>
              </a:xfrm>
            </p:grpSpPr>
            <p:sp>
              <p:nvSpPr>
                <p:cNvPr id="22535" name="Oval 7"/>
                <p:cNvSpPr>
                  <a:spLocks noChangeArrowheads="1"/>
                </p:cNvSpPr>
                <p:nvPr/>
              </p:nvSpPr>
              <p:spPr bwMode="gray">
                <a:xfrm>
                  <a:off x="1289" y="755"/>
                  <a:ext cx="668" cy="323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22536" name="Oval 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22537" name="Oval 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22538" name="Oval 1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22539" name="Oval 1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2540" name="Text Box 12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36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30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WordArt 2"/>
          <p:cNvSpPr>
            <a:spLocks noChangeArrowheads="1" noChangeShapeType="1" noTextEdit="1"/>
          </p:cNvSpPr>
          <p:nvPr/>
        </p:nvSpPr>
        <p:spPr bwMode="auto">
          <a:xfrm>
            <a:off x="4146644" y="204716"/>
            <a:ext cx="4192137" cy="10046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28682" y="1209368"/>
            <a:ext cx="11544869" cy="5354068"/>
            <a:chOff x="720" y="1584"/>
            <a:chExt cx="4512" cy="244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720" y="1584"/>
              <a:ext cx="4512" cy="2448"/>
            </a:xfrm>
            <a:prstGeom prst="roundRect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vi-VN" altLang="vi-VN" sz="1900">
                <a:solidFill>
                  <a:srgbClr val="0000FF"/>
                </a:solidFill>
              </a:endParaRPr>
            </a:p>
          </p:txBody>
        </p:sp>
        <p:sp>
          <p:nvSpPr>
            <p:cNvPr id="26629" name="Text Box 5"/>
            <p:cNvSpPr txBox="1">
              <a:spLocks noChangeArrowheads="1"/>
            </p:cNvSpPr>
            <p:nvPr/>
          </p:nvSpPr>
          <p:spPr bwMode="auto">
            <a:xfrm>
              <a:off x="766" y="1664"/>
              <a:ext cx="4462" cy="2289"/>
            </a:xfrm>
            <a:prstGeom prst="round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defTabSz="95726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vi-VN" sz="4800" b="1" dirty="0" err="1">
                  <a:latin typeface="Times New Roman" panose="02020603050405020304" pitchFamily="18" charset="0"/>
                </a:rPr>
                <a:t>Để</a:t>
              </a:r>
              <a:r>
                <a:rPr lang="en-US" altLang="vi-VN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latin typeface="Times New Roman" panose="02020603050405020304" pitchFamily="18" charset="0"/>
                </a:rPr>
                <a:t>phòng</a:t>
              </a:r>
              <a:r>
                <a:rPr lang="en-US" altLang="vi-VN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latin typeface="Times New Roman" panose="02020603050405020304" pitchFamily="18" charset="0"/>
                </a:rPr>
                <a:t>bệnh</a:t>
              </a:r>
              <a:r>
                <a:rPr lang="en-US" altLang="vi-VN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latin typeface="Times New Roman" panose="02020603050405020304" pitchFamily="18" charset="0"/>
                </a:rPr>
                <a:t>thấp</a:t>
              </a:r>
              <a:r>
                <a:rPr lang="en-US" altLang="vi-VN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latin typeface="Times New Roman" panose="02020603050405020304" pitchFamily="18" charset="0"/>
                </a:rPr>
                <a:t>tim</a:t>
              </a:r>
              <a:r>
                <a:rPr lang="en-US" altLang="vi-VN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latin typeface="Times New Roman" panose="02020603050405020304" pitchFamily="18" charset="0"/>
                </a:rPr>
                <a:t>cần</a:t>
              </a:r>
              <a:r>
                <a:rPr lang="en-US" altLang="vi-VN" sz="4800" b="1" dirty="0"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latin typeface="Times New Roman" panose="02020603050405020304" pitchFamily="18" charset="0"/>
                </a:rPr>
                <a:t>phải</a:t>
              </a:r>
              <a:r>
                <a:rPr lang="en-US" altLang="vi-VN" sz="4800" b="1" dirty="0">
                  <a:latin typeface="Times New Roman" panose="02020603050405020304" pitchFamily="18" charset="0"/>
                </a:rPr>
                <a:t>: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Giữ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ấm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cơ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thể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khi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trời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lạnh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ăn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uống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đủ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giữ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vệ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sinh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cá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tốt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rèn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luyện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thân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thể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hàng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ngày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để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không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bị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bệnh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viêm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họng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,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viêm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a-mi-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đan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kéo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dài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hoặc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viêm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khớp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vi-VN" sz="4800" b="1" dirty="0" err="1">
                  <a:solidFill>
                    <a:srgbClr val="800000"/>
                  </a:solidFill>
                  <a:latin typeface="Times New Roman" panose="02020603050405020304" pitchFamily="18" charset="0"/>
                </a:rPr>
                <a:t>cấp</a:t>
              </a:r>
              <a:r>
                <a:rPr lang="en-US" altLang="vi-VN" sz="4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55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1352842" y="898574"/>
            <a:ext cx="10839157" cy="449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4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vi-VN" sz="4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4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latin typeface="Times New Roman" panose="02020603050405020304" pitchFamily="18" charset="0"/>
              </a:rPr>
              <a:t>do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bị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viêm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họng</a:t>
            </a:r>
            <a:r>
              <a:rPr lang="en-US" altLang="vi-VN" sz="4000" b="1" dirty="0">
                <a:latin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viêm</a:t>
            </a:r>
            <a:r>
              <a:rPr lang="en-US" altLang="vi-VN" sz="4000" b="1" dirty="0">
                <a:latin typeface="Times New Roman" panose="02020603050405020304" pitchFamily="18" charset="0"/>
              </a:rPr>
              <a:t> a-mi-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đan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sz="4000" b="1" dirty="0" err="1">
                <a:latin typeface="Times New Roman" panose="02020603050405020304" pitchFamily="18" charset="0"/>
              </a:rPr>
              <a:t>kéo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4000" b="1" dirty="0">
                <a:latin typeface="Times New Roman" panose="02020603050405020304" pitchFamily="18" charset="0"/>
              </a:rPr>
              <a:t>, do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thấp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khớp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cấp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chữa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trị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sz="4000" b="1" dirty="0" err="1">
                <a:latin typeface="Times New Roman" panose="02020603050405020304" pitchFamily="18" charset="0"/>
              </a:rPr>
              <a:t>kịp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4000" b="1" dirty="0">
                <a:latin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dứt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4000" b="1" dirty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altLang="vi-VN"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vi-VN"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vi-VN" sz="4000" b="1" dirty="0">
                <a:solidFill>
                  <a:srgbClr val="8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7651" name="Picture 3" descr="Untitled-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05" y="250874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84478" y="1032174"/>
            <a:ext cx="376782" cy="35998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0090" y="1069093"/>
            <a:ext cx="373916" cy="357244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08735" y="1092483"/>
            <a:ext cx="288128" cy="27528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62574" y="1777660"/>
            <a:ext cx="288128" cy="275281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6893" y="1471570"/>
            <a:ext cx="288128" cy="275281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1237" y="1689907"/>
            <a:ext cx="527149" cy="503644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31485" y="2192333"/>
            <a:ext cx="288128" cy="27528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2458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666750"/>
            <a:ext cx="3271838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云形 297"/>
          <p:cNvSpPr/>
          <p:nvPr/>
        </p:nvSpPr>
        <p:spPr>
          <a:xfrm>
            <a:off x="9410701" y="990601"/>
            <a:ext cx="1127125" cy="760413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603" tIns="33871" rIns="67603" bIns="33871" anchor="ctr"/>
          <a:lstStyle/>
          <a:p>
            <a:pPr marL="0" marR="0" lvl="0" indent="0" algn="ctr" defTabSz="6758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39" b="0" i="1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30742" y="1085264"/>
            <a:ext cx="447224" cy="427284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4007270" y="1007389"/>
            <a:ext cx="288128" cy="275281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4" y="2881313"/>
            <a:ext cx="5526087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6" name="组合 335"/>
          <p:cNvGrpSpPr/>
          <p:nvPr/>
        </p:nvGrpSpPr>
        <p:grpSpPr>
          <a:xfrm rot="616736" flipH="1">
            <a:off x="3531756" y="1588173"/>
            <a:ext cx="409780" cy="391510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675851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39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0286" y="2181096"/>
            <a:ext cx="388165" cy="382784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603" tIns="33871" rIns="67603" bIns="33871" anchor="ctr"/>
          <a:lstStyle/>
          <a:p>
            <a:pPr marL="0" marR="0" lvl="0" indent="0" algn="ctr" defTabSz="6758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39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439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910956" y="2308778"/>
            <a:ext cx="388165" cy="382784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603" tIns="33871" rIns="67603" bIns="33871" anchor="ctr"/>
          <a:lstStyle/>
          <a:p>
            <a:pPr marL="0" marR="0" lvl="0" indent="0" algn="ctr" defTabSz="675851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39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微软雅黑"/>
                <a:cs typeface="+mn-cs"/>
              </a:rPr>
              <a:t>           </a:t>
            </a:r>
            <a:endParaRPr kumimoji="0" lang="zh-CN" altLang="en-US" sz="1439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微软雅黑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35250" y="2201863"/>
            <a:ext cx="7505700" cy="919162"/>
          </a:xfrm>
          <a:prstGeom prst="rect">
            <a:avLst/>
          </a:prstGeom>
          <a:noFill/>
        </p:spPr>
        <p:txBody>
          <a:bodyPr lIns="68381" tIns="34299" rIns="68381" bIns="34299">
            <a:spAutoFit/>
          </a:bodyPr>
          <a:lstStyle>
            <a:lvl1pPr defTabSz="503238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503238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503238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503238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503238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5032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503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marL="0" marR="0" lvl="0" indent="0" algn="ctr" defTabSz="5032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HẸN GẶP LẠI CÁC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EM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758019" y="120858"/>
            <a:ext cx="10675961" cy="974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alt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720EAB14-C8A9-4DAF-B69C-C04CA3E0B31D}"/>
              </a:ext>
            </a:extLst>
          </p:cNvPr>
          <p:cNvSpPr txBox="1">
            <a:spLocks noChangeArrowheads="1"/>
          </p:cNvSpPr>
          <p:nvPr/>
        </p:nvSpPr>
        <p:spPr>
          <a:xfrm>
            <a:off x="894087" y="955746"/>
            <a:ext cx="10675961" cy="110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29FD90-1CA2-4127-A8AB-AEAE71F0900C}"/>
              </a:ext>
            </a:extLst>
          </p:cNvPr>
          <p:cNvSpPr txBox="1">
            <a:spLocks noChangeArrowheads="1"/>
          </p:cNvSpPr>
          <p:nvPr/>
        </p:nvSpPr>
        <p:spPr>
          <a:xfrm>
            <a:off x="894089" y="3034289"/>
            <a:ext cx="10675961" cy="1109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vi-VN" sz="5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EC09A-2B40-49CD-A182-58888DD72BA4}"/>
              </a:ext>
            </a:extLst>
          </p:cNvPr>
          <p:cNvSpPr txBox="1"/>
          <p:nvPr/>
        </p:nvSpPr>
        <p:spPr>
          <a:xfrm>
            <a:off x="4169904" y="2157671"/>
            <a:ext cx="560274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tim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 vữa mạch máu. 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Nhồi máu cơ tim.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 cơ tim. </a:t>
            </a:r>
          </a:p>
          <a:p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tim.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758019" y="930483"/>
            <a:ext cx="10675961" cy="974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6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altLang="vi-VN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EAB14-C8A9-4DAF-B69C-C04CA3E0B31D}"/>
              </a:ext>
            </a:extLst>
          </p:cNvPr>
          <p:cNvSpPr txBox="1">
            <a:spLocks noChangeArrowheads="1"/>
          </p:cNvSpPr>
          <p:nvPr/>
        </p:nvSpPr>
        <p:spPr>
          <a:xfrm>
            <a:off x="922665" y="2611459"/>
            <a:ext cx="10675961" cy="10940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vi-VN" sz="6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6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altLang="vi-VN" sz="6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02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/>
          <a:stretch>
            <a:fillRect/>
          </a:stretch>
        </p:blipFill>
        <p:spPr bwMode="auto">
          <a:xfrm>
            <a:off x="670690" y="3954717"/>
            <a:ext cx="2769196" cy="290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 t="2512" r="5330"/>
          <a:stretch>
            <a:fillRect/>
          </a:stretch>
        </p:blipFill>
        <p:spPr bwMode="auto">
          <a:xfrm>
            <a:off x="4767617" y="4219564"/>
            <a:ext cx="2846250" cy="263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r="14095"/>
          <a:stretch>
            <a:fillRect/>
          </a:stretch>
        </p:blipFill>
        <p:spPr bwMode="auto">
          <a:xfrm>
            <a:off x="8900096" y="4244454"/>
            <a:ext cx="2621214" cy="262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28954" y="48126"/>
            <a:ext cx="5357446" cy="2903283"/>
          </a:xfrm>
          <a:prstGeom prst="wedgeRoundRectCallout">
            <a:avLst>
              <a:gd name="adj1" fmla="val -22658"/>
              <a:gd name="adj2" fmla="val 89350"/>
              <a:gd name="adj3" fmla="val 1666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tabLst>
                <a:tab pos="3138488" algn="l"/>
              </a:tabLst>
            </a:pPr>
            <a:r>
              <a:rPr lang="en-US" altLang="vi-VN" sz="4400" b="1" dirty="0" err="1">
                <a:latin typeface="Times New Roman" panose="02020603050405020304" pitchFamily="18" charset="0"/>
              </a:rPr>
              <a:t>Bạn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biết</a:t>
            </a:r>
            <a:r>
              <a:rPr lang="en-US" altLang="vi-VN" sz="4400" b="1" dirty="0">
                <a:latin typeface="Times New Roman" panose="02020603050405020304" pitchFamily="18" charset="0"/>
              </a:rPr>
              <a:t> ở</a:t>
            </a:r>
          </a:p>
          <a:p>
            <a:pPr>
              <a:tabLst>
                <a:tab pos="3138488" algn="l"/>
              </a:tabLst>
            </a:pPr>
            <a:r>
              <a:rPr lang="en-US" altLang="vi-VN" sz="4400" b="1" dirty="0" err="1">
                <a:latin typeface="Times New Roman" panose="02020603050405020304" pitchFamily="18" charset="0"/>
              </a:rPr>
              <a:t>lứa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tuổi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chúng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mắc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gì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về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tim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mạch</a:t>
            </a:r>
            <a:r>
              <a:rPr lang="en-US" altLang="vi-VN" sz="4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 flipH="1">
            <a:off x="5870546" y="48126"/>
            <a:ext cx="2475931" cy="4135790"/>
          </a:xfrm>
          <a:prstGeom prst="wedgeRoundRectCallout">
            <a:avLst>
              <a:gd name="adj1" fmla="val -747"/>
              <a:gd name="adj2" fmla="val 60173"/>
              <a:gd name="adj3" fmla="val 16667"/>
            </a:avLst>
          </a:prstGeom>
          <a:solidFill>
            <a:srgbClr val="FFFF00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40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tim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mạch</a:t>
            </a:r>
            <a:r>
              <a:rPr lang="en-US" altLang="vi-VN" sz="4000" b="1" dirty="0">
                <a:latin typeface="Times New Roman" panose="02020603050405020304" pitchFamily="18" charset="0"/>
              </a:rPr>
              <a:t> à?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chưa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nghe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40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9160042" y="48126"/>
            <a:ext cx="3031958" cy="4135790"/>
          </a:xfrm>
          <a:prstGeom prst="wedgeRoundRectCallout">
            <a:avLst>
              <a:gd name="adj1" fmla="val 7209"/>
              <a:gd name="adj2" fmla="val 61822"/>
              <a:gd name="adj3" fmla="val 16667"/>
            </a:avLst>
          </a:prstGeom>
          <a:solidFill>
            <a:srgbClr val="66FFFF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4000" b="1" dirty="0" err="1">
                <a:latin typeface="Times New Roman" panose="02020603050405020304" pitchFamily="18" charset="0"/>
              </a:rPr>
              <a:t>Mình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nghe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nói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thấp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tim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nguy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hiểm</a:t>
            </a:r>
            <a:r>
              <a:rPr lang="en-US" altLang="vi-VN" sz="4000" b="1" dirty="0">
                <a:latin typeface="Times New Roman" panose="02020603050405020304" pitchFamily="18" charset="0"/>
              </a:rPr>
              <a:t> ở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tuổi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học</a:t>
            </a:r>
            <a:r>
              <a:rPr lang="en-US" altLang="vi-VN" sz="4000" b="1" dirty="0"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4000" b="1" dirty="0">
                <a:latin typeface="Times New Roman" panose="02020603050405020304" pitchFamily="18" charset="0"/>
              </a:rPr>
              <a:t>.</a:t>
            </a:r>
          </a:p>
          <a:p>
            <a:pPr algn="ctr"/>
            <a:endParaRPr lang="en-US" altLang="vi-VN" sz="2400" dirty="0">
              <a:solidFill>
                <a:srgbClr val="8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8954" y="5985164"/>
            <a:ext cx="9209010" cy="8174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Bệnh về tim mạch thường gặp ở trẻ em là bệnh gì?</a:t>
            </a:r>
          </a:p>
        </p:txBody>
      </p:sp>
    </p:spTree>
    <p:extLst>
      <p:ext uri="{BB962C8B-B14F-4D97-AF65-F5344CB8AC3E}">
        <p14:creationId xmlns:p14="http://schemas.microsoft.com/office/powerpoint/2010/main" val="85514408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0" grpId="0" animBg="1"/>
      <p:bldP spid="1639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3348"/>
          <a:stretch>
            <a:fillRect/>
          </a:stretch>
        </p:blipFill>
        <p:spPr bwMode="auto">
          <a:xfrm>
            <a:off x="2811439" y="4418854"/>
            <a:ext cx="2552131" cy="243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18" r="11111"/>
          <a:stretch>
            <a:fillRect/>
          </a:stretch>
        </p:blipFill>
        <p:spPr bwMode="auto">
          <a:xfrm>
            <a:off x="7568517" y="4271748"/>
            <a:ext cx="3046029" cy="2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 flipH="1">
            <a:off x="286602" y="1"/>
            <a:ext cx="5733194" cy="2439146"/>
          </a:xfrm>
          <a:prstGeom prst="wedgeRoundRectCallout">
            <a:avLst>
              <a:gd name="adj1" fmla="val -14678"/>
              <a:gd name="adj2" fmla="val 12761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4800" b="1" dirty="0" err="1">
                <a:latin typeface="Times New Roman" panose="02020603050405020304" pitchFamily="18" charset="0"/>
              </a:rPr>
              <a:t>Thưa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bác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sĩ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nguyên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dẫn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đến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thấp</a:t>
            </a:r>
            <a:r>
              <a:rPr lang="en-US" altLang="vi-VN" sz="4800" b="1" dirty="0"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latin typeface="Times New Roman" panose="02020603050405020304" pitchFamily="18" charset="0"/>
              </a:rPr>
              <a:t>tim</a:t>
            </a:r>
            <a:r>
              <a:rPr lang="en-US" altLang="vi-VN" sz="4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 flipH="1">
            <a:off x="6019796" y="1"/>
            <a:ext cx="6044821" cy="3962399"/>
          </a:xfrm>
          <a:prstGeom prst="wedgeRoundRectCallout">
            <a:avLst>
              <a:gd name="adj1" fmla="val -16587"/>
              <a:gd name="adj2" fmla="val 64524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4400" b="1" dirty="0">
                <a:latin typeface="Times New Roman" panose="02020603050405020304" pitchFamily="18" charset="0"/>
              </a:rPr>
              <a:t>Do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bị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viêm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họng</a:t>
            </a:r>
            <a:r>
              <a:rPr lang="en-US" altLang="vi-VN" sz="4400" b="1" dirty="0">
                <a:latin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viêm</a:t>
            </a:r>
            <a:r>
              <a:rPr lang="en-US" altLang="vi-VN" sz="4400" b="1" dirty="0">
                <a:latin typeface="Times New Roman" panose="02020603050405020304" pitchFamily="18" charset="0"/>
              </a:rPr>
              <a:t> a-mi-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đan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kéo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dài</a:t>
            </a:r>
            <a:r>
              <a:rPr lang="en-US" altLang="vi-VN" sz="4400" b="1" dirty="0">
                <a:latin typeface="Times New Roman" panose="02020603050405020304" pitchFamily="18" charset="0"/>
              </a:rPr>
              <a:t>, do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thấp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khớp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cấp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không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chữa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trị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kịp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thời</a:t>
            </a:r>
            <a:r>
              <a:rPr lang="en-US" altLang="vi-VN" sz="4400" b="1" dirty="0">
                <a:latin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dứt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44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8954" y="5985164"/>
            <a:ext cx="7657301" cy="8174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Nguyên nhân gây ra bệnh thấp tim là gì?</a:t>
            </a:r>
          </a:p>
        </p:txBody>
      </p:sp>
    </p:spTree>
    <p:extLst>
      <p:ext uri="{BB962C8B-B14F-4D97-AF65-F5344CB8AC3E}">
        <p14:creationId xmlns:p14="http://schemas.microsoft.com/office/powerpoint/2010/main" val="443440293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3348"/>
          <a:stretch>
            <a:fillRect/>
          </a:stretch>
        </p:blipFill>
        <p:spPr bwMode="auto">
          <a:xfrm>
            <a:off x="2374710" y="3971925"/>
            <a:ext cx="2740926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18" r="11111"/>
          <a:stretch>
            <a:fillRect/>
          </a:stretch>
        </p:blipFill>
        <p:spPr bwMode="auto">
          <a:xfrm>
            <a:off x="7533564" y="3962400"/>
            <a:ext cx="298544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AutoShape 4"/>
          <p:cNvSpPr>
            <a:spLocks noChangeArrowheads="1"/>
          </p:cNvSpPr>
          <p:nvPr/>
        </p:nvSpPr>
        <p:spPr bwMode="auto">
          <a:xfrm flipH="1">
            <a:off x="286601" y="304800"/>
            <a:ext cx="6190397" cy="2460171"/>
          </a:xfrm>
          <a:prstGeom prst="wedgeRoundRectCallout">
            <a:avLst>
              <a:gd name="adj1" fmla="val -10810"/>
              <a:gd name="adj2" fmla="val 97013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4400" b="1" dirty="0" err="1">
                <a:latin typeface="Times New Roman" panose="02020603050405020304" pitchFamily="18" charset="0"/>
              </a:rPr>
              <a:t>Thưa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bác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sĩ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thấp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tim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nguy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hiểm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4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 flipH="1">
            <a:off x="6705600" y="304800"/>
            <a:ext cx="5486400" cy="3525672"/>
          </a:xfrm>
          <a:prstGeom prst="wedgeRoundRectCallout">
            <a:avLst>
              <a:gd name="adj1" fmla="val -11706"/>
              <a:gd name="adj2" fmla="val 6497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4400" b="1" dirty="0" err="1">
                <a:latin typeface="Times New Roman" panose="02020603050405020304" pitchFamily="18" charset="0"/>
              </a:rPr>
              <a:t>Nó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để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lại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những</a:t>
            </a:r>
            <a:r>
              <a:rPr lang="en-US" altLang="vi-VN" sz="4400" b="1" dirty="0">
                <a:latin typeface="Times New Roman" panose="02020603050405020304" pitchFamily="18" charset="0"/>
              </a:rPr>
              <a:t> di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chứng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nặng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nề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4400" b="1" dirty="0">
                <a:latin typeface="Times New Roman" panose="02020603050405020304" pitchFamily="18" charset="0"/>
              </a:rPr>
              <a:t> van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tim</a:t>
            </a:r>
            <a:r>
              <a:rPr lang="en-US" altLang="vi-VN" sz="4400" b="1" dirty="0">
                <a:latin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cuối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cùng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gây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4400" b="1" dirty="0"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</a:rPr>
              <a:t>tim.</a:t>
            </a:r>
            <a:endParaRPr lang="en-US" altLang="vi-VN" sz="4400" b="1" dirty="0">
              <a:latin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8954" y="5985164"/>
            <a:ext cx="7657301" cy="8174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Bệnh thấp tim nguy hiểm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3071819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35651" y="670723"/>
            <a:ext cx="1084013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vi-VN" sz="50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để phòng bệnh thấp tim?</a:t>
            </a:r>
            <a:endParaRPr lang="en-US" altLang="vi-VN" sz="5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468922" y="2236763"/>
            <a:ext cx="4376789" cy="4621237"/>
            <a:chOff x="120" y="1629"/>
            <a:chExt cx="2112" cy="2222"/>
          </a:xfrm>
        </p:grpSpPr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120" y="1629"/>
              <a:ext cx="2112" cy="2207"/>
              <a:chOff x="624" y="761"/>
              <a:chExt cx="4368" cy="2358"/>
            </a:xfrm>
          </p:grpSpPr>
          <p:pic>
            <p:nvPicPr>
              <p:cNvPr id="1946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984" b="14410"/>
              <a:stretch>
                <a:fillRect/>
              </a:stretch>
            </p:blipFill>
            <p:spPr bwMode="auto">
              <a:xfrm>
                <a:off x="624" y="761"/>
                <a:ext cx="2256" cy="2352"/>
              </a:xfrm>
              <a:prstGeom prst="rect">
                <a:avLst/>
              </a:prstGeom>
              <a:noFill/>
              <a:ln w="28575">
                <a:solidFill>
                  <a:srgbClr val="0066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463" name="Picture 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37" t="13974" r="6094" b="436"/>
              <a:stretch>
                <a:fillRect/>
              </a:stretch>
            </p:blipFill>
            <p:spPr bwMode="auto">
              <a:xfrm>
                <a:off x="2592" y="767"/>
                <a:ext cx="2400" cy="2352"/>
              </a:xfrm>
              <a:prstGeom prst="rect">
                <a:avLst/>
              </a:prstGeom>
              <a:noFill/>
              <a:ln w="38100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9464" name="Group 8"/>
            <p:cNvGrpSpPr>
              <a:grpSpLocks/>
            </p:cNvGrpSpPr>
            <p:nvPr/>
          </p:nvGrpSpPr>
          <p:grpSpPr bwMode="auto">
            <a:xfrm>
              <a:off x="135" y="3524"/>
              <a:ext cx="336" cy="327"/>
              <a:chOff x="672" y="548"/>
              <a:chExt cx="336" cy="327"/>
            </a:xfrm>
          </p:grpSpPr>
          <p:grpSp>
            <p:nvGrpSpPr>
              <p:cNvPr id="19465" name="Group 9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9466" name="Oval 10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9467" name="Oval 1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9468" name="Oval 1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9469" name="Oval 1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9470" name="Oval 1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9471" name="Text Box 15"/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8375210" y="2220687"/>
            <a:ext cx="3600443" cy="4531472"/>
            <a:chOff x="2274" y="1632"/>
            <a:chExt cx="1824" cy="2222"/>
          </a:xfrm>
        </p:grpSpPr>
        <p:pic>
          <p:nvPicPr>
            <p:cNvPr id="19473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 r="4259" b="2380"/>
            <a:stretch>
              <a:fillRect/>
            </a:stretch>
          </p:blipFill>
          <p:spPr bwMode="auto">
            <a:xfrm>
              <a:off x="2274" y="1632"/>
              <a:ext cx="1824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474" name="Group 18"/>
            <p:cNvGrpSpPr>
              <a:grpSpLocks/>
            </p:cNvGrpSpPr>
            <p:nvPr/>
          </p:nvGrpSpPr>
          <p:grpSpPr bwMode="auto">
            <a:xfrm>
              <a:off x="2295" y="3527"/>
              <a:ext cx="336" cy="327"/>
              <a:chOff x="672" y="548"/>
              <a:chExt cx="336" cy="327"/>
            </a:xfrm>
          </p:grpSpPr>
          <p:grpSp>
            <p:nvGrpSpPr>
              <p:cNvPr id="19475" name="Group 19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9476" name="Oval 20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9477" name="Oval 2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9478" name="Oval 2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9479" name="Oval 2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9480" name="Oval 2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9481" name="Text Box 25"/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</p:grpSp>
      <p:grpSp>
        <p:nvGrpSpPr>
          <p:cNvPr id="19482" name="Group 26"/>
          <p:cNvGrpSpPr>
            <a:grpSpLocks/>
          </p:cNvGrpSpPr>
          <p:nvPr/>
        </p:nvGrpSpPr>
        <p:grpSpPr bwMode="auto">
          <a:xfrm>
            <a:off x="5105399" y="2220687"/>
            <a:ext cx="3010123" cy="4559292"/>
            <a:chOff x="4143" y="1632"/>
            <a:chExt cx="1536" cy="2222"/>
          </a:xfrm>
        </p:grpSpPr>
        <p:pic>
          <p:nvPicPr>
            <p:cNvPr id="19483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9" t="1382" b="3282"/>
            <a:stretch>
              <a:fillRect/>
            </a:stretch>
          </p:blipFill>
          <p:spPr bwMode="auto">
            <a:xfrm>
              <a:off x="4143" y="1632"/>
              <a:ext cx="1536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484" name="Group 28"/>
            <p:cNvGrpSpPr>
              <a:grpSpLocks/>
            </p:cNvGrpSpPr>
            <p:nvPr/>
          </p:nvGrpSpPr>
          <p:grpSpPr bwMode="auto">
            <a:xfrm>
              <a:off x="4149" y="3527"/>
              <a:ext cx="336" cy="327"/>
              <a:chOff x="672" y="548"/>
              <a:chExt cx="336" cy="327"/>
            </a:xfrm>
          </p:grpSpPr>
          <p:grpSp>
            <p:nvGrpSpPr>
              <p:cNvPr id="19485" name="Group 29"/>
              <p:cNvGrpSpPr>
                <a:grpSpLocks/>
              </p:cNvGrpSpPr>
              <p:nvPr/>
            </p:nvGrpSpPr>
            <p:grpSpPr bwMode="auto">
              <a:xfrm>
                <a:off x="672" y="548"/>
                <a:ext cx="336" cy="327"/>
                <a:chOff x="1289" y="513"/>
                <a:chExt cx="668" cy="806"/>
              </a:xfrm>
            </p:grpSpPr>
            <p:sp>
              <p:nvSpPr>
                <p:cNvPr id="19486" name="Oval 30"/>
                <p:cNvSpPr>
                  <a:spLocks noChangeArrowheads="1"/>
                </p:cNvSpPr>
                <p:nvPr/>
              </p:nvSpPr>
              <p:spPr bwMode="gray">
                <a:xfrm>
                  <a:off x="1289" y="513"/>
                  <a:ext cx="668" cy="80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9487" name="Oval 31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9488" name="Oval 32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9489" name="Oval 33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9490" name="Oval 34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9491" name="Text Box 35"/>
              <p:cNvSpPr txBox="1">
                <a:spLocks noChangeArrowheads="1"/>
              </p:cNvSpPr>
              <p:nvPr/>
            </p:nvSpPr>
            <p:spPr bwMode="gray">
              <a:xfrm>
                <a:off x="732" y="555"/>
                <a:ext cx="2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24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8197357"/>
      </p:ext>
    </p:ext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2057400" y="381000"/>
            <a:ext cx="8458200" cy="4572000"/>
            <a:chOff x="240" y="1200"/>
            <a:chExt cx="5328" cy="2208"/>
          </a:xfrm>
        </p:grpSpPr>
        <p:pic>
          <p:nvPicPr>
            <p:cNvPr id="2048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7" t="13974" r="6094" b="436"/>
            <a:stretch>
              <a:fillRect/>
            </a:stretch>
          </p:blipFill>
          <p:spPr bwMode="auto">
            <a:xfrm>
              <a:off x="2641" y="1207"/>
              <a:ext cx="2927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84" b="14410"/>
            <a:stretch>
              <a:fillRect/>
            </a:stretch>
          </p:blipFill>
          <p:spPr bwMode="auto">
            <a:xfrm>
              <a:off x="240" y="1200"/>
              <a:ext cx="2752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288" y="2848"/>
              <a:ext cx="624" cy="511"/>
              <a:chOff x="528" y="484"/>
              <a:chExt cx="624" cy="511"/>
            </a:xfrm>
          </p:grpSpPr>
          <p:grpSp>
            <p:nvGrpSpPr>
              <p:cNvPr id="20486" name="Group 6"/>
              <p:cNvGrpSpPr>
                <a:grpSpLocks/>
              </p:cNvGrpSpPr>
              <p:nvPr/>
            </p:nvGrpSpPr>
            <p:grpSpPr bwMode="auto">
              <a:xfrm>
                <a:off x="528" y="484"/>
                <a:ext cx="624" cy="511"/>
                <a:chOff x="1289" y="587"/>
                <a:chExt cx="668" cy="647"/>
              </a:xfrm>
            </p:grpSpPr>
            <p:sp>
              <p:nvSpPr>
                <p:cNvPr id="20487" name="Oval 7"/>
                <p:cNvSpPr>
                  <a:spLocks noChangeArrowheads="1"/>
                </p:cNvSpPr>
                <p:nvPr/>
              </p:nvSpPr>
              <p:spPr bwMode="gray">
                <a:xfrm>
                  <a:off x="1289" y="757"/>
                  <a:ext cx="668" cy="31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20488" name="Oval 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20489" name="Oval 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20490" name="Oval 1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20491" name="Oval 1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0492" name="Text Box 12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36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41513" y="5181600"/>
            <a:ext cx="11865429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</a:rPr>
              <a:t> *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90444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29772" y="457200"/>
            <a:ext cx="5284763" cy="6042074"/>
            <a:chOff x="720" y="1152"/>
            <a:chExt cx="4608" cy="2304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9" t="1382" b="3282"/>
            <a:stretch>
              <a:fillRect/>
            </a:stretch>
          </p:blipFill>
          <p:spPr bwMode="auto">
            <a:xfrm>
              <a:off x="720" y="1152"/>
              <a:ext cx="4608" cy="230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508" name="Group 4"/>
            <p:cNvGrpSpPr>
              <a:grpSpLocks/>
            </p:cNvGrpSpPr>
            <p:nvPr/>
          </p:nvGrpSpPr>
          <p:grpSpPr bwMode="auto">
            <a:xfrm>
              <a:off x="738" y="1156"/>
              <a:ext cx="812" cy="473"/>
              <a:chOff x="528" y="484"/>
              <a:chExt cx="812" cy="473"/>
            </a:xfrm>
          </p:grpSpPr>
          <p:grpSp>
            <p:nvGrpSpPr>
              <p:cNvPr id="21509" name="Group 5"/>
              <p:cNvGrpSpPr>
                <a:grpSpLocks/>
              </p:cNvGrpSpPr>
              <p:nvPr/>
            </p:nvGrpSpPr>
            <p:grpSpPr bwMode="auto">
              <a:xfrm>
                <a:off x="528" y="484"/>
                <a:ext cx="812" cy="473"/>
                <a:chOff x="1289" y="587"/>
                <a:chExt cx="869" cy="599"/>
              </a:xfrm>
            </p:grpSpPr>
            <p:sp>
              <p:nvSpPr>
                <p:cNvPr id="21510" name="Oval 6"/>
                <p:cNvSpPr>
                  <a:spLocks noChangeArrowheads="1"/>
                </p:cNvSpPr>
                <p:nvPr/>
              </p:nvSpPr>
              <p:spPr bwMode="gray">
                <a:xfrm>
                  <a:off x="1289" y="756"/>
                  <a:ext cx="668" cy="32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21511" name="Oval 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37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21512" name="Oval 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854" cy="50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21513" name="Oval 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21514" name="Oval 1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812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21515" name="Text Box 11"/>
              <p:cNvSpPr txBox="1">
                <a:spLocks noChangeArrowheads="1"/>
              </p:cNvSpPr>
              <p:nvPr/>
            </p:nvSpPr>
            <p:spPr bwMode="gray">
              <a:xfrm>
                <a:off x="810" y="568"/>
                <a:ext cx="262" cy="3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3600" b="1">
                    <a:solidFill>
                      <a:srgbClr val="CC00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</p:grpSp>
      </p:grp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836229" y="1238027"/>
            <a:ext cx="4200713" cy="389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4800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vi-VN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thể khi trời lạnh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552856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423</Words>
  <Application>Microsoft Office PowerPoint</Application>
  <PresentationFormat>Widescreen</PresentationFormat>
  <Paragraphs>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HP001</vt:lpstr>
      <vt:lpstr>HP001 4 hàng</vt:lpstr>
      <vt:lpstr>Times New Roman</vt:lpstr>
      <vt:lpstr>Office Theme</vt:lpstr>
      <vt:lpstr>Default Design</vt:lpstr>
      <vt:lpstr> Tự nhiên và xã hội  Phòng bệnh tim mạch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Admin</cp:lastModifiedBy>
  <cp:revision>20</cp:revision>
  <dcterms:created xsi:type="dcterms:W3CDTF">2015-10-06T02:14:11Z</dcterms:created>
  <dcterms:modified xsi:type="dcterms:W3CDTF">2021-12-11T14:49:24Z</dcterms:modified>
</cp:coreProperties>
</file>