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3" r:id="rId3"/>
    <p:sldId id="288" r:id="rId4"/>
    <p:sldId id="314" r:id="rId5"/>
    <p:sldId id="315" r:id="rId6"/>
    <p:sldId id="277" r:id="rId7"/>
    <p:sldId id="290" r:id="rId8"/>
    <p:sldId id="289" r:id="rId9"/>
    <p:sldId id="291" r:id="rId10"/>
    <p:sldId id="278" r:id="rId11"/>
    <p:sldId id="280" r:id="rId12"/>
    <p:sldId id="263" r:id="rId13"/>
    <p:sldId id="279" r:id="rId14"/>
    <p:sldId id="292" r:id="rId15"/>
    <p:sldId id="282" r:id="rId16"/>
    <p:sldId id="260" r:id="rId17"/>
    <p:sldId id="264" r:id="rId18"/>
    <p:sldId id="268" r:id="rId19"/>
    <p:sldId id="269" r:id="rId20"/>
    <p:sldId id="270" r:id="rId21"/>
    <p:sldId id="271" r:id="rId22"/>
    <p:sldId id="272" r:id="rId23"/>
    <p:sldId id="283" r:id="rId24"/>
    <p:sldId id="284" r:id="rId25"/>
    <p:sldId id="293" r:id="rId26"/>
    <p:sldId id="294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8F9195"/>
    <a:srgbClr val="EB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1649-7102-4720-A337-3BC498DC7EA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E043-22AC-4875-ADEC-83E952F1E4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25E6-E213-416B-8C4A-19C4369604A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369F-9AFF-4119-A1B7-3CD3953BC27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7254-C944-49FD-88EE-A40FF67A7D6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0BA0-229B-4128-8A25-2C0B75592F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C21A-EDB3-4095-A289-6749E9571CD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10F3-8371-4C07-A19E-F390BFF6636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7AEB-637B-477B-80AA-D245CC8B1E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EE3E3-3445-4FB9-8C6D-7295EEE26B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D7E65-C96D-4DC3-94BE-96BA2603FA2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5FAA-18CD-444C-9ECE-53FFBCF96121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1B99-09AA-4DC0-8935-55611928093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71EFCF0-101E-4810-9977-010384C38C66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097" y="794352"/>
            <a:ext cx="8187806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vi-VN" sz="3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885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3637" y="2789032"/>
            <a:ext cx="738128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altLang="vi-VN" sz="450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altLang="vi-VN" sz="4500" b="1" dirty="0">
              <a:solidFill>
                <a:srgbClr val="E91E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canstockphoto.com/can-stock-photo_csp10693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3304" r="4178" b="8685"/>
          <a:stretch>
            <a:fillRect/>
          </a:stretch>
        </p:blipFill>
        <p:spPr bwMode="auto">
          <a:xfrm>
            <a:off x="308124" y="1001384"/>
            <a:ext cx="3443801" cy="34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hut.com/clip-arts/276/cold-weather-276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28" y="878258"/>
            <a:ext cx="4881087" cy="36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667" y="4542793"/>
            <a:ext cx="8209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vi-VN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971" y="180931"/>
            <a:ext cx="67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247" y="1079758"/>
            <a:ext cx="7052362" cy="4709832"/>
          </a:xfrm>
          <a:prstGeom prst="round2DiagRect">
            <a:avLst>
              <a:gd name="adj1" fmla="val 3658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://3.bp.blogspot.com/-bxYDvC43Rrs/U8gAhg1S4DI/AAAAAAAABbk/CLKy_mfe4wE/s1600/question%2B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" y="1958462"/>
            <a:ext cx="1500390" cy="27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mkoudis/mkoudis0707/mkoudis070700008/1200540-Sick-man-in-hospital-bed-with-intravenous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5209"/>
            <a:ext cx="3644006" cy="62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6378" y="1290917"/>
            <a:ext cx="5397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 algn="just">
              <a:buFontTx/>
              <a:buChar char="-"/>
            </a:pP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630" indent="-214630" algn="just">
              <a:buFontTx/>
              <a:buChar char="-"/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 LAO PHỔI: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mệt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mỏi,kém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vi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khuẩn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hấp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906493" y="2450500"/>
            <a:ext cx="3343177" cy="10586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" y="50427"/>
            <a:ext cx="8922122" cy="60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2303398" y="1901704"/>
            <a:ext cx="5361426" cy="254591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endParaRPr lang="vi-VN" sz="8025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029" y="1354289"/>
            <a:ext cx="62910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2: PHÒNG BỆNH LAO PHỔI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0" y="4435136"/>
            <a:ext cx="1861351" cy="20574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a (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43" y="2171700"/>
            <a:ext cx="1776274" cy="20193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61351" cy="1906588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a (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0" y="2256462"/>
            <a:ext cx="1861351" cy="19812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a (1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60" y="4459742"/>
            <a:ext cx="1861351" cy="2008188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43" y="152400"/>
            <a:ext cx="1686757" cy="19050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3671" y="426129"/>
            <a:ext cx="4604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" y="1091082"/>
            <a:ext cx="5491599" cy="45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68738" y="1155284"/>
            <a:ext cx="593495" cy="63351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6</a:t>
            </a:r>
            <a:endParaRPr lang="vi-VN" sz="3600" b="1"/>
          </a:p>
        </p:txBody>
      </p:sp>
      <p:sp>
        <p:nvSpPr>
          <p:cNvPr id="2" name="TextBox 1"/>
          <p:cNvSpPr txBox="1"/>
          <p:nvPr/>
        </p:nvSpPr>
        <p:spPr>
          <a:xfrm>
            <a:off x="5660337" y="1225469"/>
            <a:ext cx="3499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Bác sĩ đang tiêm phòng lao cho em bé</a:t>
            </a:r>
            <a:endParaRPr lang="vi-VN" sz="540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336" y="824835"/>
            <a:ext cx="3341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>
                <a:solidFill>
                  <a:srgbClr val="0070C0"/>
                </a:solidFill>
              </a:rPr>
              <a:t>Đây là việc nên làm vì người được tiêm phòng lao có thể không bị mắc bệnh lao trong suốt cuộc đời</a:t>
            </a:r>
            <a:endParaRPr lang="vi-VN" sz="405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5" y="948018"/>
            <a:ext cx="3958646" cy="492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1791" y="1058956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7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4170438" y="750980"/>
            <a:ext cx="4973562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i="1">
                <a:solidFill>
                  <a:srgbClr val="0070C0"/>
                </a:solidFill>
              </a:rPr>
              <a:t>Hút thuốc lá là việc không nên làm vì khói thuốc lá rất độc hại với người hút và với cả những người xung quanh.</a:t>
            </a:r>
            <a:endParaRPr lang="vi-VN" sz="495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" y="1218583"/>
            <a:ext cx="5254865" cy="452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43443" y="1257217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8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466656" y="1218583"/>
            <a:ext cx="3677345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50" i="1">
                <a:solidFill>
                  <a:srgbClr val="0070C0"/>
                </a:solidFill>
              </a:rPr>
              <a:t>Để nhà cửa bẩn thỉu, bừa bộn là môi trường cho các vi khuẩn sinh sôi và gây bệnh, vì thế không nên làm.</a:t>
            </a:r>
            <a:endParaRPr lang="vi-VN" sz="405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984079"/>
            <a:ext cx="4811941" cy="490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1791" y="1058956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9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261299" y="1241797"/>
            <a:ext cx="3677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solidFill>
                  <a:srgbClr val="0070C0"/>
                </a:solidFill>
              </a:rPr>
              <a:t>Dọn dẹp thường xuyên để nhà cửa thông thoáng, có ánh nắng là việc nên làm vì sẽ hạn chế sự phát triển của vi khuẩn gây bệnh</a:t>
            </a:r>
            <a:endParaRPr lang="vi-VN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8999" y="609600"/>
            <a:ext cx="2847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85800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Bệnh nào dưới đây thuộc bệnh đường hô hấp?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( Điền dấu X vào ô đúng)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họng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Đau mắt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mũi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Sốt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phế quản</a:t>
            </a:r>
          </a:p>
        </p:txBody>
      </p:sp>
      <p:grpSp>
        <p:nvGrpSpPr>
          <p:cNvPr id="2059" name="Group 11"/>
          <p:cNvGrpSpPr/>
          <p:nvPr/>
        </p:nvGrpSpPr>
        <p:grpSpPr bwMode="auto">
          <a:xfrm>
            <a:off x="2971800" y="2438400"/>
            <a:ext cx="304800" cy="1828800"/>
            <a:chOff x="1872" y="1296"/>
            <a:chExt cx="192" cy="1152"/>
          </a:xfrm>
        </p:grpSpPr>
        <p:sp>
          <p:nvSpPr>
            <p:cNvPr id="3089" name="Rectangle 6"/>
            <p:cNvSpPr>
              <a:spLocks noChangeArrowheads="1"/>
            </p:cNvSpPr>
            <p:nvPr/>
          </p:nvSpPr>
          <p:spPr bwMode="auto">
            <a:xfrm>
              <a:off x="1872" y="12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0" name="Rectangle 7"/>
            <p:cNvSpPr>
              <a:spLocks noChangeArrowheads="1"/>
            </p:cNvSpPr>
            <p:nvPr/>
          </p:nvSpPr>
          <p:spPr bwMode="auto">
            <a:xfrm>
              <a:off x="187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Rectangle 8"/>
            <p:cNvSpPr>
              <a:spLocks noChangeArrowheads="1"/>
            </p:cNvSpPr>
            <p:nvPr/>
          </p:nvSpPr>
          <p:spPr bwMode="auto">
            <a:xfrm>
              <a:off x="1872" y="177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2" name="Rectangle 9"/>
            <p:cNvSpPr>
              <a:spLocks noChangeArrowheads="1"/>
            </p:cNvSpPr>
            <p:nvPr/>
          </p:nvSpPr>
          <p:spPr bwMode="auto">
            <a:xfrm>
              <a:off x="1872" y="201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3" name="Rectangle 1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3" name="Group 15"/>
          <p:cNvGrpSpPr/>
          <p:nvPr/>
        </p:nvGrpSpPr>
        <p:grpSpPr bwMode="auto">
          <a:xfrm rot="-125279">
            <a:off x="2965450" y="3962400"/>
            <a:ext cx="304800" cy="304800"/>
            <a:chOff x="1872" y="1296"/>
            <a:chExt cx="192" cy="192"/>
          </a:xfrm>
        </p:grpSpPr>
        <p:sp>
          <p:nvSpPr>
            <p:cNvPr id="3087" name="Line 12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4" name="Group 16"/>
          <p:cNvGrpSpPr/>
          <p:nvPr/>
        </p:nvGrpSpPr>
        <p:grpSpPr bwMode="auto">
          <a:xfrm rot="-125279">
            <a:off x="2971800" y="3200400"/>
            <a:ext cx="304800" cy="304800"/>
            <a:chOff x="1872" y="1296"/>
            <a:chExt cx="192" cy="192"/>
          </a:xfrm>
        </p:grpSpPr>
        <p:sp>
          <p:nvSpPr>
            <p:cNvPr id="3085" name="Line 17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6" name="Line 18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7" name="Group 19"/>
          <p:cNvGrpSpPr/>
          <p:nvPr/>
        </p:nvGrpSpPr>
        <p:grpSpPr bwMode="auto">
          <a:xfrm rot="-125279">
            <a:off x="2971800" y="2438400"/>
            <a:ext cx="304800" cy="304800"/>
            <a:chOff x="1872" y="1296"/>
            <a:chExt cx="192" cy="192"/>
          </a:xfrm>
        </p:grpSpPr>
        <p:sp>
          <p:nvSpPr>
            <p:cNvPr id="3083" name="Line 20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4" name="Line 21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676400" y="4724400"/>
            <a:ext cx="602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2)Chúng ta cần làm gì để phòng bệnh đường hô hấp?</a:t>
            </a:r>
          </a:p>
        </p:txBody>
      </p:sp>
      <p:pic>
        <p:nvPicPr>
          <p:cNvPr id="2088" name="Picture 40" descr="happyfac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410200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allAtOnce"/>
      <p:bldP spid="20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" y="944754"/>
            <a:ext cx="7564901" cy="36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874627" y="3692881"/>
            <a:ext cx="877421" cy="82699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10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158261" y="4546506"/>
            <a:ext cx="877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>
                <a:solidFill>
                  <a:srgbClr val="0070C0"/>
                </a:solidFill>
              </a:rPr>
              <a:t>Khạc nhổ bừa bãi là việc làm không nên vì gây ô nhiễm môi trường.</a:t>
            </a:r>
            <a:endParaRPr lang="vi-VN" sz="45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" y="1058956"/>
            <a:ext cx="5020287" cy="472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7482" y="1101160"/>
            <a:ext cx="857250" cy="81690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11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286667" y="988360"/>
            <a:ext cx="367734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>
                <a:solidFill>
                  <a:srgbClr val="0070C0"/>
                </a:solidFill>
              </a:rPr>
              <a:t>Nên ăn uống đầy đủ chất dinh dưỡng để cơ thể khỏe mạnh có sức chống bệnh tốt.</a:t>
            </a:r>
            <a:endParaRPr lang="vi-VN" sz="45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10007" y="997029"/>
            <a:ext cx="0" cy="461635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3690" y="854328"/>
            <a:ext cx="27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  <a:endParaRPr lang="vi-V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827" y="854327"/>
            <a:ext cx="425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</a:t>
            </a:r>
            <a:endParaRPr lang="vi-V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8" y="1572553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Tiêm phòng lao cho trẻ em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7" y="2327893"/>
            <a:ext cx="424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6" y="3366534"/>
            <a:ext cx="42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7" y="4333930"/>
            <a:ext cx="4244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8" y="4929893"/>
            <a:ext cx="42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0416" y="1572147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Hút thuốc lá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416" y="2176344"/>
            <a:ext cx="42442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2. Ở trong phòng có người hút thuốc lá, nơi có nhiều bụi bẩn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416" y="3586165"/>
            <a:ext cx="424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3. Để nhà cửa tối tăm, bẩn thỉu.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416" y="4486412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4. Khạc nhổ bừa bãi.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vectorstock.com/i/composite/56,14/cute-cartoon-kids-frame-vector-655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4"/>
          <a:stretch>
            <a:fillRect/>
          </a:stretch>
        </p:blipFill>
        <p:spPr bwMode="auto">
          <a:xfrm>
            <a:off x="0" y="2689818"/>
            <a:ext cx="6921305" cy="33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269" y="310619"/>
            <a:ext cx="7242368" cy="3310933"/>
          </a:xfrm>
          <a:prstGeom prst="round2DiagRect">
            <a:avLst>
              <a:gd name="adj1" fmla="val 2814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CỦNG CỐ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98298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 mắc bệnh lao phổi thường có những biểu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(Đúng ghi Đ, sai ghi 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Sốt nhẹ vào buổi chiều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Ăn thấy ngon miệng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Đau bụng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Người gầy đi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Ăn thấy không ngon</a:t>
            </a:r>
          </a:p>
        </p:txBody>
      </p:sp>
      <p:grpSp>
        <p:nvGrpSpPr>
          <p:cNvPr id="25613" name="Group 13"/>
          <p:cNvGrpSpPr/>
          <p:nvPr/>
        </p:nvGrpSpPr>
        <p:grpSpPr bwMode="auto">
          <a:xfrm>
            <a:off x="2209800" y="2362200"/>
            <a:ext cx="381000" cy="3124200"/>
            <a:chOff x="1392" y="1488"/>
            <a:chExt cx="240" cy="1968"/>
          </a:xfrm>
        </p:grpSpPr>
        <p:sp>
          <p:nvSpPr>
            <p:cNvPr id="24588" name="Rectangle 6"/>
            <p:cNvSpPr>
              <a:spLocks noChangeArrowheads="1"/>
            </p:cNvSpPr>
            <p:nvPr/>
          </p:nvSpPr>
          <p:spPr bwMode="auto">
            <a:xfrm>
              <a:off x="1392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9" name="Rectangle 7"/>
            <p:cNvSpPr>
              <a:spLocks noChangeArrowheads="1"/>
            </p:cNvSpPr>
            <p:nvPr/>
          </p:nvSpPr>
          <p:spPr bwMode="auto">
            <a:xfrm>
              <a:off x="1392" y="1824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0" name="Rectangle 8"/>
            <p:cNvSpPr>
              <a:spLocks noChangeArrowheads="1"/>
            </p:cNvSpPr>
            <p:nvPr/>
          </p:nvSpPr>
          <p:spPr bwMode="auto">
            <a:xfrm>
              <a:off x="1392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1" name="Rectangle 9"/>
            <p:cNvSpPr>
              <a:spLocks noChangeArrowheads="1"/>
            </p:cNvSpPr>
            <p:nvPr/>
          </p:nvSpPr>
          <p:spPr bwMode="auto">
            <a:xfrm>
              <a:off x="1392" y="249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2" name="Rectangle 10"/>
            <p:cNvSpPr>
              <a:spLocks noChangeArrowheads="1"/>
            </p:cNvSpPr>
            <p:nvPr/>
          </p:nvSpPr>
          <p:spPr bwMode="auto">
            <a:xfrm>
              <a:off x="1392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09800" y="2362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209800" y="28956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209800" y="3429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209800" y="3962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209800" y="4495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209800" y="5105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5" grpId="1"/>
      <p:bldP spid="25616" grpId="0"/>
      <p:bldP spid="25616" grpId="1"/>
      <p:bldP spid="25617" grpId="0"/>
      <p:bldP spid="25617" grpId="1"/>
      <p:bldP spid="25618" grpId="0"/>
      <p:bldP spid="25618" grpId="1"/>
      <p:bldP spid="25619" grpId="0"/>
      <p:bldP spid="25619" grpId="1"/>
      <p:bldP spid="25620" grpId="0"/>
      <p:bldP spid="256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143000"/>
            <a:ext cx="88392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 nhớ và nói với người thân nguyên nhân,biểu hiện,  đường lây truyền và cách đề phòng bệnh lao phổi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**Động viên người thân ,bạn bè,…cùng thực hiện các việc nên làm, tránh các việc không nên làm để phòng tránh bệnh lao phổi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***Chuẩn bị bài: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Máu và cơ quan tuần hoàn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ia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266700" y="2518370"/>
            <a:ext cx="9677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EM HỌC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3584" r="-114" b="15596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3100" y="1245235"/>
            <a:ext cx="84709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u="sng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Tự </a:t>
            </a:r>
            <a:r>
              <a:rPr lang="en-US" altLang="en-US" sz="33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en-US" sz="33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en-US" sz="33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hội</a:t>
            </a:r>
            <a:endParaRPr lang="en-US" altLang="en-US" sz="33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08772" y="1941566"/>
            <a:ext cx="6051550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vi-VN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vi-VN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05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Bệnh</a:t>
            </a:r>
            <a:r>
              <a:rPr lang="en-US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lao</a:t>
            </a:r>
            <a:r>
              <a:rPr lang="en-US" sz="405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phổi</a:t>
            </a:r>
            <a:endParaRPr lang="en-US" sz="405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DFF9-647A-41DD-B795-FD5030AE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C330-55D3-470D-B087-7EF535C3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Nguyên nhân đường lây bệnh và tác hại của bệnh lao phổi.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việc nên và không nên làm để phòng bệnh lao phổi.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biết cách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phòng tránh bệnh lao phổi.</a:t>
            </a:r>
            <a:r>
              <a:rPr lang="it-IT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tự nhận biết những dấu hiệu của bệnh lao phổi.</a:t>
            </a:r>
            <a:endParaRPr lang="en-US" sz="28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906493" y="2450500"/>
            <a:ext cx="3343177" cy="10586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" y="50427"/>
            <a:ext cx="8922122" cy="60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2303398" y="1901704"/>
            <a:ext cx="5361426" cy="254591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endParaRPr lang="vi-VN" sz="8025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8048" y="1404074"/>
            <a:ext cx="6232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1: TÌM HIỂU VỀ BỆNH LAO PHỔI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4" name="Group 16"/>
          <p:cNvGrpSpPr/>
          <p:nvPr/>
        </p:nvGrpSpPr>
        <p:grpSpPr bwMode="auto">
          <a:xfrm>
            <a:off x="533400" y="0"/>
            <a:ext cx="8305800" cy="6858000"/>
            <a:chOff x="336" y="0"/>
            <a:chExt cx="5232" cy="4320"/>
          </a:xfrm>
        </p:grpSpPr>
        <p:pic>
          <p:nvPicPr>
            <p:cNvPr id="11267" name="Picture 7" descr="a 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2448" cy="1392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9" descr="a (4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36"/>
              <a:ext cx="2448" cy="134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11" descr="a (5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0"/>
              <a:ext cx="2496" cy="1373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14" descr="a (8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536"/>
              <a:ext cx="2592" cy="134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15" descr="a (1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072"/>
              <a:ext cx="2640" cy="1248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5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1: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1,2,3,4,5/ SGK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/>
          <p:cNvSpPr/>
          <p:nvPr/>
        </p:nvSpPr>
        <p:spPr>
          <a:xfrm>
            <a:off x="2032988" y="-71022"/>
            <a:ext cx="6755906" cy="2698527"/>
          </a:xfrm>
          <a:prstGeom prst="wedgeEllipseCallout">
            <a:avLst>
              <a:gd name="adj1" fmla="val -48560"/>
              <a:gd name="adj2" fmla="val 4999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9" descr="a (4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" y="2698812"/>
            <a:ext cx="5185692" cy="4034901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5708342" y="3258105"/>
            <a:ext cx="3249227" cy="262779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nhlao.net/data/upload/editor/2014/08/19/trieu-chung-cua-lao-p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2" y="937932"/>
            <a:ext cx="6932941" cy="50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84085" y="159798"/>
            <a:ext cx="4483224" cy="594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864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HP001 4 hàng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Bệnh lao phổi gây ra tác hại gì đối với sức khỏe của người bệnh và người xung quanh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 đình em đã tích cực phòng bệnh lao phổi chưa ? Hãy cho ví dụ minh họa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Admin</cp:lastModifiedBy>
  <cp:revision>37</cp:revision>
  <dcterms:created xsi:type="dcterms:W3CDTF">2015-09-21T02:27:00Z</dcterms:created>
  <dcterms:modified xsi:type="dcterms:W3CDTF">2021-12-11T15:19:02Z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0AAABCD1C718418ABCF44A2039073F07</vt:lpwstr>
  </property>
  <property fmtid="{D5CDD505-2E9C-101B-9397-08002B2CF9AE}" pid="3" name="KSOProductBuildVer">
    <vt:lpwstr>1033-11.2.0.10323</vt:lpwstr>
  </property>
</Properties>
</file>