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73" r:id="rId2"/>
    <p:sldId id="574" r:id="rId3"/>
    <p:sldId id="503" r:id="rId4"/>
    <p:sldId id="506" r:id="rId5"/>
    <p:sldId id="504" r:id="rId6"/>
    <p:sldId id="505" r:id="rId7"/>
    <p:sldId id="499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486" r:id="rId18"/>
    <p:sldId id="526" r:id="rId19"/>
    <p:sldId id="525" r:id="rId20"/>
    <p:sldId id="449" r:id="rId21"/>
    <p:sldId id="451" r:id="rId22"/>
    <p:sldId id="444" r:id="rId23"/>
    <p:sldId id="450" r:id="rId24"/>
    <p:sldId id="445" r:id="rId25"/>
    <p:sldId id="455" r:id="rId26"/>
    <p:sldId id="458" r:id="rId27"/>
    <p:sldId id="446" r:id="rId28"/>
    <p:sldId id="529" r:id="rId29"/>
    <p:sldId id="440" r:id="rId30"/>
    <p:sldId id="441" r:id="rId31"/>
    <p:sldId id="514" r:id="rId32"/>
    <p:sldId id="528" r:id="rId33"/>
    <p:sldId id="511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459" r:id="rId4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6"/>
    <a:srgbClr val="008000"/>
    <a:srgbClr val="FF0000"/>
    <a:srgbClr val="FFFF66"/>
    <a:srgbClr val="FFCCCC"/>
    <a:srgbClr val="FFCCFF"/>
    <a:srgbClr val="FF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1"/>
    <p:restoredTop sz="90055"/>
  </p:normalViewPr>
  <p:slideViewPr>
    <p:cSldViewPr showGuides="1">
      <p:cViewPr varScale="1">
        <p:scale>
          <a:sx n="78" d="100"/>
          <a:sy n="78" d="100"/>
        </p:scale>
        <p:origin x="13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‹#›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6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84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‹#›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34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944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26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10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Arial" panose="020B0604020202020204" pitchFamily="34" charset="0"/>
              </a:rPr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8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806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2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3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/>
          </a:p>
        </p:txBody>
      </p:sp>
      <p:sp>
        <p:nvSpPr>
          <p:cNvPr id="389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0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3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07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21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74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8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>
                <a:latin typeface="Times New Roman" panose="02020603050405020304" pitchFamily="18" charset="0"/>
              </a:rPr>
              <a:t>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85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>
                <a:cs typeface="Arial" panose="020B0604020202020204" pitchFamily="34" charset="0"/>
              </a:rPr>
              <a:t>‹#›</a:t>
            </a:fld>
            <a:endParaRPr lang="en-US" altLang="en-US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slide" Target="slide4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jpeg"/><Relationship Id="rId5" Type="http://schemas.openxmlformats.org/officeDocument/2006/relationships/image" Target="../media/image24.png"/><Relationship Id="rId10" Type="http://schemas.openxmlformats.org/officeDocument/2006/relationships/slide" Target="slide25.xml"/><Relationship Id="rId4" Type="http://schemas.openxmlformats.org/officeDocument/2006/relationships/slide" Target="slide26.xml"/><Relationship Id="rId9" Type="http://schemas.openxmlformats.org/officeDocument/2006/relationships/image" Target="../media/image2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videoplayback.mp3" TargetMode="External"/><Relationship Id="rId1" Type="http://schemas.microsoft.com/office/2007/relationships/media" Target="videoplayback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5.png"/><Relationship Id="rId5" Type="http://schemas.openxmlformats.org/officeDocument/2006/relationships/audio" Target="../media/audio2.wav"/><Relationship Id="rId10" Type="http://schemas.openxmlformats.org/officeDocument/2006/relationships/audio" Target="../media/audio5.wav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3.GIF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13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1.GIF"/><Relationship Id="rId12" Type="http://schemas.openxmlformats.org/officeDocument/2006/relationships/image" Target="../media/image6.png"/><Relationship Id="rId2" Type="http://schemas.openxmlformats.org/officeDocument/2006/relationships/audio" Target="file:///E:\TI&#7870;T%20D&#7840;Y%20&#272;I&#7878;N%20T&#7916;%20H&#7856;NG\M&#7896;T%20S&#7888;%20HO&#7840;T%20&#272;&#7896;NG%20&#7902;%20TR&#431;&#7900;NG\Emyeutruongem-BeHongNgoc_6pq3.mp3" TargetMode="External"/><Relationship Id="rId1" Type="http://schemas.microsoft.com/office/2007/relationships/media" Target="file:///E:\TI&#7870;T%20D&#7840;Y%20&#272;I&#7878;N%20T&#7916;%20H&#7856;NG\M&#7896;T%20S&#7888;%20HO&#7840;T%20&#272;&#7896;NG%20&#7902;%20TR&#431;&#7900;NG\Emyeutruongem-BeHongNgoc_6pq3.mp3" TargetMode="External"/><Relationship Id="rId6" Type="http://schemas.openxmlformats.org/officeDocument/2006/relationships/image" Target="../media/image50.GIF"/><Relationship Id="rId11" Type="http://schemas.openxmlformats.org/officeDocument/2006/relationships/image" Target="../media/image9.png"/><Relationship Id="rId5" Type="http://schemas.openxmlformats.org/officeDocument/2006/relationships/image" Target="../media/image49.GIF"/><Relationship Id="rId1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53.png"/><Relationship Id="rId14" Type="http://schemas.openxmlformats.org/officeDocument/2006/relationships/image" Target="../media/image5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3.GIF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10" Type="http://schemas.openxmlformats.org/officeDocument/2006/relationships/image" Target="../media/image3.GIF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toigingiuvedep.vn/wp-content/uploads/2021/04/hinh-anh-hinh-nen-mam-non-vui-c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829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1828800" y="1859014"/>
            <a:ext cx="525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b="1" kern="10" dirty="0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12700">
                  <a:solidFill>
                    <a:srgbClr val="80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000" b="1" kern="10" dirty="0">
              <a:ln w="12700">
                <a:solidFill>
                  <a:srgbClr val="80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86000" y="3200400"/>
            <a:ext cx="4191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400" b="1" dirty="0">
              <a:solidFill>
                <a:srgbClr val="2D06B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>
            <a:hlinkClick r:id="" action="ppaction://noaction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99" y="6019800"/>
            <a:ext cx="1062502" cy="10388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767281"/>
            <a:ext cx="777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MỘT SỐ HOẠT ĐỘNG Ở TRƯỜNG</a:t>
            </a:r>
          </a:p>
        </p:txBody>
      </p:sp>
    </p:spTree>
    <p:extLst>
      <p:ext uri="{BB962C8B-B14F-4D97-AF65-F5344CB8AC3E}">
        <p14:creationId xmlns:p14="http://schemas.microsoft.com/office/powerpoint/2010/main" val="26153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3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106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95250" y="4803775"/>
            <a:ext cx="9144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Quan sát cây hoa trong giờ học môn Tự nhiên và Xã hội.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DSC00226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6106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-19050" y="5184775"/>
            <a:ext cx="9144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-152400" y="5562600"/>
            <a:ext cx="929640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FF0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      Kể chuyện theo tranh trong giờ </a:t>
            </a:r>
          </a:p>
          <a:p>
            <a:pPr algn="ctr"/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</a:rPr>
              <a:t>Tập đọc- kể chuyện.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DSC00235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534400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133350" y="4879975"/>
            <a:ext cx="6858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0726" name="Text Box 27"/>
          <p:cNvSpPr txBox="1"/>
          <p:nvPr/>
        </p:nvSpPr>
        <p:spPr>
          <a:xfrm>
            <a:off x="152400" y="5562600"/>
            <a:ext cx="8991600" cy="641350"/>
          </a:xfrm>
          <a:prstGeom prst="rect">
            <a:avLst/>
          </a:prstGeom>
          <a:solidFill>
            <a:srgbClr val="F5B1F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2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133350" y="4837113"/>
            <a:ext cx="7620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31750" name="Text Box 27"/>
          <p:cNvSpPr txBox="1"/>
          <p:nvPr/>
        </p:nvSpPr>
        <p:spPr>
          <a:xfrm>
            <a:off x="152400" y="5562600"/>
            <a:ext cx="8991600" cy="641350"/>
          </a:xfrm>
          <a:prstGeom prst="rect">
            <a:avLst/>
          </a:prstGeom>
          <a:solidFill>
            <a:srgbClr val="F5B1F0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DSC00228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val 3"/>
          <p:cNvSpPr/>
          <p:nvPr/>
        </p:nvSpPr>
        <p:spPr>
          <a:xfrm>
            <a:off x="-19050" y="5032375"/>
            <a:ext cx="7620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2774" name="Text Box 27"/>
          <p:cNvSpPr txBox="1"/>
          <p:nvPr/>
        </p:nvSpPr>
        <p:spPr>
          <a:xfrm>
            <a:off x="152400" y="5867400"/>
            <a:ext cx="8153400" cy="70167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C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DSC00222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7630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361950" y="5700008"/>
            <a:ext cx="855345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 dirty="0" err="1">
                <a:latin typeface=".VnTime" panose="020B7200000000000000" pitchFamily="34" charset="0"/>
              </a:rPr>
              <a:t>Tập</a:t>
            </a:r>
            <a:r>
              <a:rPr lang="en-US" altLang="en-US" sz="3600" b="1" dirty="0"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latin typeface=".VnTime" panose="020B7200000000000000" pitchFamily="34" charset="0"/>
              </a:rPr>
              <a:t>thể</a:t>
            </a:r>
            <a:r>
              <a:rPr lang="en-US" altLang="en-US" sz="3600" b="1" dirty="0"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latin typeface=".VnTime" panose="020B7200000000000000" pitchFamily="34" charset="0"/>
              </a:rPr>
              <a:t>dục</a:t>
            </a:r>
            <a:r>
              <a:rPr lang="en-US" altLang="en-US" sz="3600" b="1" dirty="0">
                <a:latin typeface=".VnTime" panose="020B7200000000000000" pitchFamily="34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giờ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dục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-19050" y="5489575"/>
            <a:ext cx="762000" cy="76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0"/>
          <p:cNvSpPr txBox="1"/>
          <p:nvPr/>
        </p:nvSpPr>
        <p:spPr>
          <a:xfrm>
            <a:off x="5867400" y="2590800"/>
            <a:ext cx="3276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Đạo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đức</a:t>
            </a:r>
            <a:endParaRPr lang="en-US" altLang="en-US" sz="2400" b="1" dirty="0">
              <a:solidFill>
                <a:srgbClr val="00437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Box 11"/>
          <p:cNvSpPr txBox="1"/>
          <p:nvPr/>
        </p:nvSpPr>
        <p:spPr>
          <a:xfrm>
            <a:off x="2819400" y="5943600"/>
            <a:ext cx="3276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rgbClr val="FFC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Toán</a:t>
            </a:r>
            <a:endParaRPr lang="en-US" altLang="en-US" sz="2400" b="1" dirty="0">
              <a:solidFill>
                <a:srgbClr val="004376"/>
              </a:solidFill>
              <a:latin typeface=".VnTime" panose="020B7200000000000000" pitchFamily="34" charset="0"/>
            </a:endParaRPr>
          </a:p>
        </p:txBody>
      </p:sp>
      <p:sp>
        <p:nvSpPr>
          <p:cNvPr id="16388" name="TextBox 12"/>
          <p:cNvSpPr txBox="1"/>
          <p:nvPr/>
        </p:nvSpPr>
        <p:spPr>
          <a:xfrm>
            <a:off x="-228600" y="6100763"/>
            <a:ext cx="3276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công</a:t>
            </a:r>
            <a:endParaRPr lang="en-US" altLang="en-US" sz="2400" b="1" dirty="0">
              <a:solidFill>
                <a:srgbClr val="004376"/>
              </a:solidFill>
              <a:latin typeface=".VnTime" panose="020B7200000000000000" pitchFamily="34" charset="0"/>
            </a:endParaRPr>
          </a:p>
        </p:txBody>
      </p:sp>
      <p:sp>
        <p:nvSpPr>
          <p:cNvPr id="16389" name="TextBox 13"/>
          <p:cNvSpPr txBox="1"/>
          <p:nvPr/>
        </p:nvSpPr>
        <p:spPr>
          <a:xfrm>
            <a:off x="2819400" y="2590800"/>
            <a:ext cx="320040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0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b="1" dirty="0">
              <a:solidFill>
                <a:srgbClr val="004376"/>
              </a:solidFill>
              <a:latin typeface=".VnTime" panose="020B7200000000000000" pitchFamily="34" charset="0"/>
            </a:endParaRPr>
          </a:p>
        </p:txBody>
      </p:sp>
      <p:sp>
        <p:nvSpPr>
          <p:cNvPr id="16390" name="TextBox 14"/>
          <p:cNvSpPr txBox="1"/>
          <p:nvPr/>
        </p:nvSpPr>
        <p:spPr>
          <a:xfrm>
            <a:off x="0" y="2514600"/>
            <a:ext cx="299085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Quan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sát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cây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trong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giờ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học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tự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nhiên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xã</a:t>
            </a:r>
            <a:r>
              <a:rPr lang="en-US" altLang="en-US" sz="20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hội</a:t>
            </a:r>
            <a:endParaRPr lang="en-US" altLang="en-US" sz="2000" b="1" dirty="0">
              <a:solidFill>
                <a:srgbClr val="004376"/>
              </a:solidFill>
              <a:latin typeface=".VnTime" panose="020B7200000000000000" pitchFamily="34" charset="0"/>
            </a:endParaRPr>
          </a:p>
        </p:txBody>
      </p:sp>
      <p:sp>
        <p:nvSpPr>
          <p:cNvPr id="16391" name="TextBox 15"/>
          <p:cNvSpPr txBox="1"/>
          <p:nvPr/>
        </p:nvSpPr>
        <p:spPr>
          <a:xfrm>
            <a:off x="5983288" y="6083300"/>
            <a:ext cx="31242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Tập</a:t>
            </a:r>
            <a:r>
              <a:rPr lang="en-US" altLang="en-US" sz="24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thể</a:t>
            </a:r>
            <a:r>
              <a:rPr lang="en-US" altLang="en-US" sz="24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.VnTime" panose="020B7200000000000000" pitchFamily="34" charset="0"/>
              </a:rPr>
              <a:t>dục</a:t>
            </a:r>
            <a:r>
              <a:rPr lang="en-US" altLang="en-US" sz="2400" b="1" dirty="0">
                <a:solidFill>
                  <a:srgbClr val="00437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solidFill>
                  <a:srgbClr val="00437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4376"/>
                </a:solidFill>
                <a:latin typeface="Times New Roman" panose="02020603050405020304" pitchFamily="18" charset="0"/>
              </a:rPr>
              <a:t>dục</a:t>
            </a:r>
            <a:endParaRPr lang="en-US" altLang="en-US" sz="2400" b="1" dirty="0">
              <a:solidFill>
                <a:srgbClr val="00437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2" name="Picture 18" descr="DSC00230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3" y="0"/>
            <a:ext cx="2928937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26" descr="DSC00226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0"/>
            <a:ext cx="2895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24" descr="DSC00235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0"/>
            <a:ext cx="3124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9" descr="DSC00223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3657600"/>
            <a:ext cx="2819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21" descr="DSC00228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36576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Picture 22" descr="DSC00222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050" y="3679825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Oval 28"/>
          <p:cNvSpPr/>
          <p:nvPr/>
        </p:nvSpPr>
        <p:spPr>
          <a:xfrm>
            <a:off x="6038850" y="5767388"/>
            <a:ext cx="3810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5962650" y="2216150"/>
            <a:ext cx="3810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2990850" y="2185988"/>
            <a:ext cx="3810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762250" y="5718175"/>
            <a:ext cx="381000" cy="457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-20637" y="5846763"/>
            <a:ext cx="4572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-9525" y="2139950"/>
            <a:ext cx="381000" cy="381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10"/>
          <p:cNvSpPr/>
          <p:nvPr/>
        </p:nvSpPr>
        <p:spPr>
          <a:xfrm>
            <a:off x="2590800" y="1447800"/>
            <a:ext cx="4038600" cy="3810000"/>
          </a:xfrm>
          <a:prstGeom prst="sun">
            <a:avLst>
              <a:gd name="adj" fmla="val 20625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TRONG GIỜ</a:t>
            </a:r>
          </a:p>
          <a:p>
            <a:pPr algn="ctr"/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endParaRPr lang="vi-V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AutoShape 14"/>
          <p:cNvSpPr/>
          <p:nvPr/>
        </p:nvSpPr>
        <p:spPr>
          <a:xfrm>
            <a:off x="6705600" y="2438400"/>
            <a:ext cx="1828800" cy="19050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THẢO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LUẬN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NHÓM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095" name="AutoShape 15"/>
          <p:cNvSpPr/>
          <p:nvPr/>
        </p:nvSpPr>
        <p:spPr>
          <a:xfrm>
            <a:off x="5943600" y="762000"/>
            <a:ext cx="1752600" cy="16002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LÀM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VIỆC CÁ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NHÂN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096" name="AutoShape 16"/>
          <p:cNvSpPr/>
          <p:nvPr/>
        </p:nvSpPr>
        <p:spPr>
          <a:xfrm>
            <a:off x="3581400" y="0"/>
            <a:ext cx="2133600" cy="13716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THỰC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HÀNH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097" name="AutoShape 17"/>
          <p:cNvSpPr/>
          <p:nvPr/>
        </p:nvSpPr>
        <p:spPr>
          <a:xfrm>
            <a:off x="5791200" y="4495800"/>
            <a:ext cx="1981200" cy="19050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QUAN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SÁT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098" name="AutoShape 18"/>
          <p:cNvSpPr/>
          <p:nvPr/>
        </p:nvSpPr>
        <p:spPr>
          <a:xfrm>
            <a:off x="3505200" y="5181600"/>
            <a:ext cx="1981200" cy="16764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TRÌNH BÀY 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SẢN PHẨM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099" name="AutoShape 19"/>
          <p:cNvSpPr/>
          <p:nvPr/>
        </p:nvSpPr>
        <p:spPr>
          <a:xfrm>
            <a:off x="1295400" y="4191000"/>
            <a:ext cx="1981200" cy="18288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KỂ CHUYỆN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100" name="AutoShape 20"/>
          <p:cNvSpPr/>
          <p:nvPr/>
        </p:nvSpPr>
        <p:spPr>
          <a:xfrm>
            <a:off x="685800" y="2286000"/>
            <a:ext cx="1828800" cy="16764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NHẬN XÉT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6101" name="AutoShape 21"/>
          <p:cNvSpPr/>
          <p:nvPr/>
        </p:nvSpPr>
        <p:spPr>
          <a:xfrm>
            <a:off x="1600200" y="533400"/>
            <a:ext cx="1828800" cy="1676400"/>
          </a:xfrm>
          <a:prstGeom prst="star16">
            <a:avLst>
              <a:gd name="adj" fmla="val 50000"/>
            </a:avLst>
          </a:prstGeom>
          <a:solidFill>
            <a:schemeClr val="bg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 anchor="ctr" anchorCtr="0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THAM GIA</a:t>
            </a:r>
          </a:p>
          <a:p>
            <a:pPr algn="ctr"/>
            <a:r>
              <a:rPr lang="en-US" altLang="en-US" sz="2400" b="1" dirty="0">
                <a:latin typeface="Times New Roman" panose="02020603050405020304" pitchFamily="18" charset="0"/>
              </a:rPr>
              <a:t>ĐÓNG VAI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nimBg="1"/>
      <p:bldP spid="46094" grpId="0" animBg="1"/>
      <p:bldP spid="46095" grpId="0" animBg="1"/>
      <p:bldP spid="46096" grpId="0" animBg="1"/>
      <p:bldP spid="46097" grpId="0" animBg="1"/>
      <p:bldP spid="46098" grpId="0" animBg="1"/>
      <p:bldP spid="46099" grpId="0" animBg="1"/>
      <p:bldP spid="46100" grpId="0" animBg="1"/>
      <p:bldP spid="46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161"/>
          <p:cNvSpPr txBox="1"/>
          <p:nvPr/>
        </p:nvSpPr>
        <p:spPr>
          <a:xfrm>
            <a:off x="422275" y="2132013"/>
            <a:ext cx="8153400" cy="2105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>
                <a:latin typeface="Times New Roman" panose="02020603050405020304" pitchFamily="18" charset="0"/>
              </a:rPr>
              <a:t>Các hoạt động học tập ở trường gồm : quan sát, thảo luận nhóm, thực hành, làm việc cá nhân, kể chuyện, trình bày sản phẩm, nhận xét…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387350" y="1462088"/>
            <a:ext cx="7772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1. </a:t>
            </a:r>
            <a:r>
              <a:rPr lang="en-US" altLang="en-US" sz="2800" b="1" u="sng">
                <a:latin typeface="Times New Roman" panose="02020603050405020304" pitchFamily="18" charset="0"/>
              </a:rPr>
              <a:t>Các hoạt động học tập ở trường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8439" name="Picture 8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13" y="22225"/>
            <a:ext cx="509587" cy="683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9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-49212"/>
            <a:ext cx="339725" cy="690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4" descr="BAR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6451600"/>
            <a:ext cx="8591550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6"/>
          <p:cNvSpPr txBox="1"/>
          <p:nvPr/>
        </p:nvSpPr>
        <p:spPr>
          <a:xfrm>
            <a:off x="595313" y="3937000"/>
            <a:ext cx="7772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2. </a:t>
            </a:r>
            <a:r>
              <a:rPr lang="en-US" altLang="en-US" sz="2800" b="1" u="sng">
                <a:latin typeface="Times New Roman" panose="02020603050405020304" pitchFamily="18" charset="0"/>
              </a:rPr>
              <a:t>Các môn học ở trường</a:t>
            </a:r>
            <a:r>
              <a:rPr lang="en-US" altLang="en-US" sz="2800" b="1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61A.jpg"/>
          <p:cNvPicPr>
            <a:picLocks noGrp="1" noChangeAspect="1"/>
          </p:cNvPicPr>
          <p:nvPr isPhoto="1"/>
        </p:nvPicPr>
        <p:blipFill>
          <a:blip r:embed="rId2">
            <a:lum contrast="5000"/>
          </a:blip>
          <a:stretch>
            <a:fillRect/>
          </a:stretch>
        </p:blipFill>
        <p:spPr>
          <a:xfrm>
            <a:off x="0" y="0"/>
            <a:ext cx="3809999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Horizontal Scroll 2"/>
          <p:cNvSpPr/>
          <p:nvPr/>
        </p:nvSpPr>
        <p:spPr>
          <a:xfrm>
            <a:off x="304800" y="1981200"/>
            <a:ext cx="7696200" cy="464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4400" b="1">
                <a:solidFill>
                  <a:srgbClr val="0000FF"/>
                </a:solidFill>
                <a:latin typeface="Times New Roman" panose="02020603050405020304" pitchFamily="18" charset="0"/>
              </a:rPr>
              <a:t> *</a:t>
            </a:r>
            <a:r>
              <a:rPr sz="3200" b="1">
                <a:solidFill>
                  <a:srgbClr val="C00000"/>
                </a:solidFill>
                <a:latin typeface="Times New Roman" panose="02020603050405020304" pitchFamily="18" charset="0"/>
              </a:rPr>
              <a:t>Kể tên các môn học em được học ở trường.</a:t>
            </a:r>
          </a:p>
          <a:p>
            <a:pPr lvl="0">
              <a:buNone/>
            </a:pPr>
            <a:r>
              <a:rPr sz="4400" b="1">
                <a:solidFill>
                  <a:srgbClr val="0000FF"/>
                </a:solidFill>
                <a:latin typeface="Times New Roman" panose="02020603050405020304" pitchFamily="18" charset="0"/>
              </a:rPr>
              <a:t> *</a:t>
            </a:r>
            <a:r>
              <a:rPr sz="3200" b="1">
                <a:solidFill>
                  <a:srgbClr val="C00000"/>
                </a:solidFill>
                <a:latin typeface="Times New Roman" panose="02020603050405020304" pitchFamily="18" charset="0"/>
              </a:rPr>
              <a:t>Em thích nhất môn học nào ? </a:t>
            </a:r>
          </a:p>
          <a:p>
            <a:pPr lvl="0">
              <a:buNone/>
            </a:pPr>
            <a:r>
              <a:rPr sz="3200" b="1">
                <a:solidFill>
                  <a:srgbClr val="C00000"/>
                </a:solidFill>
                <a:latin typeface="Times New Roman" panose="02020603050405020304" pitchFamily="18" charset="0"/>
              </a:rPr>
              <a:t>    Tại sao ?</a:t>
            </a:r>
          </a:p>
          <a:p>
            <a:pPr lvl="0">
              <a:buNone/>
            </a:pPr>
            <a:r>
              <a:rPr sz="3200" b="1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sz="4400" b="1">
                <a:solidFill>
                  <a:srgbClr val="0000FF"/>
                </a:solidFill>
                <a:latin typeface="Times New Roman" panose="02020603050405020304" pitchFamily="18" charset="0"/>
              </a:rPr>
              <a:t>*</a:t>
            </a:r>
            <a:r>
              <a:rPr sz="3200" b="1">
                <a:solidFill>
                  <a:srgbClr val="C00000"/>
                </a:solidFill>
                <a:latin typeface="Times New Roman" panose="02020603050405020304" pitchFamily="18" charset="0"/>
              </a:rPr>
              <a:t>Hoạt động chủ yếu của học sinh ở trường là gì ?</a:t>
            </a:r>
          </a:p>
        </p:txBody>
      </p:sp>
      <p:sp>
        <p:nvSpPr>
          <p:cNvPr id="19460" name="Cloud Callout 3"/>
          <p:cNvSpPr/>
          <p:nvPr/>
        </p:nvSpPr>
        <p:spPr>
          <a:xfrm>
            <a:off x="4419600" y="228600"/>
            <a:ext cx="4419600" cy="1905000"/>
          </a:xfrm>
          <a:prstGeom prst="cloudCallout">
            <a:avLst>
              <a:gd name="adj1" fmla="val -41176"/>
              <a:gd name="adj2" fmla="val 70944"/>
            </a:avLst>
          </a:prstGeom>
          <a:gradFill rotWithShape="1">
            <a:gsLst>
              <a:gs pos="0">
                <a:srgbClr val="FFA2A1">
                  <a:alpha val="100000"/>
                </a:srgbClr>
              </a:gs>
              <a:gs pos="35001">
                <a:srgbClr val="FFBEBD">
                  <a:alpha val="100000"/>
                </a:srgbClr>
              </a:gs>
              <a:gs pos="100000">
                <a:srgbClr val="FFE5E5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BE4B48"/>
            </a:solidFill>
            <a:prstDash val="solid"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lstStyle/>
          <a:p>
            <a:pPr algn="ctr"/>
            <a:r>
              <a:rPr lang="en-US" altLang="en-US" sz="4000" b="1">
                <a:solidFill>
                  <a:schemeClr val="accent2"/>
                </a:solidFill>
                <a:latin typeface="Tahoma" panose="020B0604030504040204" pitchFamily="34" charset="0"/>
              </a:rPr>
              <a:t>Hợp tác nhóm đôi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5AD7-B02E-4A91-9A80-25139F1D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YÊU CẦU CẦN ĐẠT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F166-7B3A-4BBC-89BC-DDB96FDA1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</a:t>
            </a:r>
            <a:r>
              <a:rPr lang="da-DK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 tên được các môn học và nêu được 1 số hoạt động học tập diễn ra trong các giờ học của các môn học đó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da-DK" sz="3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ợp tác, chia sẻ, giúp đỡ các bạn trong lớp, trong trường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4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131022khung-anh-cho-be-ye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WordArt 6"/>
          <p:cNvSpPr>
            <a:spLocks noTextEdit="1"/>
          </p:cNvSpPr>
          <p:nvPr/>
        </p:nvSpPr>
        <p:spPr>
          <a:xfrm>
            <a:off x="1600200" y="304800"/>
            <a:ext cx="594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</a:t>
            </a:r>
          </a:p>
        </p:txBody>
      </p:sp>
      <p:sp>
        <p:nvSpPr>
          <p:cNvPr id="20484" name="WordArt 4"/>
          <p:cNvSpPr>
            <a:spLocks noTextEdit="1"/>
          </p:cNvSpPr>
          <p:nvPr/>
        </p:nvSpPr>
        <p:spPr>
          <a:xfrm>
            <a:off x="2743200" y="2743200"/>
            <a:ext cx="5981700" cy="12223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sq" cmpd="sng">
                  <a:solidFill>
                    <a:srgbClr val="FF0000"/>
                  </a:solidFill>
                  <a:prstDash val="solid"/>
                  <a:miter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ĐOÁN TÊN MÔN HỌC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media.tinmoi.vn/2013/01/02/hocsinh-toan-giaoduc.net.vn_copy.jpg"/>
          <p:cNvPicPr>
            <a:picLocks noChangeAspect="1"/>
          </p:cNvPicPr>
          <p:nvPr/>
        </p:nvPicPr>
        <p:blipFill>
          <a:blip r:embed="rId3"/>
          <a:srcRect l="23077"/>
          <a:stretch>
            <a:fillRect/>
          </a:stretch>
        </p:blipFill>
        <p:spPr>
          <a:xfrm>
            <a:off x="533400" y="457200"/>
            <a:ext cx="8153400" cy="617220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Oval Callout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638800" y="5410200"/>
            <a:ext cx="3352800" cy="1447800"/>
          </a:xfrm>
          <a:prstGeom prst="wedgeEllipseCallout">
            <a:avLst>
              <a:gd name="adj1" fmla="val -37644"/>
              <a:gd name="adj2" fmla="val -53292"/>
            </a:avLst>
          </a:prstGeom>
          <a:solidFill>
            <a:srgbClr val="FFFF00"/>
          </a:solidFill>
          <a:ln w="25400" algn="ctr">
            <a:solidFill>
              <a:srgbClr val="89A4A7"/>
            </a:solidFill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1371600" y="0"/>
            <a:ext cx="47244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2400" b="1"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sz="2400" b="1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>
                <a:latin typeface="Arial" panose="020B0604020202020204" pitchFamily="34" charset="0"/>
                <a:cs typeface="Arial" panose="020B0604020202020204" pitchFamily="34" charset="0"/>
              </a:rPr>
              <a:t> môn học gì?</a:t>
            </a:r>
            <a:endParaRPr sz="24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he d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1534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Text Box 3"/>
          <p:cNvSpPr txBox="1"/>
          <p:nvPr/>
        </p:nvSpPr>
        <p:spPr>
          <a:xfrm>
            <a:off x="2133600" y="5715000"/>
            <a:ext cx="4953000" cy="3667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5060" name="Text Box 4"/>
          <p:cNvSpPr txBox="1"/>
          <p:nvPr/>
        </p:nvSpPr>
        <p:spPr>
          <a:xfrm>
            <a:off x="3581400" y="5819775"/>
            <a:ext cx="3124200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Thể dục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9" name="Picture 39" descr="ca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28956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0" name="Picture 40" descr="cho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657600"/>
            <a:ext cx="28956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1" name="Picture 41" descr="ga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81000"/>
            <a:ext cx="3048000" cy="2166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2" name="Picture 42" descr="heo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228600"/>
            <a:ext cx="2667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3" name="Picture 43" descr="ngu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304800"/>
            <a:ext cx="2819400" cy="258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6" name="Picture 46" descr="meo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8400" y="3429000"/>
            <a:ext cx="2895600" cy="257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0" name="Right Arrow 1">
            <a:hlinkClick r:id="rId12" action="ppaction://hlinksldjump"/>
          </p:cNvPr>
          <p:cNvSpPr/>
          <p:nvPr/>
        </p:nvSpPr>
        <p:spPr>
          <a:xfrm>
            <a:off x="7543800" y="6100763"/>
            <a:ext cx="1371600" cy="703262"/>
          </a:xfrm>
          <a:prstGeom prst="rightArrow">
            <a:avLst>
              <a:gd name="adj1" fmla="val 50000"/>
              <a:gd name="adj2" fmla="val 49995"/>
            </a:avLst>
          </a:prstGeom>
          <a:solidFill>
            <a:schemeClr val="accent1"/>
          </a:solidFill>
          <a:ln w="12700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/>
          <a:lstStyle/>
          <a:p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215063"/>
            <a:ext cx="3886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800" b="1">
                <a:latin typeface="Times New Roman" panose="02020603050405020304" pitchFamily="18" charset="0"/>
              </a:rPr>
              <a:t>Môn Tự nhiên và xã hội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6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56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6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56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6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900"/>
                                        <p:tgtEl>
                                          <p:spTgt spid="256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900"/>
                                        <p:tgtEl>
                                          <p:spTgt spid="256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6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256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6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256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i thua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0010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Text Box 3"/>
          <p:cNvSpPr txBox="1"/>
          <p:nvPr/>
        </p:nvSpPr>
        <p:spPr>
          <a:xfrm>
            <a:off x="3505200" y="5795963"/>
            <a:ext cx="3124200" cy="52228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Mĩ thuật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thu c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8077200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Callout 10">
            <a:hlinkClick r:id="rId4" action="ppaction://hlinksldjump"/>
          </p:cNvPr>
          <p:cNvSpPr/>
          <p:nvPr/>
        </p:nvSpPr>
        <p:spPr>
          <a:xfrm>
            <a:off x="2514600" y="5638800"/>
            <a:ext cx="3048000" cy="1219200"/>
          </a:xfrm>
          <a:prstGeom prst="wedgeEllipseCallout">
            <a:avLst>
              <a:gd name="adj1" fmla="val 3440"/>
              <a:gd name="adj2" fmla="val -46352"/>
            </a:avLst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Thủ công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0"/>
            <a:ext cx="47244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2400" b="1"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sz="2400" b="1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>
                <a:latin typeface="Arial" panose="020B0604020202020204" pitchFamily="34" charset="0"/>
                <a:cs typeface="Arial" panose="020B0604020202020204" pitchFamily="34" charset="0"/>
              </a:rPr>
              <a:t> môn học gì?</a:t>
            </a:r>
            <a:endParaRPr sz="24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Callout 10">
            <a:hlinkClick r:id="rId3" action="ppaction://hlinksldjump"/>
          </p:cNvPr>
          <p:cNvSpPr/>
          <p:nvPr/>
        </p:nvSpPr>
        <p:spPr>
          <a:xfrm>
            <a:off x="2438400" y="5638800"/>
            <a:ext cx="3048000" cy="1219200"/>
          </a:xfrm>
          <a:prstGeom prst="wedgeEllipseCallout">
            <a:avLst>
              <a:gd name="adj1" fmla="val 5940"/>
              <a:gd name="adj2" fmla="val -77606"/>
            </a:avLst>
          </a:prstGeom>
          <a:solidFill>
            <a:srgbClr val="FFFF0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Hát nhạc</a:t>
            </a:r>
          </a:p>
        </p:txBody>
      </p:sp>
      <p:pic>
        <p:nvPicPr>
          <p:cNvPr id="26627" name="Picture 5" descr="1(4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44513"/>
            <a:ext cx="8251825" cy="5170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0"/>
            <a:ext cx="4724400" cy="461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2400" b="1">
                <a:latin typeface="Arial" panose="020B0604020202020204" pitchFamily="34" charset="0"/>
                <a:cs typeface="Arial" panose="020B0604020202020204" pitchFamily="34" charset="0"/>
              </a:rPr>
              <a:t>Đây l</a:t>
            </a:r>
            <a:r>
              <a:rPr sz="2400" b="1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>
                <a:latin typeface="Arial" panose="020B0604020202020204" pitchFamily="34" charset="0"/>
                <a:cs typeface="Arial" panose="020B0604020202020204" pitchFamily="34" charset="0"/>
              </a:rPr>
              <a:t> môn học gì?</a:t>
            </a:r>
            <a:endParaRPr sz="24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io hoc tin ho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81534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Text Box 3"/>
          <p:cNvSpPr txBox="1"/>
          <p:nvPr/>
        </p:nvSpPr>
        <p:spPr>
          <a:xfrm>
            <a:off x="3581400" y="5800725"/>
            <a:ext cx="1828800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Tin học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1627188"/>
            <a:ext cx="5715000" cy="397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Alternate Process 6"/>
          <p:cNvSpPr/>
          <p:nvPr/>
        </p:nvSpPr>
        <p:spPr>
          <a:xfrm>
            <a:off x="6137275" y="3576638"/>
            <a:ext cx="2714625" cy="6858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Stand up!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148388" y="2276475"/>
            <a:ext cx="2717800" cy="6858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Be quiet!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6146800" y="4848225"/>
            <a:ext cx="2724150" cy="687388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Sit down!</a:t>
            </a:r>
          </a:p>
        </p:txBody>
      </p:sp>
      <p:pic>
        <p:nvPicPr>
          <p:cNvPr id="6" name="videoplaybac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25" y="5267325"/>
            <a:ext cx="4064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TextBox 9"/>
          <p:cNvSpPr txBox="1"/>
          <p:nvPr/>
        </p:nvSpPr>
        <p:spPr>
          <a:xfrm>
            <a:off x="169863" y="969963"/>
            <a:ext cx="255905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vi-VN" sz="3200" b="1" u="sng">
                <a:solidFill>
                  <a:srgbClr val="000000"/>
                </a:solidFill>
                <a:latin typeface="Tahoma" panose="020B0604030504040204" pitchFamily="34" charset="0"/>
              </a:rPr>
              <a:t>Question 4: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5861050"/>
            <a:ext cx="37338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800" b="1">
                <a:latin typeface="Times New Roman" panose="02020603050405020304" pitchFamily="18" charset="0"/>
              </a:rPr>
              <a:t>Tiếng Anh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88" y="6350"/>
            <a:ext cx="9158287" cy="5568950"/>
            <a:chOff x="57" y="-44"/>
            <a:chExt cx="5769" cy="3508"/>
          </a:xfrm>
        </p:grpSpPr>
        <p:grpSp>
          <p:nvGrpSpPr>
            <p:cNvPr id="29699" name="Group 3"/>
            <p:cNvGrpSpPr/>
            <p:nvPr/>
          </p:nvGrpSpPr>
          <p:grpSpPr>
            <a:xfrm>
              <a:off x="960" y="-44"/>
              <a:ext cx="4848" cy="3508"/>
              <a:chOff x="576" y="4"/>
              <a:chExt cx="4848" cy="3508"/>
            </a:xfrm>
          </p:grpSpPr>
          <p:sp>
            <p:nvSpPr>
              <p:cNvPr id="29706" name="Oval 9"/>
              <p:cNvSpPr/>
              <p:nvPr/>
            </p:nvSpPr>
            <p:spPr>
              <a:xfrm rot="962513">
                <a:off x="1739" y="4"/>
                <a:ext cx="975" cy="96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endParaRPr lang="en-US" altLang="en-US" sz="2800">
                  <a:latin typeface="Arial" panose="020B0604020202020204" pitchFamily="34" charset="0"/>
                </a:endParaRPr>
              </a:p>
            </p:txBody>
          </p:sp>
          <p:grpSp>
            <p:nvGrpSpPr>
              <p:cNvPr id="29707" name="Group 330"/>
              <p:cNvGrpSpPr/>
              <p:nvPr/>
            </p:nvGrpSpPr>
            <p:grpSpPr>
              <a:xfrm>
                <a:off x="576" y="192"/>
                <a:ext cx="4848" cy="3320"/>
                <a:chOff x="528" y="856"/>
                <a:chExt cx="4848" cy="3320"/>
              </a:xfrm>
            </p:grpSpPr>
            <p:sp>
              <p:nvSpPr>
                <p:cNvPr id="29708" name="AutoShape 4"/>
                <p:cNvSpPr/>
                <p:nvPr/>
              </p:nvSpPr>
              <p:spPr>
                <a:xfrm rot="1196543">
                  <a:off x="1966" y="1577"/>
                  <a:ext cx="146" cy="82"/>
                </a:xfrm>
                <a:custGeom>
                  <a:avLst/>
                  <a:gdLst>
                    <a:gd name="txL" fmla="*/ 5030 w 21600"/>
                    <a:gd name="txT" fmla="*/ 2371 h 21600"/>
                    <a:gd name="txR" fmla="*/ 16570 w 21600"/>
                    <a:gd name="txB" fmla="*/ 13698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CC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09" name="Freeform 5"/>
                <p:cNvSpPr/>
                <p:nvPr/>
              </p:nvSpPr>
              <p:spPr>
                <a:xfrm>
                  <a:off x="1296" y="1800"/>
                  <a:ext cx="576" cy="2328"/>
                </a:xfrm>
                <a:custGeom>
                  <a:avLst/>
                  <a:gdLst>
                    <a:gd name="txL" fmla="*/ 0 w 656"/>
                    <a:gd name="txT" fmla="*/ 0 h 2336"/>
                    <a:gd name="txR" fmla="*/ 656 w 656"/>
                    <a:gd name="txB" fmla="*/ 2336 h 2336"/>
                  </a:gdLst>
                  <a:ahLst/>
                  <a:cxnLst>
                    <a:cxn ang="0">
                      <a:pos x="4" y="0"/>
                    </a:cxn>
                    <a:cxn ang="0">
                      <a:pos x="4" y="96"/>
                    </a:cxn>
                    <a:cxn ang="0">
                      <a:pos x="8" y="144"/>
                    </a:cxn>
                    <a:cxn ang="0">
                      <a:pos x="11" y="220"/>
                    </a:cxn>
                    <a:cxn ang="0">
                      <a:pos x="22" y="316"/>
                    </a:cxn>
                    <a:cxn ang="0">
                      <a:pos x="22" y="412"/>
                    </a:cxn>
                    <a:cxn ang="0">
                      <a:pos x="32" y="488"/>
                    </a:cxn>
                    <a:cxn ang="0">
                      <a:pos x="36" y="756"/>
                    </a:cxn>
                    <a:cxn ang="0">
                      <a:pos x="36" y="1216"/>
                    </a:cxn>
                    <a:cxn ang="0">
                      <a:pos x="47" y="1436"/>
                    </a:cxn>
                    <a:cxn ang="0">
                      <a:pos x="47" y="1704"/>
                    </a:cxn>
                    <a:cxn ang="0">
                      <a:pos x="43" y="2107"/>
                    </a:cxn>
                    <a:cxn ang="0">
                      <a:pos x="41" y="2149"/>
                    </a:cxn>
                  </a:cxnLst>
                  <a:rect l="txL" t="txT" r="txR" b="txB"/>
                  <a:pathLst>
                    <a:path w="656" h="2336">
                      <a:moveTo>
                        <a:pt x="56" y="0"/>
                      </a:moveTo>
                      <a:cubicBezTo>
                        <a:pt x="28" y="36"/>
                        <a:pt x="0" y="72"/>
                        <a:pt x="8" y="96"/>
                      </a:cubicBezTo>
                      <a:cubicBezTo>
                        <a:pt x="16" y="120"/>
                        <a:pt x="80" y="120"/>
                        <a:pt x="104" y="144"/>
                      </a:cubicBezTo>
                      <a:cubicBezTo>
                        <a:pt x="128" y="168"/>
                        <a:pt x="120" y="208"/>
                        <a:pt x="152" y="240"/>
                      </a:cubicBezTo>
                      <a:cubicBezTo>
                        <a:pt x="184" y="272"/>
                        <a:pt x="272" y="304"/>
                        <a:pt x="296" y="336"/>
                      </a:cubicBezTo>
                      <a:cubicBezTo>
                        <a:pt x="320" y="368"/>
                        <a:pt x="272" y="400"/>
                        <a:pt x="296" y="432"/>
                      </a:cubicBezTo>
                      <a:cubicBezTo>
                        <a:pt x="320" y="464"/>
                        <a:pt x="408" y="464"/>
                        <a:pt x="440" y="528"/>
                      </a:cubicBezTo>
                      <a:cubicBezTo>
                        <a:pt x="472" y="592"/>
                        <a:pt x="480" y="688"/>
                        <a:pt x="488" y="816"/>
                      </a:cubicBezTo>
                      <a:cubicBezTo>
                        <a:pt x="496" y="944"/>
                        <a:pt x="464" y="1176"/>
                        <a:pt x="488" y="1296"/>
                      </a:cubicBezTo>
                      <a:cubicBezTo>
                        <a:pt x="512" y="1416"/>
                        <a:pt x="608" y="1448"/>
                        <a:pt x="632" y="1536"/>
                      </a:cubicBezTo>
                      <a:cubicBezTo>
                        <a:pt x="656" y="1624"/>
                        <a:pt x="640" y="1704"/>
                        <a:pt x="632" y="1824"/>
                      </a:cubicBezTo>
                      <a:cubicBezTo>
                        <a:pt x="624" y="1944"/>
                        <a:pt x="600" y="2176"/>
                        <a:pt x="584" y="2256"/>
                      </a:cubicBezTo>
                      <a:cubicBezTo>
                        <a:pt x="568" y="2336"/>
                        <a:pt x="552" y="2320"/>
                        <a:pt x="536" y="230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0" name="Oval 6"/>
                <p:cNvSpPr/>
                <p:nvPr/>
              </p:nvSpPr>
              <p:spPr>
                <a:xfrm rot="-577682">
                  <a:off x="848" y="856"/>
                  <a:ext cx="816" cy="9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 eaLnBrk="1" hangingPunct="1"/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1" name="AutoShape 7"/>
                <p:cNvSpPr/>
                <p:nvPr/>
              </p:nvSpPr>
              <p:spPr>
                <a:xfrm>
                  <a:off x="1216" y="1780"/>
                  <a:ext cx="184" cy="92"/>
                </a:xfrm>
                <a:custGeom>
                  <a:avLst/>
                  <a:gdLst>
                    <a:gd name="txL" fmla="*/ 5048 w 21600"/>
                    <a:gd name="txT" fmla="*/ 2348 h 21600"/>
                    <a:gd name="txR" fmla="*/ 16552 w 21600"/>
                    <a:gd name="txB" fmla="*/ 13617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2" name="Freeform 10"/>
                <p:cNvSpPr/>
                <p:nvPr/>
              </p:nvSpPr>
              <p:spPr>
                <a:xfrm>
                  <a:off x="1992" y="1616"/>
                  <a:ext cx="56" cy="432"/>
                </a:xfrm>
                <a:custGeom>
                  <a:avLst/>
                  <a:gdLst>
                    <a:gd name="txL" fmla="*/ 0 w 56"/>
                    <a:gd name="txT" fmla="*/ 0 h 432"/>
                    <a:gd name="txR" fmla="*/ 56 w 56"/>
                    <a:gd name="txB" fmla="*/ 432 h 432"/>
                  </a:gdLst>
                  <a:ahLst/>
                  <a:cxnLst>
                    <a:cxn ang="0">
                      <a:pos x="48" y="0"/>
                    </a:cxn>
                    <a:cxn ang="0">
                      <a:pos x="0" y="96"/>
                    </a:cxn>
                    <a:cxn ang="0">
                      <a:pos x="48" y="192"/>
                    </a:cxn>
                    <a:cxn ang="0">
                      <a:pos x="0" y="288"/>
                    </a:cxn>
                    <a:cxn ang="0">
                      <a:pos x="48" y="384"/>
                    </a:cxn>
                    <a:cxn ang="0">
                      <a:pos x="48" y="432"/>
                    </a:cxn>
                  </a:cxnLst>
                  <a:rect l="txL" t="txT" r="txR" b="txB"/>
                  <a:pathLst>
                    <a:path w="56" h="432">
                      <a:moveTo>
                        <a:pt x="48" y="0"/>
                      </a:moveTo>
                      <a:cubicBezTo>
                        <a:pt x="24" y="32"/>
                        <a:pt x="0" y="64"/>
                        <a:pt x="0" y="96"/>
                      </a:cubicBezTo>
                      <a:cubicBezTo>
                        <a:pt x="0" y="128"/>
                        <a:pt x="48" y="160"/>
                        <a:pt x="48" y="192"/>
                      </a:cubicBezTo>
                      <a:cubicBezTo>
                        <a:pt x="48" y="224"/>
                        <a:pt x="0" y="256"/>
                        <a:pt x="0" y="288"/>
                      </a:cubicBezTo>
                      <a:cubicBezTo>
                        <a:pt x="0" y="320"/>
                        <a:pt x="40" y="360"/>
                        <a:pt x="48" y="384"/>
                      </a:cubicBezTo>
                      <a:cubicBezTo>
                        <a:pt x="56" y="408"/>
                        <a:pt x="52" y="420"/>
                        <a:pt x="48" y="4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3" name="Oval 12"/>
                <p:cNvSpPr/>
                <p:nvPr/>
              </p:nvSpPr>
              <p:spPr>
                <a:xfrm rot="892951">
                  <a:off x="2640" y="1056"/>
                  <a:ext cx="816" cy="960"/>
                </a:xfrm>
                <a:prstGeom prst="ellipse">
                  <a:avLst/>
                </a:prstGeom>
                <a:solidFill>
                  <a:srgbClr val="990099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4" name="Freeform 13"/>
                <p:cNvSpPr/>
                <p:nvPr/>
              </p:nvSpPr>
              <p:spPr>
                <a:xfrm>
                  <a:off x="1736" y="1984"/>
                  <a:ext cx="1248" cy="2048"/>
                </a:xfrm>
                <a:custGeom>
                  <a:avLst/>
                  <a:gdLst>
                    <a:gd name="txL" fmla="*/ 0 w 1312"/>
                    <a:gd name="txT" fmla="*/ 0 h 2304"/>
                    <a:gd name="txR" fmla="*/ 1312 w 1312"/>
                    <a:gd name="txB" fmla="*/ 2304 h 2304"/>
                  </a:gdLst>
                  <a:ahLst/>
                  <a:cxnLst>
                    <a:cxn ang="0">
                      <a:pos x="447" y="0"/>
                    </a:cxn>
                    <a:cxn ang="0">
                      <a:pos x="465" y="18"/>
                    </a:cxn>
                    <a:cxn ang="0">
                      <a:pos x="343" y="22"/>
                    </a:cxn>
                    <a:cxn ang="0">
                      <a:pos x="306" y="46"/>
                    </a:cxn>
                    <a:cxn ang="0">
                      <a:pos x="306" y="68"/>
                    </a:cxn>
                    <a:cxn ang="0">
                      <a:pos x="270" y="96"/>
                    </a:cxn>
                    <a:cxn ang="0">
                      <a:pos x="254" y="132"/>
                    </a:cxn>
                    <a:cxn ang="0">
                      <a:pos x="254" y="155"/>
                    </a:cxn>
                    <a:cxn ang="0">
                      <a:pos x="146" y="188"/>
                    </a:cxn>
                    <a:cxn ang="0">
                      <a:pos x="24" y="210"/>
                    </a:cxn>
                    <a:cxn ang="0">
                      <a:pos x="10" y="218"/>
                    </a:cxn>
                  </a:cxnLst>
                  <a:rect l="txL" t="txT" r="txR" b="txB"/>
                  <a:pathLst>
                    <a:path w="1312" h="2304">
                      <a:moveTo>
                        <a:pt x="1216" y="0"/>
                      </a:moveTo>
                      <a:cubicBezTo>
                        <a:pt x="1264" y="76"/>
                        <a:pt x="1312" y="152"/>
                        <a:pt x="1264" y="192"/>
                      </a:cubicBezTo>
                      <a:cubicBezTo>
                        <a:pt x="1216" y="232"/>
                        <a:pt x="1000" y="192"/>
                        <a:pt x="928" y="240"/>
                      </a:cubicBezTo>
                      <a:cubicBezTo>
                        <a:pt x="856" y="288"/>
                        <a:pt x="848" y="400"/>
                        <a:pt x="832" y="480"/>
                      </a:cubicBezTo>
                      <a:cubicBezTo>
                        <a:pt x="816" y="560"/>
                        <a:pt x="848" y="632"/>
                        <a:pt x="832" y="720"/>
                      </a:cubicBezTo>
                      <a:cubicBezTo>
                        <a:pt x="816" y="808"/>
                        <a:pt x="760" y="896"/>
                        <a:pt x="736" y="1008"/>
                      </a:cubicBezTo>
                      <a:cubicBezTo>
                        <a:pt x="712" y="1120"/>
                        <a:pt x="696" y="1288"/>
                        <a:pt x="688" y="1392"/>
                      </a:cubicBezTo>
                      <a:cubicBezTo>
                        <a:pt x="680" y="1496"/>
                        <a:pt x="736" y="1536"/>
                        <a:pt x="688" y="1632"/>
                      </a:cubicBezTo>
                      <a:cubicBezTo>
                        <a:pt x="640" y="1728"/>
                        <a:pt x="504" y="1872"/>
                        <a:pt x="400" y="1968"/>
                      </a:cubicBezTo>
                      <a:cubicBezTo>
                        <a:pt x="296" y="2064"/>
                        <a:pt x="128" y="2152"/>
                        <a:pt x="64" y="2208"/>
                      </a:cubicBezTo>
                      <a:cubicBezTo>
                        <a:pt x="0" y="2264"/>
                        <a:pt x="8" y="2284"/>
                        <a:pt x="16" y="230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5" name="AutoShape 14"/>
                <p:cNvSpPr/>
                <p:nvPr/>
              </p:nvSpPr>
              <p:spPr>
                <a:xfrm rot="1196543">
                  <a:off x="2848" y="1952"/>
                  <a:ext cx="146" cy="82"/>
                </a:xfrm>
                <a:custGeom>
                  <a:avLst/>
                  <a:gdLst>
                    <a:gd name="txL" fmla="*/ 5030 w 21600"/>
                    <a:gd name="txT" fmla="*/ 2371 h 21600"/>
                    <a:gd name="txR" fmla="*/ 16570 w 21600"/>
                    <a:gd name="txB" fmla="*/ 13698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990099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6" name="Text Box 15"/>
                <p:cNvSpPr txBox="1"/>
                <p:nvPr/>
              </p:nvSpPr>
              <p:spPr>
                <a:xfrm>
                  <a:off x="2736" y="1250"/>
                  <a:ext cx="672" cy="6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Âm nhạc</a:t>
                  </a:r>
                </a:p>
              </p:txBody>
            </p:sp>
            <p:sp>
              <p:nvSpPr>
                <p:cNvPr id="29717" name="Freeform 16"/>
                <p:cNvSpPr/>
                <p:nvPr/>
              </p:nvSpPr>
              <p:spPr>
                <a:xfrm>
                  <a:off x="1776" y="3112"/>
                  <a:ext cx="1000" cy="920"/>
                </a:xfrm>
                <a:custGeom>
                  <a:avLst/>
                  <a:gdLst>
                    <a:gd name="txL" fmla="*/ 0 w 1000"/>
                    <a:gd name="txT" fmla="*/ 0 h 920"/>
                    <a:gd name="txR" fmla="*/ 1000 w 1000"/>
                    <a:gd name="txB" fmla="*/ 920 h 920"/>
                  </a:gdLst>
                  <a:ahLst/>
                  <a:cxnLst>
                    <a:cxn ang="0">
                      <a:pos x="960" y="8"/>
                    </a:cxn>
                    <a:cxn ang="0">
                      <a:pos x="960" y="56"/>
                    </a:cxn>
                    <a:cxn ang="0">
                      <a:pos x="720" y="344"/>
                    </a:cxn>
                    <a:cxn ang="0">
                      <a:pos x="576" y="536"/>
                    </a:cxn>
                    <a:cxn ang="0">
                      <a:pos x="0" y="920"/>
                    </a:cxn>
                  </a:cxnLst>
                  <a:rect l="txL" t="txT" r="txR" b="txB"/>
                  <a:pathLst>
                    <a:path w="1000" h="920">
                      <a:moveTo>
                        <a:pt x="960" y="8"/>
                      </a:moveTo>
                      <a:cubicBezTo>
                        <a:pt x="980" y="4"/>
                        <a:pt x="1000" y="0"/>
                        <a:pt x="960" y="56"/>
                      </a:cubicBezTo>
                      <a:cubicBezTo>
                        <a:pt x="920" y="112"/>
                        <a:pt x="784" y="264"/>
                        <a:pt x="720" y="344"/>
                      </a:cubicBezTo>
                      <a:cubicBezTo>
                        <a:pt x="656" y="424"/>
                        <a:pt x="696" y="440"/>
                        <a:pt x="576" y="536"/>
                      </a:cubicBezTo>
                      <a:cubicBezTo>
                        <a:pt x="456" y="632"/>
                        <a:pt x="104" y="856"/>
                        <a:pt x="0" y="92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18" name="Oval 17"/>
                <p:cNvSpPr/>
                <p:nvPr/>
              </p:nvSpPr>
              <p:spPr>
                <a:xfrm rot="2534116">
                  <a:off x="3601" y="1075"/>
                  <a:ext cx="873" cy="960"/>
                </a:xfrm>
                <a:prstGeom prst="ellipse">
                  <a:avLst/>
                </a:prstGeom>
                <a:solidFill>
                  <a:srgbClr val="660066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9" name="Freeform 18"/>
                <p:cNvSpPr/>
                <p:nvPr/>
              </p:nvSpPr>
              <p:spPr>
                <a:xfrm>
                  <a:off x="3168" y="1920"/>
                  <a:ext cx="624" cy="384"/>
                </a:xfrm>
                <a:custGeom>
                  <a:avLst/>
                  <a:gdLst>
                    <a:gd name="txL" fmla="*/ 0 w 624"/>
                    <a:gd name="txT" fmla="*/ 0 h 384"/>
                    <a:gd name="txR" fmla="*/ 624 w 624"/>
                    <a:gd name="txB" fmla="*/ 384 h 384"/>
                  </a:gdLst>
                  <a:ahLst/>
                  <a:cxnLst>
                    <a:cxn ang="0">
                      <a:pos x="624" y="0"/>
                    </a:cxn>
                    <a:cxn ang="0">
                      <a:pos x="192" y="96"/>
                    </a:cxn>
                    <a:cxn ang="0">
                      <a:pos x="48" y="336"/>
                    </a:cxn>
                    <a:cxn ang="0">
                      <a:pos x="0" y="384"/>
                    </a:cxn>
                  </a:cxnLst>
                  <a:rect l="txL" t="txT" r="txR" b="txB"/>
                  <a:pathLst>
                    <a:path w="624" h="384">
                      <a:moveTo>
                        <a:pt x="624" y="0"/>
                      </a:moveTo>
                      <a:cubicBezTo>
                        <a:pt x="456" y="20"/>
                        <a:pt x="288" y="40"/>
                        <a:pt x="192" y="96"/>
                      </a:cubicBezTo>
                      <a:cubicBezTo>
                        <a:pt x="96" y="152"/>
                        <a:pt x="80" y="288"/>
                        <a:pt x="48" y="336"/>
                      </a:cubicBezTo>
                      <a:cubicBezTo>
                        <a:pt x="16" y="384"/>
                        <a:pt x="8" y="384"/>
                        <a:pt x="0" y="38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0" name="AutoShape 19"/>
                <p:cNvSpPr/>
                <p:nvPr/>
              </p:nvSpPr>
              <p:spPr>
                <a:xfrm rot="3014045">
                  <a:off x="3654" y="1847"/>
                  <a:ext cx="170" cy="113"/>
                </a:xfrm>
                <a:custGeom>
                  <a:avLst/>
                  <a:gdLst>
                    <a:gd name="txL" fmla="*/ 5082 w 21600"/>
                    <a:gd name="txT" fmla="*/ 2294 h 21600"/>
                    <a:gd name="txR" fmla="*/ 16518 w 21600"/>
                    <a:gd name="txB" fmla="*/ 13763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660066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1" name="Text Box 20"/>
                <p:cNvSpPr txBox="1"/>
                <p:nvPr/>
              </p:nvSpPr>
              <p:spPr>
                <a:xfrm>
                  <a:off x="3736" y="1258"/>
                  <a:ext cx="690" cy="5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00FF00"/>
                      </a:solidFill>
                      <a:latin typeface=".VnArial Narrow" panose="020B7200000000000000" pitchFamily="34" charset="0"/>
                      <a:cs typeface="Arial" panose="020B0604020202020204" pitchFamily="34" charset="0"/>
                    </a:rPr>
                    <a:t>M</a:t>
                  </a:r>
                  <a:r>
                    <a:rPr lang="en-US" altLang="en-US" sz="2800" b="1">
                      <a:solidFill>
                        <a:srgbClr val="00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ĩ thuật</a:t>
                  </a:r>
                  <a:endParaRPr lang="en-US" altLang="en-US" sz="2800" b="1">
                    <a:solidFill>
                      <a:srgbClr val="00FF00"/>
                    </a:solidFill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29722" name="Freeform 21"/>
                <p:cNvSpPr/>
                <p:nvPr/>
              </p:nvSpPr>
              <p:spPr>
                <a:xfrm>
                  <a:off x="1720" y="2976"/>
                  <a:ext cx="360" cy="1056"/>
                </a:xfrm>
                <a:custGeom>
                  <a:avLst/>
                  <a:gdLst>
                    <a:gd name="txL" fmla="*/ 0 w 360"/>
                    <a:gd name="txT" fmla="*/ 0 h 1056"/>
                    <a:gd name="txR" fmla="*/ 360 w 360"/>
                    <a:gd name="txB" fmla="*/ 1056 h 1056"/>
                  </a:gdLst>
                  <a:ahLst/>
                  <a:cxnLst>
                    <a:cxn ang="0">
                      <a:pos x="344" y="0"/>
                    </a:cxn>
                    <a:cxn ang="0">
                      <a:pos x="296" y="96"/>
                    </a:cxn>
                    <a:cxn ang="0">
                      <a:pos x="344" y="240"/>
                    </a:cxn>
                    <a:cxn ang="0">
                      <a:pos x="200" y="480"/>
                    </a:cxn>
                    <a:cxn ang="0">
                      <a:pos x="152" y="720"/>
                    </a:cxn>
                    <a:cxn ang="0">
                      <a:pos x="56" y="816"/>
                    </a:cxn>
                    <a:cxn ang="0">
                      <a:pos x="8" y="1008"/>
                    </a:cxn>
                    <a:cxn ang="0">
                      <a:pos x="8" y="1056"/>
                    </a:cxn>
                  </a:cxnLst>
                  <a:rect l="txL" t="txT" r="txR" b="txB"/>
                  <a:pathLst>
                    <a:path w="360" h="1056">
                      <a:moveTo>
                        <a:pt x="344" y="0"/>
                      </a:moveTo>
                      <a:cubicBezTo>
                        <a:pt x="320" y="28"/>
                        <a:pt x="296" y="56"/>
                        <a:pt x="296" y="96"/>
                      </a:cubicBezTo>
                      <a:cubicBezTo>
                        <a:pt x="296" y="136"/>
                        <a:pt x="360" y="176"/>
                        <a:pt x="344" y="240"/>
                      </a:cubicBezTo>
                      <a:cubicBezTo>
                        <a:pt x="328" y="304"/>
                        <a:pt x="232" y="400"/>
                        <a:pt x="200" y="480"/>
                      </a:cubicBezTo>
                      <a:cubicBezTo>
                        <a:pt x="168" y="560"/>
                        <a:pt x="176" y="664"/>
                        <a:pt x="152" y="720"/>
                      </a:cubicBezTo>
                      <a:cubicBezTo>
                        <a:pt x="128" y="776"/>
                        <a:pt x="80" y="768"/>
                        <a:pt x="56" y="816"/>
                      </a:cubicBezTo>
                      <a:cubicBezTo>
                        <a:pt x="32" y="864"/>
                        <a:pt x="16" y="968"/>
                        <a:pt x="8" y="1008"/>
                      </a:cubicBezTo>
                      <a:cubicBezTo>
                        <a:pt x="0" y="1048"/>
                        <a:pt x="4" y="1052"/>
                        <a:pt x="8" y="105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3" name="Oval 22"/>
                <p:cNvSpPr/>
                <p:nvPr/>
              </p:nvSpPr>
              <p:spPr>
                <a:xfrm rot="546548">
                  <a:off x="1680" y="2040"/>
                  <a:ext cx="816" cy="96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24" name="AutoShape 23"/>
                <p:cNvSpPr/>
                <p:nvPr/>
              </p:nvSpPr>
              <p:spPr>
                <a:xfrm rot="184424">
                  <a:off x="1969" y="2952"/>
                  <a:ext cx="103" cy="99"/>
                </a:xfrm>
                <a:custGeom>
                  <a:avLst/>
                  <a:gdLst>
                    <a:gd name="txL" fmla="*/ 5033 w 21600"/>
                    <a:gd name="txT" fmla="*/ 2182 h 21600"/>
                    <a:gd name="txR" fmla="*/ 16567 w 21600"/>
                    <a:gd name="txB" fmla="*/ 13745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0000FF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5" name="AutoShape 25"/>
                <p:cNvSpPr/>
                <p:nvPr/>
              </p:nvSpPr>
              <p:spPr>
                <a:xfrm rot="1196543">
                  <a:off x="2848" y="3184"/>
                  <a:ext cx="146" cy="82"/>
                </a:xfrm>
                <a:custGeom>
                  <a:avLst/>
                  <a:gdLst>
                    <a:gd name="txL" fmla="*/ 5030 w 21600"/>
                    <a:gd name="txT" fmla="*/ 2371 h 21600"/>
                    <a:gd name="txR" fmla="*/ 16570 w 21600"/>
                    <a:gd name="txB" fmla="*/ 13698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chemeClr val="folHlink">
                    <a:alpha val="100000"/>
                  </a:scheme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6" name="Freeform 26"/>
                <p:cNvSpPr/>
                <p:nvPr/>
              </p:nvSpPr>
              <p:spPr>
                <a:xfrm>
                  <a:off x="1824" y="3216"/>
                  <a:ext cx="1216" cy="864"/>
                </a:xfrm>
                <a:custGeom>
                  <a:avLst/>
                  <a:gdLst>
                    <a:gd name="txL" fmla="*/ 0 w 1216"/>
                    <a:gd name="txT" fmla="*/ 0 h 864"/>
                    <a:gd name="txR" fmla="*/ 1216 w 1216"/>
                    <a:gd name="txB" fmla="*/ 864 h 864"/>
                  </a:gdLst>
                  <a:ahLst/>
                  <a:cxnLst>
                    <a:cxn ang="0">
                      <a:pos x="1104" y="0"/>
                    </a:cxn>
                    <a:cxn ang="0">
                      <a:pos x="1056" y="192"/>
                    </a:cxn>
                    <a:cxn ang="0">
                      <a:pos x="1152" y="336"/>
                    </a:cxn>
                    <a:cxn ang="0">
                      <a:pos x="672" y="432"/>
                    </a:cxn>
                    <a:cxn ang="0">
                      <a:pos x="432" y="576"/>
                    </a:cxn>
                    <a:cxn ang="0">
                      <a:pos x="0" y="864"/>
                    </a:cxn>
                  </a:cxnLst>
                  <a:rect l="txL" t="txT" r="txR" b="txB"/>
                  <a:pathLst>
                    <a:path w="1216" h="864">
                      <a:moveTo>
                        <a:pt x="1104" y="0"/>
                      </a:moveTo>
                      <a:cubicBezTo>
                        <a:pt x="1076" y="68"/>
                        <a:pt x="1048" y="136"/>
                        <a:pt x="1056" y="192"/>
                      </a:cubicBezTo>
                      <a:cubicBezTo>
                        <a:pt x="1064" y="248"/>
                        <a:pt x="1216" y="296"/>
                        <a:pt x="1152" y="336"/>
                      </a:cubicBezTo>
                      <a:cubicBezTo>
                        <a:pt x="1088" y="376"/>
                        <a:pt x="792" y="392"/>
                        <a:pt x="672" y="432"/>
                      </a:cubicBezTo>
                      <a:cubicBezTo>
                        <a:pt x="552" y="472"/>
                        <a:pt x="544" y="504"/>
                        <a:pt x="432" y="576"/>
                      </a:cubicBezTo>
                      <a:cubicBezTo>
                        <a:pt x="320" y="648"/>
                        <a:pt x="160" y="756"/>
                        <a:pt x="0" y="86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27" name="Oval 27"/>
                <p:cNvSpPr/>
                <p:nvPr/>
              </p:nvSpPr>
              <p:spPr>
                <a:xfrm rot="892951">
                  <a:off x="2640" y="2280"/>
                  <a:ext cx="816" cy="960"/>
                </a:xfrm>
                <a:prstGeom prst="ellipse">
                  <a:avLst/>
                </a:prstGeom>
                <a:solidFill>
                  <a:schemeClr val="folHlink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28" name="Oval 29"/>
                <p:cNvSpPr/>
                <p:nvPr/>
              </p:nvSpPr>
              <p:spPr>
                <a:xfrm rot="3030025">
                  <a:off x="3500" y="2575"/>
                  <a:ext cx="967" cy="1081"/>
                </a:xfrm>
                <a:prstGeom prst="ellipse">
                  <a:avLst/>
                </a:prstGeom>
                <a:solidFill>
                  <a:srgbClr val="FF33CC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rot="10800000" vert="eaVert" wrap="none" anchor="ctr" anchorCtr="0"/>
                <a:lstStyle/>
                <a:p>
                  <a:pPr eaLnBrk="1" hangingPunct="1"/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29" name="Freeform 30"/>
                <p:cNvSpPr/>
                <p:nvPr/>
              </p:nvSpPr>
              <p:spPr>
                <a:xfrm>
                  <a:off x="1688" y="3352"/>
                  <a:ext cx="1912" cy="792"/>
                </a:xfrm>
                <a:custGeom>
                  <a:avLst/>
                  <a:gdLst>
                    <a:gd name="txL" fmla="*/ 0 w 1912"/>
                    <a:gd name="txT" fmla="*/ 0 h 792"/>
                    <a:gd name="txR" fmla="*/ 1912 w 1912"/>
                    <a:gd name="txB" fmla="*/ 792 h 792"/>
                  </a:gdLst>
                  <a:ahLst/>
                  <a:cxnLst>
                    <a:cxn ang="0">
                      <a:pos x="1912" y="8"/>
                    </a:cxn>
                    <a:cxn ang="0">
                      <a:pos x="1528" y="56"/>
                    </a:cxn>
                    <a:cxn ang="0">
                      <a:pos x="904" y="344"/>
                    </a:cxn>
                    <a:cxn ang="0">
                      <a:pos x="136" y="728"/>
                    </a:cxn>
                    <a:cxn ang="0">
                      <a:pos x="88" y="728"/>
                    </a:cxn>
                  </a:cxnLst>
                  <a:rect l="txL" t="txT" r="txR" b="txB"/>
                  <a:pathLst>
                    <a:path w="1912" h="792">
                      <a:moveTo>
                        <a:pt x="1912" y="8"/>
                      </a:moveTo>
                      <a:cubicBezTo>
                        <a:pt x="1804" y="4"/>
                        <a:pt x="1696" y="0"/>
                        <a:pt x="1528" y="56"/>
                      </a:cubicBezTo>
                      <a:cubicBezTo>
                        <a:pt x="1360" y="112"/>
                        <a:pt x="1136" y="232"/>
                        <a:pt x="904" y="344"/>
                      </a:cubicBezTo>
                      <a:cubicBezTo>
                        <a:pt x="672" y="456"/>
                        <a:pt x="272" y="664"/>
                        <a:pt x="136" y="728"/>
                      </a:cubicBezTo>
                      <a:cubicBezTo>
                        <a:pt x="0" y="792"/>
                        <a:pt x="96" y="728"/>
                        <a:pt x="88" y="72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0" name="AutoShape 31"/>
                <p:cNvSpPr/>
                <p:nvPr/>
              </p:nvSpPr>
              <p:spPr>
                <a:xfrm rot="3616093">
                  <a:off x="3525" y="3302"/>
                  <a:ext cx="120" cy="94"/>
                </a:xfrm>
                <a:custGeom>
                  <a:avLst/>
                  <a:gdLst>
                    <a:gd name="txL" fmla="*/ 5040 w 21600"/>
                    <a:gd name="txT" fmla="*/ 2298 h 21600"/>
                    <a:gd name="txR" fmla="*/ 16560 w 21600"/>
                    <a:gd name="txB" fmla="*/ 13787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CC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1" name="Oval 33"/>
                <p:cNvSpPr/>
                <p:nvPr/>
              </p:nvSpPr>
              <p:spPr>
                <a:xfrm rot="-2163384">
                  <a:off x="544" y="2128"/>
                  <a:ext cx="816" cy="960"/>
                </a:xfrm>
                <a:prstGeom prst="ellipse">
                  <a:avLst/>
                </a:prstGeom>
                <a:solidFill>
                  <a:srgbClr val="800000"/>
                </a:solidFill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32" name="Freeform 34"/>
                <p:cNvSpPr/>
                <p:nvPr/>
              </p:nvSpPr>
              <p:spPr>
                <a:xfrm>
                  <a:off x="1296" y="3024"/>
                  <a:ext cx="480" cy="1104"/>
                </a:xfrm>
                <a:custGeom>
                  <a:avLst/>
                  <a:gdLst>
                    <a:gd name="txL" fmla="*/ 0 w 480"/>
                    <a:gd name="txT" fmla="*/ 0 h 1104"/>
                    <a:gd name="txR" fmla="*/ 480 w 480"/>
                    <a:gd name="txB" fmla="*/ 1104 h 1104"/>
                  </a:gdLst>
                  <a:ahLst/>
                  <a:cxnLst>
                    <a:cxn ang="0">
                      <a:pos x="0" y="0"/>
                    </a:cxn>
                    <a:cxn ang="0">
                      <a:pos x="288" y="96"/>
                    </a:cxn>
                    <a:cxn ang="0">
                      <a:pos x="288" y="384"/>
                    </a:cxn>
                    <a:cxn ang="0">
                      <a:pos x="432" y="816"/>
                    </a:cxn>
                    <a:cxn ang="0">
                      <a:pos x="480" y="1104"/>
                    </a:cxn>
                  </a:cxnLst>
                  <a:rect l="txL" t="txT" r="txR" b="txB"/>
                  <a:pathLst>
                    <a:path w="480" h="1104">
                      <a:moveTo>
                        <a:pt x="0" y="0"/>
                      </a:moveTo>
                      <a:cubicBezTo>
                        <a:pt x="120" y="16"/>
                        <a:pt x="240" y="32"/>
                        <a:pt x="288" y="96"/>
                      </a:cubicBezTo>
                      <a:cubicBezTo>
                        <a:pt x="336" y="160"/>
                        <a:pt x="264" y="264"/>
                        <a:pt x="288" y="384"/>
                      </a:cubicBezTo>
                      <a:cubicBezTo>
                        <a:pt x="312" y="504"/>
                        <a:pt x="400" y="696"/>
                        <a:pt x="432" y="816"/>
                      </a:cubicBezTo>
                      <a:cubicBezTo>
                        <a:pt x="464" y="936"/>
                        <a:pt x="472" y="1020"/>
                        <a:pt x="480" y="110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3" name="AutoShape 35"/>
                <p:cNvSpPr/>
                <p:nvPr/>
              </p:nvSpPr>
              <p:spPr>
                <a:xfrm rot="-3550325">
                  <a:off x="1184" y="2947"/>
                  <a:ext cx="126" cy="119"/>
                </a:xfrm>
                <a:custGeom>
                  <a:avLst/>
                  <a:gdLst>
                    <a:gd name="txL" fmla="*/ 4971 w 21600"/>
                    <a:gd name="txT" fmla="*/ 2360 h 21600"/>
                    <a:gd name="txR" fmla="*/ 16629 w 21600"/>
                    <a:gd name="txB" fmla="*/ 13613 h 21600"/>
                  </a:gdLst>
                  <a:ahLst/>
                  <a:cxnLst>
                    <a:cxn ang="17694720">
                      <a:pos x="0" y="0"/>
                    </a:cxn>
                    <a:cxn ang="11796480">
                      <a:pos x="0" y="0"/>
                    </a:cxn>
                    <a:cxn ang="5898240">
                      <a:pos x="0" y="0"/>
                    </a:cxn>
                    <a:cxn ang="0">
                      <a:pos x="0" y="0"/>
                    </a:cxn>
                  </a:cxnLst>
                  <a:rect l="txL" t="txT" r="txR" b="txB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800000">
                    <a:alpha val="100000"/>
                  </a:srgbClr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34" name="Text Box 37"/>
                <p:cNvSpPr txBox="1"/>
                <p:nvPr/>
              </p:nvSpPr>
              <p:spPr>
                <a:xfrm>
                  <a:off x="528" y="3648"/>
                  <a:ext cx="4848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en-US" altLang="en-US">
                    <a:latin typeface="Arial" panose="020B0604020202020204" pitchFamily="34" charset="0"/>
                    <a:ea typeface="Arial" panose="020B0604020202020204" pitchFamily="34" charset="0"/>
                  </a:endParaRPr>
                </a:p>
              </p:txBody>
            </p:sp>
            <p:sp>
              <p:nvSpPr>
                <p:cNvPr id="29735" name="Text Box 321"/>
                <p:cNvSpPr txBox="1"/>
                <p:nvPr/>
              </p:nvSpPr>
              <p:spPr>
                <a:xfrm>
                  <a:off x="864" y="1152"/>
                  <a:ext cx="672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FF0066"/>
                      </a:solidFill>
                      <a:latin typeface="Arial" panose="020B0604020202020204" pitchFamily="34" charset="0"/>
                    </a:rPr>
                    <a:t>Toán</a:t>
                  </a:r>
                </a:p>
              </p:txBody>
            </p:sp>
            <p:sp>
              <p:nvSpPr>
                <p:cNvPr id="29736" name="Text Box 322"/>
                <p:cNvSpPr txBox="1"/>
                <p:nvPr/>
              </p:nvSpPr>
              <p:spPr>
                <a:xfrm>
                  <a:off x="1872" y="912"/>
                  <a:ext cx="817" cy="3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b="1">
                      <a:latin typeface="Arial" panose="020B0604020202020204" pitchFamily="34" charset="0"/>
                    </a:rPr>
                    <a:t>TN-XH</a:t>
                  </a:r>
                </a:p>
              </p:txBody>
            </p:sp>
            <p:sp>
              <p:nvSpPr>
                <p:cNvPr id="29737" name="Text Box 323"/>
                <p:cNvSpPr txBox="1"/>
                <p:nvPr/>
              </p:nvSpPr>
              <p:spPr>
                <a:xfrm rot="-978831">
                  <a:off x="672" y="2304"/>
                  <a:ext cx="576" cy="59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FFFF00"/>
                      </a:solidFill>
                      <a:latin typeface="Arial" panose="020B0604020202020204" pitchFamily="34" charset="0"/>
                    </a:rPr>
                    <a:t>Thể dục</a:t>
                  </a:r>
                </a:p>
              </p:txBody>
            </p:sp>
            <p:sp>
              <p:nvSpPr>
                <p:cNvPr id="29738" name="Text Box 324"/>
                <p:cNvSpPr txBox="1"/>
                <p:nvPr/>
              </p:nvSpPr>
              <p:spPr>
                <a:xfrm>
                  <a:off x="1728" y="2160"/>
                  <a:ext cx="645" cy="6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FFFFFF"/>
                      </a:solidFill>
                      <a:latin typeface="Arial" panose="020B0604020202020204" pitchFamily="34" charset="0"/>
                    </a:rPr>
                    <a:t>Đạo đức</a:t>
                  </a:r>
                </a:p>
              </p:txBody>
            </p:sp>
            <p:sp>
              <p:nvSpPr>
                <p:cNvPr id="29739" name="Text Box 325"/>
                <p:cNvSpPr txBox="1"/>
                <p:nvPr/>
              </p:nvSpPr>
              <p:spPr>
                <a:xfrm>
                  <a:off x="2678" y="2448"/>
                  <a:ext cx="730" cy="6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CC3300"/>
                      </a:solidFill>
                      <a:latin typeface="Arial" panose="020B0604020202020204" pitchFamily="34" charset="0"/>
                    </a:rPr>
                    <a:t>Tiếng Anh</a:t>
                  </a:r>
                </a:p>
              </p:txBody>
            </p:sp>
            <p:sp>
              <p:nvSpPr>
                <p:cNvPr id="29740" name="Text Box 326"/>
                <p:cNvSpPr txBox="1"/>
                <p:nvPr/>
              </p:nvSpPr>
              <p:spPr>
                <a:xfrm rot="10345897" flipV="1">
                  <a:off x="3553" y="2830"/>
                  <a:ext cx="1201" cy="3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00FFCC"/>
                      </a:solidFill>
                      <a:latin typeface="Arial" panose="020B0604020202020204" pitchFamily="34" charset="0"/>
                    </a:rPr>
                    <a:t>Tin học</a:t>
                  </a:r>
                </a:p>
              </p:txBody>
            </p:sp>
            <p:sp>
              <p:nvSpPr>
                <p:cNvPr id="29741" name="Rectangle 328"/>
                <p:cNvSpPr/>
                <p:nvPr/>
              </p:nvSpPr>
              <p:spPr>
                <a:xfrm>
                  <a:off x="906" y="3648"/>
                  <a:ext cx="2688" cy="528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algn="ctr" eaLnBrk="1" hangingPunct="1">
                    <a:spcBef>
                      <a:spcPct val="50000"/>
                    </a:spcBef>
                  </a:pPr>
                  <a:endParaRPr lang="en-US" altLang="en-US" sz="2800">
                    <a:solidFill>
                      <a:srgbClr val="9900FF"/>
                    </a:solidFill>
                    <a:latin typeface="Arial" panose="020B0604020202020204" pitchFamily="34" charset="0"/>
                  </a:endParaRPr>
                </a:p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9900FF"/>
                      </a:solidFill>
                      <a:latin typeface="Arial" panose="020B0604020202020204" pitchFamily="34" charset="0"/>
                    </a:rPr>
                    <a:t>Các môn học ở trường</a:t>
                  </a:r>
                </a:p>
                <a:p>
                  <a:pPr algn="ctr" eaLnBrk="1" hangingPunct="1"/>
                  <a:endParaRPr lang="en-US" altLang="en-US" sz="2800"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9700" name="Group 40"/>
            <p:cNvGrpSpPr/>
            <p:nvPr/>
          </p:nvGrpSpPr>
          <p:grpSpPr>
            <a:xfrm>
              <a:off x="57" y="447"/>
              <a:ext cx="2295" cy="2493"/>
              <a:chOff x="57" y="447"/>
              <a:chExt cx="2295" cy="2493"/>
            </a:xfrm>
          </p:grpSpPr>
          <p:sp>
            <p:nvSpPr>
              <p:cNvPr id="29704" name="Oval 41"/>
              <p:cNvSpPr/>
              <p:nvPr/>
            </p:nvSpPr>
            <p:spPr>
              <a:xfrm rot="-1811909">
                <a:off x="57" y="447"/>
                <a:ext cx="988" cy="1008"/>
              </a:xfrm>
              <a:prstGeom prst="ellipse">
                <a:avLst/>
              </a:prstGeom>
              <a:solidFill>
                <a:srgbClr val="00FF00"/>
              </a:solidFill>
              <a:ln w="12700" cap="sq" cmpd="sng">
                <a:solidFill>
                  <a:schemeClr val="tx1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en-US" sz="2400" b="1">
                    <a:latin typeface="Tahoma" panose="020B0604030504040204" pitchFamily="34" charset="0"/>
                  </a:rPr>
                  <a:t>Tiếng Việt</a:t>
                </a:r>
              </a:p>
            </p:txBody>
          </p:sp>
          <p:sp>
            <p:nvSpPr>
              <p:cNvPr id="29705" name="Freeform 42"/>
              <p:cNvSpPr/>
              <p:nvPr/>
            </p:nvSpPr>
            <p:spPr>
              <a:xfrm>
                <a:off x="996" y="1149"/>
                <a:ext cx="1356" cy="1791"/>
              </a:xfrm>
              <a:custGeom>
                <a:avLst/>
                <a:gdLst>
                  <a:gd name="txL" fmla="*/ 0 w 1356"/>
                  <a:gd name="txT" fmla="*/ 0 h 1791"/>
                  <a:gd name="txR" fmla="*/ 1356 w 1356"/>
                  <a:gd name="txB" fmla="*/ 1791 h 1791"/>
                </a:gdLst>
                <a:ahLst/>
                <a:cxnLst>
                  <a:cxn ang="0">
                    <a:pos x="0" y="39"/>
                  </a:cxn>
                  <a:cxn ang="0">
                    <a:pos x="36" y="27"/>
                  </a:cxn>
                  <a:cxn ang="0">
                    <a:pos x="72" y="3"/>
                  </a:cxn>
                  <a:cxn ang="0">
                    <a:pos x="156" y="15"/>
                  </a:cxn>
                  <a:cxn ang="0">
                    <a:pos x="228" y="63"/>
                  </a:cxn>
                  <a:cxn ang="0">
                    <a:pos x="468" y="183"/>
                  </a:cxn>
                  <a:cxn ang="0">
                    <a:pos x="720" y="339"/>
                  </a:cxn>
                  <a:cxn ang="0">
                    <a:pos x="792" y="411"/>
                  </a:cxn>
                  <a:cxn ang="0">
                    <a:pos x="900" y="543"/>
                  </a:cxn>
                  <a:cxn ang="0">
                    <a:pos x="1020" y="711"/>
                  </a:cxn>
                  <a:cxn ang="0">
                    <a:pos x="1056" y="831"/>
                  </a:cxn>
                  <a:cxn ang="0">
                    <a:pos x="1164" y="1395"/>
                  </a:cxn>
                  <a:cxn ang="0">
                    <a:pos x="1224" y="1503"/>
                  </a:cxn>
                  <a:cxn ang="0">
                    <a:pos x="1236" y="1539"/>
                  </a:cxn>
                  <a:cxn ang="0">
                    <a:pos x="1308" y="1683"/>
                  </a:cxn>
                  <a:cxn ang="0">
                    <a:pos x="1356" y="1791"/>
                  </a:cxn>
                </a:cxnLst>
                <a:rect l="txL" t="txT" r="txR" b="txB"/>
                <a:pathLst>
                  <a:path w="1356" h="1791">
                    <a:moveTo>
                      <a:pt x="0" y="39"/>
                    </a:moveTo>
                    <a:cubicBezTo>
                      <a:pt x="12" y="35"/>
                      <a:pt x="25" y="33"/>
                      <a:pt x="36" y="27"/>
                    </a:cubicBezTo>
                    <a:cubicBezTo>
                      <a:pt x="49" y="21"/>
                      <a:pt x="58" y="4"/>
                      <a:pt x="72" y="3"/>
                    </a:cubicBezTo>
                    <a:cubicBezTo>
                      <a:pt x="100" y="0"/>
                      <a:pt x="128" y="11"/>
                      <a:pt x="156" y="15"/>
                    </a:cubicBezTo>
                    <a:cubicBezTo>
                      <a:pt x="236" y="95"/>
                      <a:pt x="150" y="20"/>
                      <a:pt x="228" y="63"/>
                    </a:cubicBezTo>
                    <a:cubicBezTo>
                      <a:pt x="308" y="107"/>
                      <a:pt x="379" y="161"/>
                      <a:pt x="468" y="183"/>
                    </a:cubicBezTo>
                    <a:cubicBezTo>
                      <a:pt x="544" y="234"/>
                      <a:pt x="654" y="273"/>
                      <a:pt x="720" y="339"/>
                    </a:cubicBezTo>
                    <a:cubicBezTo>
                      <a:pt x="744" y="363"/>
                      <a:pt x="768" y="387"/>
                      <a:pt x="792" y="411"/>
                    </a:cubicBezTo>
                    <a:cubicBezTo>
                      <a:pt x="842" y="461"/>
                      <a:pt x="844" y="506"/>
                      <a:pt x="900" y="543"/>
                    </a:cubicBezTo>
                    <a:cubicBezTo>
                      <a:pt x="923" y="611"/>
                      <a:pt x="961" y="672"/>
                      <a:pt x="1020" y="711"/>
                    </a:cubicBezTo>
                    <a:cubicBezTo>
                      <a:pt x="1033" y="751"/>
                      <a:pt x="1043" y="791"/>
                      <a:pt x="1056" y="831"/>
                    </a:cubicBezTo>
                    <a:cubicBezTo>
                      <a:pt x="1062" y="1010"/>
                      <a:pt x="1021" y="1252"/>
                      <a:pt x="1164" y="1395"/>
                    </a:cubicBezTo>
                    <a:cubicBezTo>
                      <a:pt x="1185" y="1458"/>
                      <a:pt x="1169" y="1420"/>
                      <a:pt x="1224" y="1503"/>
                    </a:cubicBezTo>
                    <a:cubicBezTo>
                      <a:pt x="1231" y="1514"/>
                      <a:pt x="1230" y="1528"/>
                      <a:pt x="1236" y="1539"/>
                    </a:cubicBezTo>
                    <a:cubicBezTo>
                      <a:pt x="1314" y="1679"/>
                      <a:pt x="1261" y="1543"/>
                      <a:pt x="1308" y="1683"/>
                    </a:cubicBezTo>
                    <a:cubicBezTo>
                      <a:pt x="1316" y="1708"/>
                      <a:pt x="1330" y="1791"/>
                      <a:pt x="1356" y="1791"/>
                    </a:cubicBezTo>
                  </a:path>
                </a:pathLst>
              </a:custGeom>
              <a:noFill/>
              <a:ln w="12700" cap="sq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01" name="Group 43"/>
            <p:cNvGrpSpPr/>
            <p:nvPr/>
          </p:nvGrpSpPr>
          <p:grpSpPr>
            <a:xfrm>
              <a:off x="2976" y="1082"/>
              <a:ext cx="2850" cy="1978"/>
              <a:chOff x="2976" y="1082"/>
              <a:chExt cx="2850" cy="1978"/>
            </a:xfrm>
          </p:grpSpPr>
          <p:sp>
            <p:nvSpPr>
              <p:cNvPr id="29702" name="Oval 44"/>
              <p:cNvSpPr/>
              <p:nvPr/>
            </p:nvSpPr>
            <p:spPr>
              <a:xfrm rot="842046">
                <a:off x="4749" y="1082"/>
                <a:ext cx="1077" cy="912"/>
              </a:xfrm>
              <a:prstGeom prst="ellipse">
                <a:avLst/>
              </a:prstGeom>
              <a:solidFill>
                <a:schemeClr val="accent1"/>
              </a:solidFill>
              <a:ln w="12700" cap="sq" cmpd="sng">
                <a:solidFill>
                  <a:schemeClr val="tx1"/>
                </a:solidFill>
                <a:prstDash val="solid"/>
                <a:miter/>
                <a:headEnd type="none" w="sm" len="sm"/>
                <a:tailEnd type="none" w="sm" len="sm"/>
              </a:ln>
            </p:spPr>
            <p:txBody>
              <a:bodyPr wrap="none" anchor="ctr" anchorCtr="0"/>
              <a:lstStyle/>
              <a:p>
                <a:pPr algn="ctr"/>
                <a:r>
                  <a:rPr lang="en-US" altLang="en-US" sz="2400" b="1">
                    <a:latin typeface="Tahoma" panose="020B0604030504040204" pitchFamily="34" charset="0"/>
                  </a:rPr>
                  <a:t>Thủ công</a:t>
                </a:r>
              </a:p>
            </p:txBody>
          </p:sp>
          <p:sp>
            <p:nvSpPr>
              <p:cNvPr id="29703" name="Freeform 45"/>
              <p:cNvSpPr/>
              <p:nvPr/>
            </p:nvSpPr>
            <p:spPr>
              <a:xfrm>
                <a:off x="2976" y="1824"/>
                <a:ext cx="1992" cy="1236"/>
              </a:xfrm>
              <a:custGeom>
                <a:avLst/>
                <a:gdLst>
                  <a:gd name="txL" fmla="*/ 0 w 1992"/>
                  <a:gd name="txT" fmla="*/ 0 h 1236"/>
                  <a:gd name="txR" fmla="*/ 1992 w 1992"/>
                  <a:gd name="txB" fmla="*/ 1236 h 1236"/>
                </a:gdLst>
                <a:ahLst/>
                <a:cxnLst>
                  <a:cxn ang="0">
                    <a:pos x="1992" y="0"/>
                  </a:cxn>
                  <a:cxn ang="0">
                    <a:pos x="1956" y="36"/>
                  </a:cxn>
                  <a:cxn ang="0">
                    <a:pos x="1884" y="60"/>
                  </a:cxn>
                  <a:cxn ang="0">
                    <a:pos x="1824" y="96"/>
                  </a:cxn>
                  <a:cxn ang="0">
                    <a:pos x="1728" y="120"/>
                  </a:cxn>
                  <a:cxn ang="0">
                    <a:pos x="1296" y="72"/>
                  </a:cxn>
                  <a:cxn ang="0">
                    <a:pos x="1152" y="96"/>
                  </a:cxn>
                  <a:cxn ang="0">
                    <a:pos x="1128" y="132"/>
                  </a:cxn>
                  <a:cxn ang="0">
                    <a:pos x="1056" y="168"/>
                  </a:cxn>
                  <a:cxn ang="0">
                    <a:pos x="1020" y="204"/>
                  </a:cxn>
                  <a:cxn ang="0">
                    <a:pos x="948" y="252"/>
                  </a:cxn>
                  <a:cxn ang="0">
                    <a:pos x="924" y="396"/>
                  </a:cxn>
                  <a:cxn ang="0">
                    <a:pos x="864" y="516"/>
                  </a:cxn>
                  <a:cxn ang="0">
                    <a:pos x="780" y="636"/>
                  </a:cxn>
                  <a:cxn ang="0">
                    <a:pos x="636" y="840"/>
                  </a:cxn>
                  <a:cxn ang="0">
                    <a:pos x="492" y="936"/>
                  </a:cxn>
                  <a:cxn ang="0">
                    <a:pos x="240" y="1068"/>
                  </a:cxn>
                  <a:cxn ang="0">
                    <a:pos x="156" y="1092"/>
                  </a:cxn>
                  <a:cxn ang="0">
                    <a:pos x="0" y="1164"/>
                  </a:cxn>
                  <a:cxn ang="0">
                    <a:pos x="12" y="1236"/>
                  </a:cxn>
                </a:cxnLst>
                <a:rect l="txL" t="txT" r="txR" b="txB"/>
                <a:pathLst>
                  <a:path w="1992" h="1236">
                    <a:moveTo>
                      <a:pt x="1992" y="0"/>
                    </a:moveTo>
                    <a:cubicBezTo>
                      <a:pt x="1980" y="12"/>
                      <a:pt x="1971" y="28"/>
                      <a:pt x="1956" y="36"/>
                    </a:cubicBezTo>
                    <a:cubicBezTo>
                      <a:pt x="1934" y="48"/>
                      <a:pt x="1906" y="47"/>
                      <a:pt x="1884" y="60"/>
                    </a:cubicBezTo>
                    <a:cubicBezTo>
                      <a:pt x="1864" y="72"/>
                      <a:pt x="1846" y="88"/>
                      <a:pt x="1824" y="96"/>
                    </a:cubicBezTo>
                    <a:cubicBezTo>
                      <a:pt x="1793" y="108"/>
                      <a:pt x="1728" y="120"/>
                      <a:pt x="1728" y="120"/>
                    </a:cubicBezTo>
                    <a:cubicBezTo>
                      <a:pt x="1557" y="113"/>
                      <a:pt x="1449" y="110"/>
                      <a:pt x="1296" y="72"/>
                    </a:cubicBezTo>
                    <a:cubicBezTo>
                      <a:pt x="1248" y="77"/>
                      <a:pt x="1190" y="66"/>
                      <a:pt x="1152" y="96"/>
                    </a:cubicBezTo>
                    <a:cubicBezTo>
                      <a:pt x="1141" y="105"/>
                      <a:pt x="1138" y="122"/>
                      <a:pt x="1128" y="132"/>
                    </a:cubicBezTo>
                    <a:cubicBezTo>
                      <a:pt x="1105" y="155"/>
                      <a:pt x="1085" y="158"/>
                      <a:pt x="1056" y="168"/>
                    </a:cubicBezTo>
                    <a:cubicBezTo>
                      <a:pt x="1044" y="180"/>
                      <a:pt x="1033" y="194"/>
                      <a:pt x="1020" y="204"/>
                    </a:cubicBezTo>
                    <a:cubicBezTo>
                      <a:pt x="997" y="222"/>
                      <a:pt x="948" y="252"/>
                      <a:pt x="948" y="252"/>
                    </a:cubicBezTo>
                    <a:cubicBezTo>
                      <a:pt x="921" y="332"/>
                      <a:pt x="947" y="247"/>
                      <a:pt x="924" y="396"/>
                    </a:cubicBezTo>
                    <a:cubicBezTo>
                      <a:pt x="912" y="474"/>
                      <a:pt x="909" y="426"/>
                      <a:pt x="864" y="516"/>
                    </a:cubicBezTo>
                    <a:cubicBezTo>
                      <a:pt x="810" y="625"/>
                      <a:pt x="846" y="592"/>
                      <a:pt x="780" y="636"/>
                    </a:cubicBezTo>
                    <a:cubicBezTo>
                      <a:pt x="756" y="709"/>
                      <a:pt x="702" y="796"/>
                      <a:pt x="636" y="840"/>
                    </a:cubicBezTo>
                    <a:cubicBezTo>
                      <a:pt x="600" y="894"/>
                      <a:pt x="553" y="916"/>
                      <a:pt x="492" y="936"/>
                    </a:cubicBezTo>
                    <a:cubicBezTo>
                      <a:pt x="439" y="1016"/>
                      <a:pt x="329" y="1043"/>
                      <a:pt x="240" y="1068"/>
                    </a:cubicBezTo>
                    <a:cubicBezTo>
                      <a:pt x="227" y="1072"/>
                      <a:pt x="171" y="1084"/>
                      <a:pt x="156" y="1092"/>
                    </a:cubicBezTo>
                    <a:cubicBezTo>
                      <a:pt x="85" y="1132"/>
                      <a:pt x="76" y="1145"/>
                      <a:pt x="0" y="1164"/>
                    </a:cubicBezTo>
                    <a:cubicBezTo>
                      <a:pt x="13" y="1228"/>
                      <a:pt x="12" y="1204"/>
                      <a:pt x="12" y="1236"/>
                    </a:cubicBezTo>
                  </a:path>
                </a:pathLst>
              </a:custGeom>
              <a:noFill/>
              <a:ln w="12700" cap="sq" cmpd="sng">
                <a:solidFill>
                  <a:schemeClr val="tx1">
                    <a:alpha val="100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/>
          <p:nvPr/>
        </p:nvSpPr>
        <p:spPr>
          <a:xfrm>
            <a:off x="431800" y="322263"/>
            <a:ext cx="8321675" cy="6172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Rectangle 3"/>
          <p:cNvSpPr/>
          <p:nvPr/>
        </p:nvSpPr>
        <p:spPr>
          <a:xfrm>
            <a:off x="795338" y="1370013"/>
            <a:ext cx="8239125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862013" y="1173163"/>
            <a:ext cx="7572375" cy="51911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Câu 1:Cách tốt nhất để phòng cháy là:</a:t>
            </a:r>
          </a:p>
        </p:txBody>
      </p:sp>
      <p:sp>
        <p:nvSpPr>
          <p:cNvPr id="32773" name="AutoShape 5"/>
          <p:cNvSpPr/>
          <p:nvPr/>
        </p:nvSpPr>
        <p:spPr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2774" name="AutoShape 6"/>
          <p:cNvSpPr/>
          <p:nvPr/>
        </p:nvSpPr>
        <p:spPr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75" name="AutoShape 7"/>
          <p:cNvSpPr/>
          <p:nvPr/>
        </p:nvSpPr>
        <p:spPr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76" name="AutoShape 8"/>
          <p:cNvSpPr/>
          <p:nvPr/>
        </p:nvSpPr>
        <p:spPr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77" name="AutoShape 10"/>
          <p:cNvSpPr/>
          <p:nvPr/>
        </p:nvSpPr>
        <p:spPr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2778" name="AutoShape 16"/>
          <p:cNvSpPr/>
          <p:nvPr/>
        </p:nvSpPr>
        <p:spPr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3083" name="Picture 17" descr="Tàng-Tà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675" y="5581650"/>
            <a:ext cx="1409700" cy="666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>
            <a:off x="604838" y="5502275"/>
            <a:ext cx="3048000" cy="914400"/>
            <a:chOff x="-159" y="17"/>
            <a:chExt cx="3072" cy="960"/>
          </a:xfrm>
        </p:grpSpPr>
        <p:sp>
          <p:nvSpPr>
            <p:cNvPr id="3094" name="Oval 19"/>
            <p:cNvSpPr/>
            <p:nvPr/>
          </p:nvSpPr>
          <p:spPr>
            <a:xfrm>
              <a:off x="-159" y="17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Hết giờ</a:t>
              </a:r>
            </a:p>
          </p:txBody>
        </p:sp>
        <p:sp>
          <p:nvSpPr>
            <p:cNvPr id="3095" name="WordArt 20"/>
            <p:cNvSpPr>
              <a:spLocks noTextEdit="1"/>
            </p:cNvSpPr>
            <p:nvPr/>
          </p:nvSpPr>
          <p:spPr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62500" lnSpcReduction="20000"/>
            </a:bodyPr>
            <a:lstStyle/>
            <a:p>
              <a:pPr algn="ctr"/>
              <a:endParaRPr lang="en-US" sz="3600" b="1" i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085" name="Picture 21" descr="Book-03-jun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750" y="457200"/>
            <a:ext cx="523875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AutoShape 22">
            <a:hlinkClick r:id="" action="ppaction://noaction">
              <a:snd r:embed="rId10" name="camera.wav"/>
            </a:hlinkClick>
          </p:cNvPr>
          <p:cNvSpPr/>
          <p:nvPr/>
        </p:nvSpPr>
        <p:spPr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2785" name="Oval 28"/>
          <p:cNvSpPr/>
          <p:nvPr/>
        </p:nvSpPr>
        <p:spPr>
          <a:xfrm flipV="1">
            <a:off x="1295400" y="3663950"/>
            <a:ext cx="609600" cy="866775"/>
          </a:xfrm>
          <a:prstGeom prst="ellipse">
            <a:avLst/>
          </a:pr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088" name="Text Box 37"/>
          <p:cNvSpPr txBox="1"/>
          <p:nvPr/>
        </p:nvSpPr>
        <p:spPr>
          <a:xfrm>
            <a:off x="1333500" y="1930400"/>
            <a:ext cx="68786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A .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gàng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đun</a:t>
            </a:r>
            <a: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nấu</a:t>
            </a:r>
            <a:br>
              <a:rPr lang="en-US" alt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89" name="Text Box 39"/>
          <p:cNvSpPr txBox="1"/>
          <p:nvPr/>
        </p:nvSpPr>
        <p:spPr>
          <a:xfrm>
            <a:off x="1411288" y="3767138"/>
            <a:ext cx="29987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D. Cả ba ý trên</a:t>
            </a:r>
          </a:p>
        </p:txBody>
      </p:sp>
      <p:sp>
        <p:nvSpPr>
          <p:cNvPr id="3090" name="Text Box 38"/>
          <p:cNvSpPr txBox="1"/>
          <p:nvPr/>
        </p:nvSpPr>
        <p:spPr>
          <a:xfrm>
            <a:off x="1277938" y="2506663"/>
            <a:ext cx="5791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Arial" panose="020B0604020202020204" pitchFamily="34" charset="0"/>
              </a:rPr>
              <a:t> B .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Để những thứ dễ cháy ở xa bếp</a:t>
            </a:r>
          </a:p>
        </p:txBody>
      </p:sp>
      <p:sp>
        <p:nvSpPr>
          <p:cNvPr id="3091" name="Text Box 46"/>
          <p:cNvSpPr txBox="1"/>
          <p:nvPr/>
        </p:nvSpPr>
        <p:spPr>
          <a:xfrm>
            <a:off x="1295400" y="471488"/>
            <a:ext cx="6781800" cy="579437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/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3200" b="1" i="1">
                <a:solidFill>
                  <a:srgbClr val="FFFF00"/>
                </a:solidFill>
                <a:latin typeface="Times New Roman" panose="02020603050405020304" pitchFamily="18" charset="0"/>
              </a:rPr>
              <a:t>Hãy khoanh vào đáp án đúng nhất</a:t>
            </a:r>
          </a:p>
        </p:txBody>
      </p:sp>
      <p:pic>
        <p:nvPicPr>
          <p:cNvPr id="32796" name="clic153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3" name="Text Box 37"/>
          <p:cNvSpPr txBox="1"/>
          <p:nvPr/>
        </p:nvSpPr>
        <p:spPr>
          <a:xfrm>
            <a:off x="1411288" y="3116263"/>
            <a:ext cx="6169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C .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Tắt bếp khi sử dụng xong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8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5" y="6324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12192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51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5" name="Picture 5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454650"/>
            <a:ext cx="12954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6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25" y="2540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7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8" descr="BAR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013" y="533400"/>
            <a:ext cx="509587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9" name="Picture 9" descr="BAR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1000"/>
            <a:ext cx="487363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0" name="Text Box 31"/>
          <p:cNvSpPr txBox="1"/>
          <p:nvPr/>
        </p:nvSpPr>
        <p:spPr>
          <a:xfrm>
            <a:off x="1066800" y="1905000"/>
            <a:ext cx="6705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47115" name="TextBox 24"/>
          <p:cNvSpPr txBox="1"/>
          <p:nvPr/>
        </p:nvSpPr>
        <p:spPr>
          <a:xfrm>
            <a:off x="5638800" y="24384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Tập làm văn</a:t>
            </a:r>
          </a:p>
        </p:txBody>
      </p:sp>
      <p:sp>
        <p:nvSpPr>
          <p:cNvPr id="47116" name="TextBox 27"/>
          <p:cNvSpPr txBox="1"/>
          <p:nvPr/>
        </p:nvSpPr>
        <p:spPr>
          <a:xfrm>
            <a:off x="5638800" y="29718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Tập viết</a:t>
            </a:r>
          </a:p>
        </p:txBody>
      </p:sp>
      <p:sp>
        <p:nvSpPr>
          <p:cNvPr id="47117" name="TextBox 34"/>
          <p:cNvSpPr txBox="1"/>
          <p:nvPr/>
        </p:nvSpPr>
        <p:spPr>
          <a:xfrm>
            <a:off x="5638800" y="350520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Kể chuyện</a:t>
            </a:r>
          </a:p>
        </p:txBody>
      </p:sp>
      <p:sp>
        <p:nvSpPr>
          <p:cNvPr id="47118" name="TextBox 37"/>
          <p:cNvSpPr txBox="1"/>
          <p:nvPr/>
        </p:nvSpPr>
        <p:spPr>
          <a:xfrm>
            <a:off x="5638800" y="41148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Chính tả</a:t>
            </a:r>
          </a:p>
        </p:txBody>
      </p:sp>
      <p:sp>
        <p:nvSpPr>
          <p:cNvPr id="47119" name="TextBox 49"/>
          <p:cNvSpPr txBox="1"/>
          <p:nvPr/>
        </p:nvSpPr>
        <p:spPr>
          <a:xfrm>
            <a:off x="5562600" y="4743450"/>
            <a:ext cx="3352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Luyện từ và câu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048000" y="3048000"/>
            <a:ext cx="2362200" cy="17716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048000" y="3048000"/>
            <a:ext cx="2438400" cy="12842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22" name="Straight Arrow Connector 48"/>
          <p:cNvCxnSpPr/>
          <p:nvPr/>
        </p:nvCxnSpPr>
        <p:spPr>
          <a:xfrm>
            <a:off x="3048000" y="3048000"/>
            <a:ext cx="2495550" cy="800100"/>
          </a:xfrm>
          <a:prstGeom prst="straightConnector1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4" name="Straight Arrow Connector 33"/>
          <p:cNvCxnSpPr/>
          <p:nvPr/>
        </p:nvCxnSpPr>
        <p:spPr>
          <a:xfrm>
            <a:off x="3048000" y="3048000"/>
            <a:ext cx="2590800" cy="2286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048000" y="2743200"/>
            <a:ext cx="2552700" cy="33655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48000" y="2362200"/>
            <a:ext cx="2647950" cy="701675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2" name="TextBox 9"/>
          <p:cNvSpPr txBox="1"/>
          <p:nvPr/>
        </p:nvSpPr>
        <p:spPr>
          <a:xfrm>
            <a:off x="762000" y="2676525"/>
            <a:ext cx="2514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4000" b="1">
                <a:latin typeface="Times New Roman" panose="02020603050405020304" pitchFamily="18" charset="0"/>
              </a:rPr>
              <a:t>Tiếng Việt</a:t>
            </a:r>
          </a:p>
        </p:txBody>
      </p:sp>
      <p:sp>
        <p:nvSpPr>
          <p:cNvPr id="47137" name="TextBox 24"/>
          <p:cNvSpPr txBox="1"/>
          <p:nvPr/>
        </p:nvSpPr>
        <p:spPr>
          <a:xfrm>
            <a:off x="5638800" y="19050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Tập đọc</a:t>
            </a:r>
          </a:p>
        </p:txBody>
      </p:sp>
      <p:pic>
        <p:nvPicPr>
          <p:cNvPr id="30744" name="Picture 24" descr="CLIPART 050"/>
          <p:cNvPicPr>
            <a:picLocks noChangeAspect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7600"/>
            <a:ext cx="1066800" cy="198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7116" grpId="0"/>
      <p:bldP spid="47117" grpId="0"/>
      <p:bldP spid="47118" grpId="0"/>
      <p:bldP spid="47119" grpId="0"/>
      <p:bldP spid="471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5" y="6324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12192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51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454650"/>
            <a:ext cx="12954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838" y="198438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8" descr="BAR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013" y="533400"/>
            <a:ext cx="509587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BAR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1000"/>
            <a:ext cx="487363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4" name="Text Box 31"/>
          <p:cNvSpPr txBox="1"/>
          <p:nvPr/>
        </p:nvSpPr>
        <p:spPr>
          <a:xfrm>
            <a:off x="1066800" y="1905000"/>
            <a:ext cx="6705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427663" y="2373313"/>
            <a:ext cx="1157288" cy="20193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22" name="Straight Arrow Connector 48"/>
          <p:cNvCxnSpPr/>
          <p:nvPr/>
        </p:nvCxnSpPr>
        <p:spPr>
          <a:xfrm>
            <a:off x="4089400" y="2205038"/>
            <a:ext cx="554038" cy="2025650"/>
          </a:xfrm>
          <a:prstGeom prst="straightConnector1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arrow" w="med" len="med"/>
          </a:ln>
        </p:spPr>
      </p:cxnSp>
      <p:pic>
        <p:nvPicPr>
          <p:cNvPr id="31757" name="Picture 24" descr="CLIPART 050"/>
          <p:cNvPicPr>
            <a:picLocks noChangeAspect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7600"/>
            <a:ext cx="10668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8" name="Oval 6"/>
          <p:cNvSpPr/>
          <p:nvPr/>
        </p:nvSpPr>
        <p:spPr>
          <a:xfrm>
            <a:off x="3070225" y="708025"/>
            <a:ext cx="1847850" cy="152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Âm nhạc</a:t>
            </a:r>
          </a:p>
        </p:txBody>
      </p:sp>
      <p:sp>
        <p:nvSpPr>
          <p:cNvPr id="31759" name="Oval 6"/>
          <p:cNvSpPr/>
          <p:nvPr/>
        </p:nvSpPr>
        <p:spPr>
          <a:xfrm rot="212114">
            <a:off x="5703888" y="873125"/>
            <a:ext cx="1763712" cy="152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Mĩ thuật</a:t>
            </a:r>
          </a:p>
        </p:txBody>
      </p:sp>
      <p:sp>
        <p:nvSpPr>
          <p:cNvPr id="32" name="Oval 9"/>
          <p:cNvSpPr/>
          <p:nvPr/>
        </p:nvSpPr>
        <p:spPr>
          <a:xfrm>
            <a:off x="3262313" y="4232275"/>
            <a:ext cx="2655887" cy="1524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3200">
                <a:latin typeface="Times New Roman" panose="02020603050405020304" pitchFamily="18" charset="0"/>
              </a:rPr>
              <a:t>Nghệ thuật</a:t>
            </a:r>
          </a:p>
        </p:txBody>
      </p:sp>
      <p:sp>
        <p:nvSpPr>
          <p:cNvPr id="31761" name="Oval 6"/>
          <p:cNvSpPr/>
          <p:nvPr/>
        </p:nvSpPr>
        <p:spPr>
          <a:xfrm>
            <a:off x="471488" y="1493838"/>
            <a:ext cx="1847850" cy="152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Thủ công</a:t>
            </a:r>
          </a:p>
        </p:txBody>
      </p:sp>
      <p:cxnSp>
        <p:nvCxnSpPr>
          <p:cNvPr id="18" name="Straight Arrow Connector 48"/>
          <p:cNvCxnSpPr/>
          <p:nvPr/>
        </p:nvCxnSpPr>
        <p:spPr>
          <a:xfrm>
            <a:off x="1682750" y="2903538"/>
            <a:ext cx="1908175" cy="1709737"/>
          </a:xfrm>
          <a:prstGeom prst="straightConnector1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5" y="6324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Picture 3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8450"/>
            <a:ext cx="12192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4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51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5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5454650"/>
            <a:ext cx="12954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25" y="2540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7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8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Picture 8" descr="BAR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2013" y="533400"/>
            <a:ext cx="509587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9" descr="BAR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1000"/>
            <a:ext cx="487363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8" name="Text Box 31"/>
          <p:cNvSpPr txBox="1"/>
          <p:nvPr/>
        </p:nvSpPr>
        <p:spPr>
          <a:xfrm>
            <a:off x="1066800" y="1905000"/>
            <a:ext cx="6705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260975" y="2278063"/>
            <a:ext cx="1157288" cy="20208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80" name="Picture 24" descr="CLIPART 050"/>
          <p:cNvPicPr>
            <a:picLocks noChangeAspect="1"/>
          </p:cNvPicPr>
          <p:nvPr/>
        </p:nvPicPr>
        <p:blipFill>
          <a:blip r:embed="rId6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57600"/>
            <a:ext cx="10668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1" name="Oval 6"/>
          <p:cNvSpPr/>
          <p:nvPr/>
        </p:nvSpPr>
        <p:spPr>
          <a:xfrm rot="600602">
            <a:off x="5260975" y="747713"/>
            <a:ext cx="2209800" cy="152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Tin học</a:t>
            </a:r>
          </a:p>
        </p:txBody>
      </p:sp>
      <p:sp>
        <p:nvSpPr>
          <p:cNvPr id="32" name="Oval 9"/>
          <p:cNvSpPr/>
          <p:nvPr/>
        </p:nvSpPr>
        <p:spPr>
          <a:xfrm>
            <a:off x="3182938" y="4202113"/>
            <a:ext cx="2655887" cy="1524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3200">
                <a:latin typeface="Times New Roman" panose="02020603050405020304" pitchFamily="18" charset="0"/>
              </a:rPr>
              <a:t>Tự chọn</a:t>
            </a:r>
          </a:p>
        </p:txBody>
      </p:sp>
      <p:sp>
        <p:nvSpPr>
          <p:cNvPr id="32783" name="Oval 6"/>
          <p:cNvSpPr/>
          <p:nvPr/>
        </p:nvSpPr>
        <p:spPr>
          <a:xfrm>
            <a:off x="579438" y="1176338"/>
            <a:ext cx="1847850" cy="1524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2800">
                <a:latin typeface="Arial" panose="020B0604020202020204" pitchFamily="34" charset="0"/>
              </a:rPr>
              <a:t>Tiếng Anh</a:t>
            </a:r>
          </a:p>
        </p:txBody>
      </p:sp>
      <p:cxnSp>
        <p:nvCxnSpPr>
          <p:cNvPr id="18" name="Straight Arrow Connector 48"/>
          <p:cNvCxnSpPr/>
          <p:nvPr/>
        </p:nvCxnSpPr>
        <p:spPr>
          <a:xfrm>
            <a:off x="1700213" y="2651125"/>
            <a:ext cx="1908175" cy="1709738"/>
          </a:xfrm>
          <a:prstGeom prst="straightConnector1">
            <a:avLst/>
          </a:prstGeom>
          <a:ln w="19050" cap="flat" cmpd="sng">
            <a:solidFill>
              <a:srgbClr val="0000FF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/>
          <p:nvPr/>
        </p:nvSpPr>
        <p:spPr>
          <a:xfrm>
            <a:off x="2438400" y="609600"/>
            <a:ext cx="6705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Một số hoạt động ở trường </a:t>
            </a:r>
          </a:p>
        </p:txBody>
      </p:sp>
      <p:sp>
        <p:nvSpPr>
          <p:cNvPr id="33795" name="Rectangle 2"/>
          <p:cNvSpPr/>
          <p:nvPr/>
        </p:nvSpPr>
        <p:spPr>
          <a:xfrm>
            <a:off x="685800" y="228600"/>
            <a:ext cx="8077200" cy="615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u="sng">
                <a:latin typeface="Times New Roman" panose="02020603050405020304" pitchFamily="18" charset="0"/>
              </a:rPr>
              <a:t>Tự nhiên và xã hội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3796" name="Text Box 161"/>
          <p:cNvSpPr txBox="1"/>
          <p:nvPr/>
        </p:nvSpPr>
        <p:spPr>
          <a:xfrm>
            <a:off x="533400" y="1371600"/>
            <a:ext cx="8153400" cy="2105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>
                <a:latin typeface="Times New Roman" panose="02020603050405020304" pitchFamily="18" charset="0"/>
              </a:rPr>
              <a:t>Các hoạt động học tập ở trường gồm : quan sát, thảo luận nhóm, thực hành, làm việc cá nhân, kể chuyện, trình bày sản phẩm, nhận xét…</a:t>
            </a:r>
          </a:p>
          <a:p>
            <a:pPr>
              <a:spcBef>
                <a:spcPct val="50000"/>
              </a:spcBef>
            </a:pPr>
            <a:endParaRPr lang="en-US" altLang="en-US" sz="32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Text Box 6"/>
          <p:cNvSpPr txBox="1"/>
          <p:nvPr/>
        </p:nvSpPr>
        <p:spPr>
          <a:xfrm>
            <a:off x="381000" y="2590800"/>
            <a:ext cx="7772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2. </a:t>
            </a:r>
            <a:r>
              <a:rPr lang="en-US" altLang="en-US" sz="2800" b="1" u="sng">
                <a:latin typeface="Times New Roman" panose="02020603050405020304" pitchFamily="18" charset="0"/>
              </a:rPr>
              <a:t>Các môn học ở trường</a:t>
            </a: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798" name="Rectangle 2"/>
          <p:cNvSpPr/>
          <p:nvPr/>
        </p:nvSpPr>
        <p:spPr>
          <a:xfrm>
            <a:off x="750888" y="46038"/>
            <a:ext cx="8077200" cy="6143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3799" name="Text Box 6"/>
          <p:cNvSpPr txBox="1"/>
          <p:nvPr/>
        </p:nvSpPr>
        <p:spPr>
          <a:xfrm>
            <a:off x="381000" y="990600"/>
            <a:ext cx="7772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1. </a:t>
            </a:r>
            <a:r>
              <a:rPr lang="en-US" altLang="en-US" sz="2800" b="1" u="sng">
                <a:latin typeface="Times New Roman" panose="02020603050405020304" pitchFamily="18" charset="0"/>
              </a:rPr>
              <a:t>Các hoạt động học tập ở trường</a:t>
            </a:r>
            <a:r>
              <a:rPr lang="en-US" altLang="en-US" sz="28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3800" name="Picture 8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413" y="22225"/>
            <a:ext cx="509587" cy="683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9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-49212"/>
            <a:ext cx="339725" cy="6907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4" descr="BAR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6451600"/>
            <a:ext cx="8591550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6"/>
          <p:cNvSpPr txBox="1"/>
          <p:nvPr/>
        </p:nvSpPr>
        <p:spPr>
          <a:xfrm>
            <a:off x="0" y="2971800"/>
            <a:ext cx="77724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- Toán, Tiếng Việt , Đạo đức . Tự nhiên và xã hội, Nghệ thuật, Thể dục, </a:t>
            </a:r>
          </a:p>
          <a:p>
            <a:pPr marL="457200" indent="-457200" eaLnBrk="1" hangingPunct="1">
              <a:spcBef>
                <a:spcPct val="50000"/>
              </a:spcBef>
              <a:buChar char="-"/>
            </a:pPr>
            <a:r>
              <a:rPr lang="en-US" altLang="en-US" sz="2800" b="1">
                <a:latin typeface="Times New Roman" panose="02020603050405020304" pitchFamily="18" charset="0"/>
              </a:rPr>
              <a:t>- Tiếng Anh, Tin học </a:t>
            </a:r>
          </a:p>
        </p:txBody>
      </p:sp>
      <p:sp>
        <p:nvSpPr>
          <p:cNvPr id="12" name="Cloud Callout 16"/>
          <p:cNvSpPr/>
          <p:nvPr/>
        </p:nvSpPr>
        <p:spPr>
          <a:xfrm>
            <a:off x="2362200" y="3276600"/>
            <a:ext cx="6172200" cy="1447800"/>
          </a:xfrm>
          <a:prstGeom prst="cloudCallout">
            <a:avLst>
              <a:gd name="adj1" fmla="val -41176"/>
              <a:gd name="adj2" fmla="val 70944"/>
            </a:avLst>
          </a:prstGeom>
          <a:gradFill rotWithShape="1">
            <a:gsLst>
              <a:gs pos="0">
                <a:srgbClr val="FFA2A1">
                  <a:alpha val="100000"/>
                </a:srgbClr>
              </a:gs>
              <a:gs pos="35001">
                <a:srgbClr val="FFBEBD">
                  <a:alpha val="100000"/>
                </a:srgbClr>
              </a:gs>
              <a:gs pos="100000">
                <a:srgbClr val="FFE5E5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BE4B48"/>
            </a:solidFill>
            <a:prstDash val="solid"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lstStyle/>
          <a:p>
            <a:pPr algn="ctr"/>
            <a:r>
              <a:rPr lang="en-US" altLang="en-US" sz="2800" b="1">
                <a:latin typeface="Times New Roman" panose="02020603050405020304" pitchFamily="18" charset="0"/>
              </a:rPr>
              <a:t>Môn học em yêu thích nhất là môn nào ?Tại sao?</a:t>
            </a:r>
          </a:p>
        </p:txBody>
      </p:sp>
      <p:sp>
        <p:nvSpPr>
          <p:cNvPr id="13" name="Cloud Callout 16"/>
          <p:cNvSpPr/>
          <p:nvPr/>
        </p:nvSpPr>
        <p:spPr>
          <a:xfrm>
            <a:off x="2362200" y="3352800"/>
            <a:ext cx="6172200" cy="1447800"/>
          </a:xfrm>
          <a:prstGeom prst="cloudCallout">
            <a:avLst>
              <a:gd name="adj1" fmla="val -41176"/>
              <a:gd name="adj2" fmla="val 70944"/>
            </a:avLst>
          </a:prstGeom>
          <a:gradFill rotWithShape="1">
            <a:gsLst>
              <a:gs pos="0">
                <a:srgbClr val="FFA2A1">
                  <a:alpha val="100000"/>
                </a:srgbClr>
              </a:gs>
              <a:gs pos="35001">
                <a:srgbClr val="FFBEBD">
                  <a:alpha val="100000"/>
                </a:srgbClr>
              </a:gs>
              <a:gs pos="100000">
                <a:srgbClr val="FFE5E5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BE4B48"/>
            </a:solidFill>
            <a:prstDash val="solid"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lstStyle/>
          <a:p>
            <a:pPr>
              <a:spcBef>
                <a:spcPct val="20000"/>
              </a:spcBef>
              <a:buChar char="•"/>
            </a:pP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Hoạt động chủ yếu của học sinh ở trường là gì ?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228600" y="4876800"/>
            <a:ext cx="8686800" cy="1800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en-US" sz="2800" b="1">
                <a:latin typeface=".VnTime" panose="020B7200000000000000" pitchFamily="34" charset="0"/>
              </a:rPr>
              <a:t>- </a:t>
            </a:r>
            <a:r>
              <a:rPr lang="en-US" altLang="en-US" sz="2800" b="1">
                <a:latin typeface="Times New Roman" panose="02020603050405020304" pitchFamily="18" charset="0"/>
              </a:rPr>
              <a:t>Học tập là hoạt động chính của học sinh ở trường, vì vậy mỗi học sinh cần phải có ý thức học tập tốt , đồng thời phải biết đoàn kết và giúp đỡ bạn bè để cùng nhau tiến bộ.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582613"/>
            <a:ext cx="3124200" cy="22987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5" name="Picture 9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3008313"/>
            <a:ext cx="2743200" cy="25146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6" name="Picture 10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00" y="3008313"/>
            <a:ext cx="3048000" cy="25146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7" name="Picture 11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700" y="3008313"/>
            <a:ext cx="3200400" cy="25146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8" name="Picture 6" descr="4"/>
          <p:cNvPicPr>
            <a:picLocks noChangeAspect="1"/>
          </p:cNvPicPr>
          <p:nvPr/>
        </p:nvPicPr>
        <p:blipFill>
          <a:blip r:embed="rId6">
            <a:lum bright="-23999"/>
          </a:blip>
          <a:stretch>
            <a:fillRect/>
          </a:stretch>
        </p:blipFill>
        <p:spPr>
          <a:xfrm>
            <a:off x="0" y="571500"/>
            <a:ext cx="2819400" cy="22987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9" name="Picture 7" descr="5"/>
          <p:cNvPicPr>
            <a:picLocks noChangeAspect="1"/>
          </p:cNvPicPr>
          <p:nvPr/>
        </p:nvPicPr>
        <p:blipFill>
          <a:blip r:embed="rId7">
            <a:lum bright="-6000"/>
          </a:blip>
          <a:stretch>
            <a:fillRect/>
          </a:stretch>
        </p:blipFill>
        <p:spPr>
          <a:xfrm>
            <a:off x="2895600" y="571500"/>
            <a:ext cx="2971800" cy="22987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200" name="Picture 6" descr="4"/>
          <p:cNvPicPr>
            <a:picLocks noChangeAspect="1"/>
          </p:cNvPicPr>
          <p:nvPr/>
        </p:nvPicPr>
        <p:blipFill>
          <a:blip r:embed="rId6">
            <a:lum bright="-23999"/>
          </a:blip>
          <a:stretch>
            <a:fillRect/>
          </a:stretch>
        </p:blipFill>
        <p:spPr>
          <a:xfrm>
            <a:off x="0" y="550863"/>
            <a:ext cx="2819400" cy="22987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201" name="Picture 7" descr="5"/>
          <p:cNvPicPr>
            <a:picLocks noChangeAspect="1"/>
          </p:cNvPicPr>
          <p:nvPr/>
        </p:nvPicPr>
        <p:blipFill>
          <a:blip r:embed="rId7">
            <a:lum bright="-6000"/>
          </a:blip>
          <a:stretch>
            <a:fillRect/>
          </a:stretch>
        </p:blipFill>
        <p:spPr>
          <a:xfrm>
            <a:off x="2895600" y="550863"/>
            <a:ext cx="2971800" cy="22987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202" name="Oval 12"/>
          <p:cNvSpPr/>
          <p:nvPr/>
        </p:nvSpPr>
        <p:spPr>
          <a:xfrm>
            <a:off x="0" y="563563"/>
            <a:ext cx="3810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203" name="Oval 13"/>
          <p:cNvSpPr/>
          <p:nvPr/>
        </p:nvSpPr>
        <p:spPr>
          <a:xfrm>
            <a:off x="2819400" y="571500"/>
            <a:ext cx="457200" cy="373063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8204" name="Oval 14"/>
          <p:cNvSpPr/>
          <p:nvPr/>
        </p:nvSpPr>
        <p:spPr>
          <a:xfrm>
            <a:off x="5867400" y="563563"/>
            <a:ext cx="4572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8205" name="Oval 15"/>
          <p:cNvSpPr/>
          <p:nvPr/>
        </p:nvSpPr>
        <p:spPr>
          <a:xfrm>
            <a:off x="0" y="3001963"/>
            <a:ext cx="5334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8206" name="Oval 16"/>
          <p:cNvSpPr/>
          <p:nvPr/>
        </p:nvSpPr>
        <p:spPr>
          <a:xfrm>
            <a:off x="2895600" y="3001963"/>
            <a:ext cx="5334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8207" name="Oval 17"/>
          <p:cNvSpPr/>
          <p:nvPr/>
        </p:nvSpPr>
        <p:spPr>
          <a:xfrm>
            <a:off x="6019800" y="3001963"/>
            <a:ext cx="5334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8208" name="Text Box 19"/>
          <p:cNvSpPr txBox="1"/>
          <p:nvPr/>
        </p:nvSpPr>
        <p:spPr>
          <a:xfrm>
            <a:off x="71438" y="-61912"/>
            <a:ext cx="8763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HĐ 3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Quan sát SGK, tìm hiểu các hoạt động:</a:t>
            </a:r>
          </a:p>
        </p:txBody>
      </p:sp>
      <p:sp>
        <p:nvSpPr>
          <p:cNvPr id="8209" name="Text Box 19"/>
          <p:cNvSpPr txBox="1"/>
          <p:nvPr/>
        </p:nvSpPr>
        <p:spPr>
          <a:xfrm>
            <a:off x="0" y="5595938"/>
            <a:ext cx="9296400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Gợi ý: </a:t>
            </a:r>
            <a:r>
              <a:rPr lang="en-US" altLang="vi-VN" sz="2600" b="1" dirty="0">
                <a:latin typeface="Times New Roman" panose="02020603050405020304" pitchFamily="18" charset="0"/>
              </a:rPr>
              <a:t>- Trong mỗi hình, nhà trường tổ chức hoạt động gì cho học sinh?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600" b="1" dirty="0">
                <a:latin typeface="Times New Roman" panose="02020603050405020304" pitchFamily="18" charset="0"/>
              </a:rPr>
              <a:t>          - Các bạn học sinh đang làm gì?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4"/>
          <p:cNvPicPr>
            <a:picLocks noChangeAspect="1"/>
          </p:cNvPicPr>
          <p:nvPr/>
        </p:nvPicPr>
        <p:blipFill>
          <a:blip r:embed="rId2">
            <a:lum bright="-23999"/>
          </a:blip>
          <a:stretch>
            <a:fillRect/>
          </a:stretch>
        </p:blipFill>
        <p:spPr>
          <a:xfrm>
            <a:off x="381000" y="533400"/>
            <a:ext cx="8229600" cy="48006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1" name="Oval 7"/>
          <p:cNvSpPr/>
          <p:nvPr/>
        </p:nvSpPr>
        <p:spPr>
          <a:xfrm>
            <a:off x="381000" y="762000"/>
            <a:ext cx="762000" cy="457200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2133600" y="5424488"/>
            <a:ext cx="3429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diễn thể dục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5" name="Picture 11" descr="5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381000" y="609600"/>
            <a:ext cx="8458200" cy="45720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6" name="Oval 12"/>
          <p:cNvSpPr/>
          <p:nvPr/>
        </p:nvSpPr>
        <p:spPr>
          <a:xfrm>
            <a:off x="381000" y="685800"/>
            <a:ext cx="914400" cy="533400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7" name="Text Box 13"/>
          <p:cNvSpPr txBox="1"/>
          <p:nvPr/>
        </p:nvSpPr>
        <p:spPr>
          <a:xfrm>
            <a:off x="1524000" y="5334000"/>
            <a:ext cx="5181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 đêm Trung thu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8" name="Picture 14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85800"/>
            <a:ext cx="8534400" cy="48006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59" name="Oval 15"/>
          <p:cNvSpPr/>
          <p:nvPr/>
        </p:nvSpPr>
        <p:spPr>
          <a:xfrm>
            <a:off x="457200" y="838200"/>
            <a:ext cx="838200" cy="457200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0" name="Text Box 16"/>
          <p:cNvSpPr txBox="1"/>
          <p:nvPr/>
        </p:nvSpPr>
        <p:spPr>
          <a:xfrm>
            <a:off x="1676400" y="5486400"/>
            <a:ext cx="5181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nghệ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61" name="Picture 1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62000"/>
            <a:ext cx="8534400" cy="47244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62" name="Oval 18"/>
          <p:cNvSpPr/>
          <p:nvPr/>
        </p:nvSpPr>
        <p:spPr>
          <a:xfrm>
            <a:off x="381000" y="847725"/>
            <a:ext cx="914400" cy="447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3" name="Text Box 19"/>
          <p:cNvSpPr txBox="1"/>
          <p:nvPr/>
        </p:nvSpPr>
        <p:spPr>
          <a:xfrm>
            <a:off x="1828800" y="5562600"/>
            <a:ext cx="5181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viện bảo 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64" name="Picture 20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685800"/>
            <a:ext cx="8382000" cy="46482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65" name="Oval 21"/>
          <p:cNvSpPr/>
          <p:nvPr/>
        </p:nvSpPr>
        <p:spPr>
          <a:xfrm>
            <a:off x="533400" y="787400"/>
            <a:ext cx="914400" cy="508000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6" name="Text Box 22"/>
          <p:cNvSpPr txBox="1"/>
          <p:nvPr/>
        </p:nvSpPr>
        <p:spPr>
          <a:xfrm>
            <a:off x="1676400" y="5410200"/>
            <a:ext cx="5181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gia đình liệt sĩ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67" name="Picture 23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609600"/>
            <a:ext cx="8534400" cy="46482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68" name="Oval 24"/>
          <p:cNvSpPr/>
          <p:nvPr/>
        </p:nvSpPr>
        <p:spPr>
          <a:xfrm>
            <a:off x="381000" y="635000"/>
            <a:ext cx="914400" cy="508000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69" name="Text Box 25"/>
          <p:cNvSpPr txBox="1"/>
          <p:nvPr/>
        </p:nvSpPr>
        <p:spPr>
          <a:xfrm>
            <a:off x="1524000" y="5334000"/>
            <a:ext cx="594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 đ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tưởng niệm liệt sĩ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25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5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5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ldLvl="0" animBg="1"/>
      <p:bldP spid="6151" grpId="1" bldLvl="0" animBg="1"/>
      <p:bldP spid="6153" grpId="0"/>
      <p:bldP spid="6153" grpId="1"/>
      <p:bldP spid="6156" grpId="0" bldLvl="0" animBg="1"/>
      <p:bldP spid="6156" grpId="1" bldLvl="0" animBg="1"/>
      <p:bldP spid="6157" grpId="0"/>
      <p:bldP spid="6157" grpId="1"/>
      <p:bldP spid="6159" grpId="0" bldLvl="0" animBg="1"/>
      <p:bldP spid="6159" grpId="1" bldLvl="0" animBg="1"/>
      <p:bldP spid="6160" grpId="0"/>
      <p:bldP spid="6160" grpId="1"/>
      <p:bldP spid="6162" grpId="0" bldLvl="0" animBg="1"/>
      <p:bldP spid="6162" grpId="1" bldLvl="0" animBg="1"/>
      <p:bldP spid="6163" grpId="0"/>
      <p:bldP spid="6163" grpId="1"/>
      <p:bldP spid="6165" grpId="0" bldLvl="0" animBg="1"/>
      <p:bldP spid="6165" grpId="1" bldLvl="0" animBg="1"/>
      <p:bldP spid="6166" grpId="0"/>
      <p:bldP spid="6166" grpId="1"/>
      <p:bldP spid="6168" grpId="0" bldLvl="0" animBg="1"/>
      <p:bldP spid="6168" grpId="1" bldLvl="0" animBg="1"/>
      <p:bldP spid="6169" grpId="0"/>
      <p:bldP spid="616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4"/>
          <p:cNvPicPr>
            <a:picLocks noChangeAspect="1"/>
          </p:cNvPicPr>
          <p:nvPr/>
        </p:nvPicPr>
        <p:blipFill>
          <a:blip r:embed="rId2">
            <a:lum bright="-23999"/>
          </a:blip>
          <a:stretch>
            <a:fillRect/>
          </a:stretch>
        </p:blipFill>
        <p:spPr>
          <a:xfrm>
            <a:off x="0" y="152400"/>
            <a:ext cx="2819400" cy="22987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3" name="Picture 11" descr="5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2895600" y="152400"/>
            <a:ext cx="2971800" cy="22987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4" name="Picture 12" descr="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52400"/>
            <a:ext cx="3048000" cy="22987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5" name="Picture 13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1700"/>
            <a:ext cx="2819400" cy="25146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6" name="Picture 14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3441700"/>
            <a:ext cx="3048000" cy="25146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7" name="Picture 1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441700"/>
            <a:ext cx="3048000" cy="2514600"/>
          </a:xfrm>
          <a:prstGeom prst="rect">
            <a:avLst/>
          </a:prstGeom>
          <a:noFill/>
          <a:ln w="57150" cap="flat" cmpd="thickThin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8" name="Oval 16"/>
          <p:cNvSpPr/>
          <p:nvPr/>
        </p:nvSpPr>
        <p:spPr>
          <a:xfrm>
            <a:off x="0" y="165100"/>
            <a:ext cx="3810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9" name="Oval 17"/>
          <p:cNvSpPr/>
          <p:nvPr/>
        </p:nvSpPr>
        <p:spPr>
          <a:xfrm>
            <a:off x="2971800" y="173038"/>
            <a:ext cx="457200" cy="373062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0" name="Oval 18"/>
          <p:cNvSpPr/>
          <p:nvPr/>
        </p:nvSpPr>
        <p:spPr>
          <a:xfrm>
            <a:off x="6019800" y="165100"/>
            <a:ext cx="4572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1" name="Oval 19"/>
          <p:cNvSpPr/>
          <p:nvPr/>
        </p:nvSpPr>
        <p:spPr>
          <a:xfrm>
            <a:off x="0" y="3467100"/>
            <a:ext cx="5334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2" name="Oval 20"/>
          <p:cNvSpPr/>
          <p:nvPr/>
        </p:nvSpPr>
        <p:spPr>
          <a:xfrm>
            <a:off x="2971800" y="3454400"/>
            <a:ext cx="5334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3" name="Oval 21"/>
          <p:cNvSpPr/>
          <p:nvPr/>
        </p:nvSpPr>
        <p:spPr>
          <a:xfrm>
            <a:off x="6019800" y="3467100"/>
            <a:ext cx="533400" cy="320675"/>
          </a:xfrm>
          <a:prstGeom prst="ellipse">
            <a:avLst/>
          </a:prstGeom>
          <a:solidFill>
            <a:schemeClr val="accent1"/>
          </a:solidFill>
          <a:ln w="57150" cap="flat" cmpd="thickThin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4" name="Text Box 22"/>
          <p:cNvSpPr txBox="1"/>
          <p:nvPr/>
        </p:nvSpPr>
        <p:spPr>
          <a:xfrm>
            <a:off x="152400" y="2489200"/>
            <a:ext cx="2514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diễn thể dục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Text Box 23"/>
          <p:cNvSpPr txBox="1"/>
          <p:nvPr/>
        </p:nvSpPr>
        <p:spPr>
          <a:xfrm>
            <a:off x="3200400" y="2413000"/>
            <a:ext cx="2514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 đêm Trung thu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6" name="Text Box 24"/>
          <p:cNvSpPr txBox="1"/>
          <p:nvPr/>
        </p:nvSpPr>
        <p:spPr>
          <a:xfrm>
            <a:off x="6324600" y="2489200"/>
            <a:ext cx="2514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văn nghệ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7" name="Text Box 25"/>
          <p:cNvSpPr txBox="1"/>
          <p:nvPr/>
        </p:nvSpPr>
        <p:spPr>
          <a:xfrm>
            <a:off x="152400" y="5962650"/>
            <a:ext cx="2514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viện bảo 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8" name="Text Box 26"/>
          <p:cNvSpPr txBox="1"/>
          <p:nvPr/>
        </p:nvSpPr>
        <p:spPr>
          <a:xfrm>
            <a:off x="3124200" y="5943600"/>
            <a:ext cx="2514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gia đình liệt sĩ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9" name="Text Box 27"/>
          <p:cNvSpPr txBox="1"/>
          <p:nvPr/>
        </p:nvSpPr>
        <p:spPr>
          <a:xfrm>
            <a:off x="6172200" y="5918200"/>
            <a:ext cx="29718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 đ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tưởng niệm liệt sĩ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9"/>
          <p:cNvSpPr txBox="1"/>
          <p:nvPr/>
        </p:nvSpPr>
        <p:spPr>
          <a:xfrm>
            <a:off x="152400" y="990600"/>
            <a:ext cx="8763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HĐ 2</a:t>
            </a:r>
            <a:r>
              <a:rPr lang="en-US" altLang="vi-VN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Giới thiệu các hoạt động ở trường em: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/>
          <p:nvPr/>
        </p:nvSpPr>
        <p:spPr>
          <a:xfrm>
            <a:off x="609600" y="6019800"/>
            <a:ext cx="7696200" cy="6461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ngoại khóa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1" name="Picture 4" descr="70189658_704280783368722_116879840526729216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541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5" descr="72084228_725393237924143_3562147172658970624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/>
          <p:nvPr/>
        </p:nvSpPr>
        <p:spPr>
          <a:xfrm>
            <a:off x="609600" y="5867400"/>
            <a:ext cx="7696200" cy="6461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ngoại khóa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5" name="Picture 6" descr="70905321_713729405757193_893852770554504806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8" descr="73017619_725379354592198_5486793065345581056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/>
          <p:nvPr/>
        </p:nvSpPr>
        <p:spPr>
          <a:xfrm>
            <a:off x="431800" y="322263"/>
            <a:ext cx="8321675" cy="6172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3797" name="AutoShape 6"/>
          <p:cNvSpPr/>
          <p:nvPr/>
        </p:nvSpPr>
        <p:spPr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3798" name="AutoShape 7"/>
          <p:cNvSpPr/>
          <p:nvPr/>
        </p:nvSpPr>
        <p:spPr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3799" name="AutoShape 8"/>
          <p:cNvSpPr/>
          <p:nvPr/>
        </p:nvSpPr>
        <p:spPr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800" name="AutoShape 9"/>
          <p:cNvSpPr/>
          <p:nvPr/>
        </p:nvSpPr>
        <p:spPr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3801" name="AutoShape 10"/>
          <p:cNvSpPr/>
          <p:nvPr/>
        </p:nvSpPr>
        <p:spPr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3802" name="AutoShape 16"/>
          <p:cNvSpPr/>
          <p:nvPr/>
        </p:nvSpPr>
        <p:spPr>
          <a:xfrm>
            <a:off x="39243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533400" y="5486400"/>
            <a:ext cx="3184525" cy="901700"/>
            <a:chOff x="0" y="0"/>
            <a:chExt cx="3072" cy="960"/>
          </a:xfrm>
        </p:grpSpPr>
        <p:sp>
          <p:nvSpPr>
            <p:cNvPr id="4116" name="Oval 19"/>
            <p:cNvSpPr/>
            <p:nvPr/>
          </p:nvSpPr>
          <p:spPr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sz="4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7" name="WordArt 20"/>
            <p:cNvSpPr>
              <a:spLocks noTextEdit="1"/>
            </p:cNvSpPr>
            <p:nvPr/>
          </p:nvSpPr>
          <p:spPr>
            <a:xfrm>
              <a:off x="576" y="288"/>
              <a:ext cx="177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62500" lnSpcReduction="20000"/>
            </a:bodyPr>
            <a:lstStyle/>
            <a:p>
              <a:pPr algn="ctr"/>
              <a:r>
                <a:rPr lang="en-US" sz="3600" b="1" i="1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4106" name="Picture 21" descr="Book-03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50" y="457200"/>
            <a:ext cx="523875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7" name="AutoShape 22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3817" name="Oval 42"/>
          <p:cNvSpPr/>
          <p:nvPr/>
        </p:nvSpPr>
        <p:spPr>
          <a:xfrm>
            <a:off x="882650" y="3808413"/>
            <a:ext cx="685800" cy="609600"/>
          </a:xfrm>
          <a:prstGeom prst="ellipse">
            <a:avLst/>
          </a:prstGeom>
          <a:noFill/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400">
              <a:latin typeface="Arial" panose="020B0604020202020204" pitchFamily="34" charset="0"/>
            </a:endParaRPr>
          </a:p>
        </p:txBody>
      </p:sp>
      <p:sp>
        <p:nvSpPr>
          <p:cNvPr id="4109" name="Text Box 44"/>
          <p:cNvSpPr txBox="1"/>
          <p:nvPr/>
        </p:nvSpPr>
        <p:spPr>
          <a:xfrm>
            <a:off x="1295400" y="381000"/>
            <a:ext cx="678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/>
            <a:r>
              <a:rPr lang="en-US" altLang="en-US" sz="2800" b="1" i="1">
                <a:solidFill>
                  <a:srgbClr val="FFFF00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Hãy khoanh vào đáp án đúng nhất</a:t>
            </a:r>
          </a:p>
        </p:txBody>
      </p:sp>
      <p:pic>
        <p:nvPicPr>
          <p:cNvPr id="33819" name="clic155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62800" y="579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49" descr="Tàng-Tà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5638800"/>
            <a:ext cx="1409700" cy="66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2" name="Text Box 13"/>
          <p:cNvSpPr txBox="1"/>
          <p:nvPr/>
        </p:nvSpPr>
        <p:spPr>
          <a:xfrm>
            <a:off x="973138" y="1565275"/>
            <a:ext cx="746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3300"/>
                </a:solidFill>
                <a:latin typeface="Times New Roman" panose="02020603050405020304" pitchFamily="18" charset="0"/>
              </a:rPr>
              <a:t>Câu 2: Những thiệt hại do cháy nổ gây ra là:</a:t>
            </a:r>
          </a:p>
        </p:txBody>
      </p:sp>
      <p:sp>
        <p:nvSpPr>
          <p:cNvPr id="4113" name="Text Box 10"/>
          <p:cNvSpPr txBox="1"/>
          <p:nvPr/>
        </p:nvSpPr>
        <p:spPr>
          <a:xfrm>
            <a:off x="733425" y="3148013"/>
            <a:ext cx="7696200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 B. Nguy hiểm đến tính mạng con người.</a:t>
            </a:r>
          </a:p>
        </p:txBody>
      </p:sp>
      <p:sp>
        <p:nvSpPr>
          <p:cNvPr id="26" name="Text Box 11"/>
          <p:cNvSpPr txBox="1"/>
          <p:nvPr/>
        </p:nvSpPr>
        <p:spPr>
          <a:xfrm>
            <a:off x="914400" y="2314575"/>
            <a:ext cx="891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A. Thiệt hại nặng về kinh tế</a:t>
            </a:r>
          </a:p>
        </p:txBody>
      </p:sp>
      <p:sp>
        <p:nvSpPr>
          <p:cNvPr id="4115" name="Text Box 10"/>
          <p:cNvSpPr txBox="1"/>
          <p:nvPr/>
        </p:nvSpPr>
        <p:spPr>
          <a:xfrm>
            <a:off x="871538" y="3808413"/>
            <a:ext cx="7696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</a:rPr>
              <a:t>  C .Cả hai ý trên.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337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5" fill="hold"/>
                                        <p:tgtEl>
                                          <p:spTgt spid="33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9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9"/>
                </p:tgtEl>
              </p:cMediaNode>
            </p:audio>
          </p:childTnLst>
        </p:cTn>
      </p:par>
    </p:tnLst>
    <p:bldLst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17" grpId="0" animBg="1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/>
          <p:nvPr/>
        </p:nvSpPr>
        <p:spPr>
          <a:xfrm>
            <a:off x="1828800" y="6096000"/>
            <a:ext cx="5638800" cy="584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giao lưu Tiếng Anh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3" name="Picture 4" descr="74680784_738365909960209_46132373863845068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0"/>
            <a:ext cx="911225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/>
          <p:nvPr/>
        </p:nvSpPr>
        <p:spPr>
          <a:xfrm>
            <a:off x="2209800" y="6019800"/>
            <a:ext cx="4572000" cy="584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sao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7" name="Picture 3" descr="75439507_747939439002856_168747644998175948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/>
          <p:nvPr/>
        </p:nvSpPr>
        <p:spPr>
          <a:xfrm>
            <a:off x="1905000" y="6172200"/>
            <a:ext cx="5334000" cy="584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biểu diễn văn nghệ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3" descr="54729961_605075373289264_290693120277662924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575" y="5386388"/>
            <a:ext cx="730250" cy="146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325" y="5707063"/>
            <a:ext cx="795338" cy="1150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800600"/>
            <a:ext cx="43497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24400"/>
            <a:ext cx="6858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275" y="4852988"/>
            <a:ext cx="923925" cy="146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23" name="Group 7"/>
          <p:cNvGrpSpPr/>
          <p:nvPr/>
        </p:nvGrpSpPr>
        <p:grpSpPr>
          <a:xfrm>
            <a:off x="6781800" y="3886200"/>
            <a:ext cx="833438" cy="762000"/>
            <a:chOff x="3312" y="1632"/>
            <a:chExt cx="525" cy="480"/>
          </a:xfrm>
        </p:grpSpPr>
        <p:sp>
          <p:nvSpPr>
            <p:cNvPr id="34918" name="Freeform 8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Freeform 9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Freeform 10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Freeform 11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4" name="Group 12"/>
          <p:cNvGrpSpPr/>
          <p:nvPr/>
        </p:nvGrpSpPr>
        <p:grpSpPr>
          <a:xfrm>
            <a:off x="1371600" y="3886200"/>
            <a:ext cx="833438" cy="762000"/>
            <a:chOff x="3312" y="1632"/>
            <a:chExt cx="525" cy="480"/>
          </a:xfrm>
        </p:grpSpPr>
        <p:sp>
          <p:nvSpPr>
            <p:cNvPr id="34914" name="Freeform 13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Freeform 14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Freeform 15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Freeform 16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5" name="Group 17"/>
          <p:cNvGrpSpPr/>
          <p:nvPr/>
        </p:nvGrpSpPr>
        <p:grpSpPr>
          <a:xfrm>
            <a:off x="1828800" y="685800"/>
            <a:ext cx="833438" cy="762000"/>
            <a:chOff x="3312" y="1632"/>
            <a:chExt cx="525" cy="480"/>
          </a:xfrm>
        </p:grpSpPr>
        <p:sp>
          <p:nvSpPr>
            <p:cNvPr id="34910" name="Freeform 18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Freeform 19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Freeform 20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Freeform 21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6" name="Group 27"/>
          <p:cNvGrpSpPr/>
          <p:nvPr/>
        </p:nvGrpSpPr>
        <p:grpSpPr>
          <a:xfrm>
            <a:off x="381000" y="1524000"/>
            <a:ext cx="833438" cy="762000"/>
            <a:chOff x="624" y="1632"/>
            <a:chExt cx="525" cy="480"/>
          </a:xfrm>
        </p:grpSpPr>
        <p:sp>
          <p:nvSpPr>
            <p:cNvPr id="34906" name="Freeform 28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Freeform 29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Freeform 30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Freeform 31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7" name="Group 32"/>
          <p:cNvGrpSpPr/>
          <p:nvPr/>
        </p:nvGrpSpPr>
        <p:grpSpPr>
          <a:xfrm>
            <a:off x="4038600" y="3962400"/>
            <a:ext cx="833438" cy="762000"/>
            <a:chOff x="624" y="1632"/>
            <a:chExt cx="525" cy="480"/>
          </a:xfrm>
        </p:grpSpPr>
        <p:sp>
          <p:nvSpPr>
            <p:cNvPr id="34902" name="Freeform 3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Freeform 3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Freeform 3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3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8" name="Group 37"/>
          <p:cNvGrpSpPr/>
          <p:nvPr/>
        </p:nvGrpSpPr>
        <p:grpSpPr>
          <a:xfrm>
            <a:off x="8001000" y="1600200"/>
            <a:ext cx="833438" cy="762000"/>
            <a:chOff x="624" y="1632"/>
            <a:chExt cx="525" cy="480"/>
          </a:xfrm>
        </p:grpSpPr>
        <p:sp>
          <p:nvSpPr>
            <p:cNvPr id="34898" name="Freeform 38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Freeform 39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Freeform 40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Freeform 41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9" name="Group 42"/>
          <p:cNvGrpSpPr/>
          <p:nvPr/>
        </p:nvGrpSpPr>
        <p:grpSpPr>
          <a:xfrm>
            <a:off x="4114800" y="5410200"/>
            <a:ext cx="833438" cy="762000"/>
            <a:chOff x="624" y="1632"/>
            <a:chExt cx="525" cy="480"/>
          </a:xfrm>
        </p:grpSpPr>
        <p:sp>
          <p:nvSpPr>
            <p:cNvPr id="34894" name="Freeform 43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Freeform 44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45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46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0" name="Group 47"/>
          <p:cNvGrpSpPr/>
          <p:nvPr/>
        </p:nvGrpSpPr>
        <p:grpSpPr>
          <a:xfrm>
            <a:off x="3733800" y="838200"/>
            <a:ext cx="833438" cy="762000"/>
            <a:chOff x="624" y="1632"/>
            <a:chExt cx="525" cy="480"/>
          </a:xfrm>
        </p:grpSpPr>
        <p:sp>
          <p:nvSpPr>
            <p:cNvPr id="34890" name="Freeform 48"/>
            <p:cNvSpPr/>
            <p:nvPr/>
          </p:nvSpPr>
          <p:spPr>
            <a:xfrm>
              <a:off x="624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Freeform 49"/>
            <p:cNvSpPr/>
            <p:nvPr/>
          </p:nvSpPr>
          <p:spPr>
            <a:xfrm>
              <a:off x="696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>
                    <a:alpha val="100000"/>
                  </a:schemeClr>
                </a:gs>
                <a:gs pos="100000">
                  <a:srgbClr val="990000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Freeform 50"/>
            <p:cNvSpPr/>
            <p:nvPr/>
          </p:nvSpPr>
          <p:spPr>
            <a:xfrm>
              <a:off x="752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Freeform 51"/>
            <p:cNvSpPr/>
            <p:nvPr/>
          </p:nvSpPr>
          <p:spPr>
            <a:xfrm>
              <a:off x="853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1" name="Group 52"/>
          <p:cNvGrpSpPr/>
          <p:nvPr/>
        </p:nvGrpSpPr>
        <p:grpSpPr>
          <a:xfrm>
            <a:off x="7086600" y="5410200"/>
            <a:ext cx="833438" cy="762000"/>
            <a:chOff x="3312" y="1632"/>
            <a:chExt cx="525" cy="480"/>
          </a:xfrm>
        </p:grpSpPr>
        <p:sp>
          <p:nvSpPr>
            <p:cNvPr id="34886" name="Freeform 53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Freeform 54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Freeform 55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Freeform 56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2" name="Group 57"/>
          <p:cNvGrpSpPr/>
          <p:nvPr/>
        </p:nvGrpSpPr>
        <p:grpSpPr>
          <a:xfrm>
            <a:off x="1143000" y="5410200"/>
            <a:ext cx="833438" cy="762000"/>
            <a:chOff x="3312" y="1632"/>
            <a:chExt cx="525" cy="480"/>
          </a:xfrm>
        </p:grpSpPr>
        <p:sp>
          <p:nvSpPr>
            <p:cNvPr id="34882" name="Freeform 58"/>
            <p:cNvSpPr/>
            <p:nvPr/>
          </p:nvSpPr>
          <p:spPr>
            <a:xfrm>
              <a:off x="3312" y="1632"/>
              <a:ext cx="525" cy="480"/>
            </a:xfrm>
            <a:custGeom>
              <a:avLst/>
              <a:gdLst>
                <a:gd name="txL" fmla="*/ 0 w 525"/>
                <a:gd name="txT" fmla="*/ 0 h 480"/>
                <a:gd name="txR" fmla="*/ 525 w 525"/>
                <a:gd name="txB" fmla="*/ 480 h 480"/>
              </a:gdLst>
              <a:ahLst/>
              <a:cxnLst>
                <a:cxn ang="0">
                  <a:pos x="225" y="217"/>
                </a:cxn>
                <a:cxn ang="0">
                  <a:pos x="133" y="0"/>
                </a:cxn>
                <a:cxn ang="0">
                  <a:pos x="263" y="193"/>
                </a:cxn>
                <a:cxn ang="0">
                  <a:pos x="393" y="0"/>
                </a:cxn>
                <a:cxn ang="0">
                  <a:pos x="299" y="217"/>
                </a:cxn>
                <a:cxn ang="0">
                  <a:pos x="524" y="240"/>
                </a:cxn>
                <a:cxn ang="0">
                  <a:pos x="298" y="262"/>
                </a:cxn>
                <a:cxn ang="0">
                  <a:pos x="393" y="479"/>
                </a:cxn>
                <a:cxn ang="0">
                  <a:pos x="263" y="286"/>
                </a:cxn>
                <a:cxn ang="0">
                  <a:pos x="133" y="479"/>
                </a:cxn>
                <a:cxn ang="0">
                  <a:pos x="224" y="263"/>
                </a:cxn>
                <a:cxn ang="0">
                  <a:pos x="0" y="240"/>
                </a:cxn>
                <a:cxn ang="0">
                  <a:pos x="225" y="217"/>
                </a:cxn>
              </a:cxnLst>
              <a:rect l="txL" t="txT" r="txR" b="tx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59"/>
            <p:cNvSpPr/>
            <p:nvPr/>
          </p:nvSpPr>
          <p:spPr>
            <a:xfrm>
              <a:off x="3384" y="1697"/>
              <a:ext cx="382" cy="350"/>
            </a:xfrm>
            <a:custGeom>
              <a:avLst/>
              <a:gdLst>
                <a:gd name="txL" fmla="*/ 0 w 382"/>
                <a:gd name="txT" fmla="*/ 0 h 350"/>
                <a:gd name="txR" fmla="*/ 382 w 382"/>
                <a:gd name="txB" fmla="*/ 350 h 350"/>
              </a:gdLst>
              <a:ahLst/>
              <a:cxnLst>
                <a:cxn ang="0">
                  <a:pos x="153" y="153"/>
                </a:cxn>
                <a:cxn ang="0">
                  <a:pos x="95" y="0"/>
                </a:cxn>
                <a:cxn ang="0">
                  <a:pos x="191" y="128"/>
                </a:cxn>
                <a:cxn ang="0">
                  <a:pos x="284" y="0"/>
                </a:cxn>
                <a:cxn ang="0">
                  <a:pos x="227" y="153"/>
                </a:cxn>
                <a:cxn ang="0">
                  <a:pos x="381" y="175"/>
                </a:cxn>
                <a:cxn ang="0">
                  <a:pos x="226" y="196"/>
                </a:cxn>
                <a:cxn ang="0">
                  <a:pos x="284" y="349"/>
                </a:cxn>
                <a:cxn ang="0">
                  <a:pos x="191" y="221"/>
                </a:cxn>
                <a:cxn ang="0">
                  <a:pos x="95" y="349"/>
                </a:cxn>
                <a:cxn ang="0">
                  <a:pos x="152" y="198"/>
                </a:cxn>
                <a:cxn ang="0">
                  <a:pos x="0" y="175"/>
                </a:cxn>
                <a:cxn ang="0">
                  <a:pos x="153" y="153"/>
                </a:cxn>
              </a:cxnLst>
              <a:rect l="txL" t="txT" r="txR" b="tx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>
                    <a:alpha val="100000"/>
                  </a:srgbClr>
                </a:gs>
                <a:gs pos="12000">
                  <a:srgbClr val="E81766">
                    <a:alpha val="100000"/>
                  </a:srgbClr>
                </a:gs>
                <a:gs pos="27000">
                  <a:srgbClr val="EE3F17">
                    <a:alpha val="100000"/>
                  </a:srgbClr>
                </a:gs>
                <a:gs pos="48000">
                  <a:srgbClr val="FFFF00">
                    <a:alpha val="100000"/>
                  </a:srgbClr>
                </a:gs>
                <a:gs pos="64999">
                  <a:srgbClr val="1A8D48">
                    <a:alpha val="100000"/>
                  </a:srgbClr>
                </a:gs>
                <a:gs pos="78999">
                  <a:srgbClr val="0819FB">
                    <a:alpha val="100000"/>
                  </a:srgbClr>
                </a:gs>
                <a:gs pos="100000">
                  <a:srgbClr val="A603AB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Freeform 60"/>
            <p:cNvSpPr/>
            <p:nvPr/>
          </p:nvSpPr>
          <p:spPr>
            <a:xfrm>
              <a:off x="3440" y="1706"/>
              <a:ext cx="270" cy="332"/>
            </a:xfrm>
            <a:custGeom>
              <a:avLst/>
              <a:gdLst>
                <a:gd name="txL" fmla="*/ 0 w 270"/>
                <a:gd name="txT" fmla="*/ 0 h 332"/>
                <a:gd name="txR" fmla="*/ 270 w 270"/>
                <a:gd name="txB" fmla="*/ 332 h 332"/>
              </a:gdLst>
              <a:ahLst/>
              <a:cxnLst>
                <a:cxn ang="0">
                  <a:pos x="0" y="84"/>
                </a:cxn>
                <a:cxn ang="0">
                  <a:pos x="122" y="143"/>
                </a:cxn>
                <a:cxn ang="0">
                  <a:pos x="135" y="0"/>
                </a:cxn>
                <a:cxn ang="0">
                  <a:pos x="147" y="143"/>
                </a:cxn>
                <a:cxn ang="0">
                  <a:pos x="268" y="82"/>
                </a:cxn>
                <a:cxn ang="0">
                  <a:pos x="159" y="166"/>
                </a:cxn>
                <a:cxn ang="0">
                  <a:pos x="269" y="249"/>
                </a:cxn>
                <a:cxn ang="0">
                  <a:pos x="147" y="189"/>
                </a:cxn>
                <a:cxn ang="0">
                  <a:pos x="135" y="331"/>
                </a:cxn>
                <a:cxn ang="0">
                  <a:pos x="122" y="189"/>
                </a:cxn>
                <a:cxn ang="0">
                  <a:pos x="0" y="249"/>
                </a:cxn>
                <a:cxn ang="0">
                  <a:pos x="110" y="166"/>
                </a:cxn>
                <a:cxn ang="0">
                  <a:pos x="0" y="84"/>
                </a:cxn>
              </a:cxnLst>
              <a:rect l="txL" t="txT" r="txR" b="tx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>
                    <a:alpha val="100000"/>
                  </a:srgbClr>
                </a:gs>
                <a:gs pos="100000">
                  <a:schemeClr val="bg1">
                    <a:alpha val="100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Freeform 61"/>
            <p:cNvSpPr/>
            <p:nvPr/>
          </p:nvSpPr>
          <p:spPr>
            <a:xfrm>
              <a:off x="3541" y="1829"/>
              <a:ext cx="68" cy="85"/>
            </a:xfrm>
            <a:custGeom>
              <a:avLst/>
              <a:gdLst>
                <a:gd name="txL" fmla="*/ 0 w 68"/>
                <a:gd name="txT" fmla="*/ 0 h 85"/>
                <a:gd name="txR" fmla="*/ 68 w 68"/>
                <a:gd name="txB" fmla="*/ 85 h 85"/>
              </a:gdLst>
              <a:ahLst/>
              <a:cxnLst>
                <a:cxn ang="0">
                  <a:pos x="0" y="20"/>
                </a:cxn>
                <a:cxn ang="0">
                  <a:pos x="27" y="30"/>
                </a:cxn>
                <a:cxn ang="0">
                  <a:pos x="33" y="0"/>
                </a:cxn>
                <a:cxn ang="0">
                  <a:pos x="39" y="30"/>
                </a:cxn>
                <a:cxn ang="0">
                  <a:pos x="67" y="20"/>
                </a:cxn>
                <a:cxn ang="0">
                  <a:pos x="45" y="42"/>
                </a:cxn>
                <a:cxn ang="0">
                  <a:pos x="67" y="62"/>
                </a:cxn>
                <a:cxn ang="0">
                  <a:pos x="39" y="52"/>
                </a:cxn>
                <a:cxn ang="0">
                  <a:pos x="33" y="84"/>
                </a:cxn>
                <a:cxn ang="0">
                  <a:pos x="27" y="52"/>
                </a:cxn>
                <a:cxn ang="0">
                  <a:pos x="0" y="62"/>
                </a:cxn>
                <a:cxn ang="0">
                  <a:pos x="21" y="42"/>
                </a:cxn>
                <a:cxn ang="0">
                  <a:pos x="0" y="20"/>
                </a:cxn>
              </a:cxnLst>
              <a:rect l="txL" t="txT" r="txR" b="tx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33" name="Picture 62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00400"/>
            <a:ext cx="5334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4" name="Picture 63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013" y="5697538"/>
            <a:ext cx="719137" cy="1103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5" name="Picture 65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648200"/>
            <a:ext cx="7620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6" name="Picture 69" descr="daisies_waving_lg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4800600"/>
            <a:ext cx="1063625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7" name="Picture 71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41342">
            <a:off x="609600" y="2743200"/>
            <a:ext cx="590550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8" name="Picture 74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41342">
            <a:off x="8001000" y="4267200"/>
            <a:ext cx="590550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39" name="Picture 75" descr="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360648" flipV="1">
            <a:off x="4343400" y="4114800"/>
            <a:ext cx="1204913" cy="116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0" name="Picture 78" descr="21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1800" y="4648200"/>
            <a:ext cx="83820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1" name="Picture 80" descr="21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4495800"/>
            <a:ext cx="83820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2" name="Picture 81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41342">
            <a:off x="5867400" y="2819400"/>
            <a:ext cx="590550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3" name="Picture 83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41342">
            <a:off x="7924800" y="2362200"/>
            <a:ext cx="590550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4" name="Picture 84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41342">
            <a:off x="0" y="4572000"/>
            <a:ext cx="590550" cy="110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45" name="Picture 85" descr="21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3352800"/>
            <a:ext cx="533400" cy="49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814" name="Picture 86" descr="BAR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76200"/>
            <a:ext cx="459105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815" name="Picture 87" descr="BAR0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5800" y="0"/>
            <a:ext cx="4648200" cy="45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816" name="Picture 88" descr="BAR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6813" y="381000"/>
            <a:ext cx="509587" cy="647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817" name="Picture 89" descr="BAR0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6553200"/>
            <a:ext cx="4572000" cy="442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818" name="Picture 90" descr="BAR0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553200"/>
            <a:ext cx="4575175" cy="50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819" name="Picture 91" descr="BAR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52400" y="381000"/>
            <a:ext cx="487363" cy="647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52" name="Picture 92" descr="Picture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0"/>
            <a:ext cx="1219200" cy="1479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853" name="Group 7"/>
          <p:cNvGrpSpPr/>
          <p:nvPr/>
        </p:nvGrpSpPr>
        <p:grpSpPr>
          <a:xfrm>
            <a:off x="1011238" y="5514975"/>
            <a:ext cx="1981200" cy="1246188"/>
            <a:chOff x="624" y="2016"/>
            <a:chExt cx="3209" cy="1273"/>
          </a:xfrm>
        </p:grpSpPr>
        <p:grpSp>
          <p:nvGrpSpPr>
            <p:cNvPr id="34870" name="Group 8"/>
            <p:cNvGrpSpPr/>
            <p:nvPr/>
          </p:nvGrpSpPr>
          <p:grpSpPr>
            <a:xfrm>
              <a:off x="1680" y="2016"/>
              <a:ext cx="1433" cy="1177"/>
              <a:chOff x="1680" y="2016"/>
              <a:chExt cx="1433" cy="1177"/>
            </a:xfrm>
          </p:grpSpPr>
          <p:pic>
            <p:nvPicPr>
              <p:cNvPr id="34879" name="Picture 9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8" y="2016"/>
                <a:ext cx="751" cy="10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80" name="Picture 10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6" y="2304"/>
                <a:ext cx="617" cy="8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81" name="Picture 11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0" y="2352"/>
                <a:ext cx="551" cy="79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4871" name="Group 12"/>
            <p:cNvGrpSpPr/>
            <p:nvPr/>
          </p:nvGrpSpPr>
          <p:grpSpPr>
            <a:xfrm>
              <a:off x="2400" y="2064"/>
              <a:ext cx="1433" cy="1177"/>
              <a:chOff x="1680" y="2016"/>
              <a:chExt cx="1433" cy="1177"/>
            </a:xfrm>
          </p:grpSpPr>
          <p:pic>
            <p:nvPicPr>
              <p:cNvPr id="34876" name="Picture 13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8" y="2016"/>
                <a:ext cx="751" cy="10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77" name="Picture 14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6" y="2304"/>
                <a:ext cx="617" cy="8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78" name="Picture 15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0" y="2352"/>
                <a:ext cx="551" cy="79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4872" name="Group 16"/>
            <p:cNvGrpSpPr/>
            <p:nvPr/>
          </p:nvGrpSpPr>
          <p:grpSpPr>
            <a:xfrm>
              <a:off x="624" y="2112"/>
              <a:ext cx="1433" cy="1177"/>
              <a:chOff x="1680" y="2016"/>
              <a:chExt cx="1433" cy="1177"/>
            </a:xfrm>
          </p:grpSpPr>
          <p:pic>
            <p:nvPicPr>
              <p:cNvPr id="34873" name="Picture 17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8" y="2016"/>
                <a:ext cx="751" cy="10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74" name="Picture 18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6" y="2304"/>
                <a:ext cx="617" cy="8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75" name="Picture 19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0" y="2352"/>
                <a:ext cx="551" cy="79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4854" name="Group 7"/>
          <p:cNvGrpSpPr/>
          <p:nvPr/>
        </p:nvGrpSpPr>
        <p:grpSpPr>
          <a:xfrm>
            <a:off x="5964238" y="5057775"/>
            <a:ext cx="1981200" cy="1246188"/>
            <a:chOff x="624" y="2016"/>
            <a:chExt cx="3209" cy="1273"/>
          </a:xfrm>
        </p:grpSpPr>
        <p:grpSp>
          <p:nvGrpSpPr>
            <p:cNvPr id="34858" name="Group 8"/>
            <p:cNvGrpSpPr/>
            <p:nvPr/>
          </p:nvGrpSpPr>
          <p:grpSpPr>
            <a:xfrm>
              <a:off x="1680" y="2016"/>
              <a:ext cx="1433" cy="1177"/>
              <a:chOff x="1680" y="2016"/>
              <a:chExt cx="1433" cy="1177"/>
            </a:xfrm>
          </p:grpSpPr>
          <p:pic>
            <p:nvPicPr>
              <p:cNvPr id="34867" name="Picture 9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8" y="2016"/>
                <a:ext cx="751" cy="10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68" name="Picture 10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6" y="2304"/>
                <a:ext cx="617" cy="8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69" name="Picture 11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0" y="2352"/>
                <a:ext cx="551" cy="79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4859" name="Group 12"/>
            <p:cNvGrpSpPr/>
            <p:nvPr/>
          </p:nvGrpSpPr>
          <p:grpSpPr>
            <a:xfrm>
              <a:off x="2400" y="2064"/>
              <a:ext cx="1433" cy="1177"/>
              <a:chOff x="1680" y="2016"/>
              <a:chExt cx="1433" cy="1177"/>
            </a:xfrm>
          </p:grpSpPr>
          <p:pic>
            <p:nvPicPr>
              <p:cNvPr id="34864" name="Picture 13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8" y="2016"/>
                <a:ext cx="751" cy="10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65" name="Picture 14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6" y="2304"/>
                <a:ext cx="617" cy="8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66" name="Picture 15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0" y="2352"/>
                <a:ext cx="551" cy="79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4860" name="Group 16"/>
            <p:cNvGrpSpPr/>
            <p:nvPr/>
          </p:nvGrpSpPr>
          <p:grpSpPr>
            <a:xfrm>
              <a:off x="624" y="2112"/>
              <a:ext cx="1433" cy="1177"/>
              <a:chOff x="1680" y="2016"/>
              <a:chExt cx="1433" cy="1177"/>
            </a:xfrm>
          </p:grpSpPr>
          <p:pic>
            <p:nvPicPr>
              <p:cNvPr id="34861" name="Picture 17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68" y="2016"/>
                <a:ext cx="751" cy="108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62" name="Picture 18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96" y="2304"/>
                <a:ext cx="617" cy="88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4863" name="Picture 19" descr="blossomrose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80" y="2352"/>
                <a:ext cx="551" cy="79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pic>
        <p:nvPicPr>
          <p:cNvPr id="34855" name="Picture 119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341342">
            <a:off x="5495925" y="3979863"/>
            <a:ext cx="371475" cy="698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56" name="Rectangle 122"/>
          <p:cNvSpPr/>
          <p:nvPr/>
        </p:nvSpPr>
        <p:spPr>
          <a:xfrm>
            <a:off x="714375" y="1352550"/>
            <a:ext cx="8382000" cy="2286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3851" name="Emyeutruongem-BeHongNgoc_6pq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72000" y="3581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38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738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738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738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738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738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85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/>
          <p:nvPr/>
        </p:nvSpPr>
        <p:spPr>
          <a:xfrm>
            <a:off x="431800" y="322263"/>
            <a:ext cx="8321675" cy="6172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Rectangle 3"/>
          <p:cNvSpPr/>
          <p:nvPr/>
        </p:nvSpPr>
        <p:spPr>
          <a:xfrm>
            <a:off x="569913" y="1404938"/>
            <a:ext cx="7867650" cy="4098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vi-VN" altLang="en-US" sz="4000" b="1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762000" y="1676400"/>
            <a:ext cx="7620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Câu 3: Phòng cháy là trách nhiệm của:</a:t>
            </a:r>
          </a:p>
        </p:txBody>
      </p:sp>
      <p:sp>
        <p:nvSpPr>
          <p:cNvPr id="33797" name="AutoShape 6"/>
          <p:cNvSpPr/>
          <p:nvPr/>
        </p:nvSpPr>
        <p:spPr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3798" name="AutoShape 7"/>
          <p:cNvSpPr/>
          <p:nvPr/>
        </p:nvSpPr>
        <p:spPr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3799" name="AutoShape 8"/>
          <p:cNvSpPr/>
          <p:nvPr/>
        </p:nvSpPr>
        <p:spPr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800" name="AutoShape 9"/>
          <p:cNvSpPr/>
          <p:nvPr/>
        </p:nvSpPr>
        <p:spPr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3801" name="AutoShape 10"/>
          <p:cNvSpPr/>
          <p:nvPr/>
        </p:nvSpPr>
        <p:spPr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3802" name="AutoShape 16"/>
          <p:cNvSpPr/>
          <p:nvPr/>
        </p:nvSpPr>
        <p:spPr>
          <a:xfrm>
            <a:off x="39243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533400" y="5486400"/>
            <a:ext cx="3184525" cy="901700"/>
            <a:chOff x="0" y="0"/>
            <a:chExt cx="3072" cy="960"/>
          </a:xfrm>
        </p:grpSpPr>
        <p:sp>
          <p:nvSpPr>
            <p:cNvPr id="5141" name="Oval 19"/>
            <p:cNvSpPr/>
            <p:nvPr/>
          </p:nvSpPr>
          <p:spPr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sz="4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42" name="WordArt 20"/>
            <p:cNvSpPr>
              <a:spLocks noTextEdit="1"/>
            </p:cNvSpPr>
            <p:nvPr/>
          </p:nvSpPr>
          <p:spPr>
            <a:xfrm>
              <a:off x="576" y="288"/>
              <a:ext cx="177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62500" lnSpcReduction="20000"/>
            </a:bodyPr>
            <a:lstStyle/>
            <a:p>
              <a:pPr algn="ctr"/>
              <a:r>
                <a:rPr lang="en-US" sz="3600" b="1" i="1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5132" name="Picture 21" descr="Book-03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50" y="457200"/>
            <a:ext cx="523875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3" name="AutoShape 22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Text Box 31"/>
          <p:cNvSpPr txBox="1"/>
          <p:nvPr/>
        </p:nvSpPr>
        <p:spPr>
          <a:xfrm>
            <a:off x="1543050" y="2890838"/>
            <a:ext cx="3048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 A .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Người lớn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35" name="Text Box 34"/>
          <p:cNvSpPr txBox="1"/>
          <p:nvPr/>
        </p:nvSpPr>
        <p:spPr>
          <a:xfrm>
            <a:off x="1697038" y="3568700"/>
            <a:ext cx="2514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B.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Trẻ em</a:t>
            </a:r>
          </a:p>
        </p:txBody>
      </p:sp>
      <p:sp>
        <p:nvSpPr>
          <p:cNvPr id="5136" name="Text Box 39"/>
          <p:cNvSpPr txBox="1"/>
          <p:nvPr/>
        </p:nvSpPr>
        <p:spPr>
          <a:xfrm>
            <a:off x="1698625" y="4267200"/>
            <a:ext cx="6391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Tất cả mọi người</a:t>
            </a: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7" name="Oval 42"/>
          <p:cNvSpPr/>
          <p:nvPr/>
        </p:nvSpPr>
        <p:spPr>
          <a:xfrm>
            <a:off x="1543050" y="4297363"/>
            <a:ext cx="685800" cy="609600"/>
          </a:xfrm>
          <a:prstGeom prst="ellipse">
            <a:avLst/>
          </a:prstGeom>
          <a:noFill/>
          <a:ln w="9525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400">
              <a:latin typeface="Arial" panose="020B0604020202020204" pitchFamily="34" charset="0"/>
            </a:endParaRPr>
          </a:p>
        </p:txBody>
      </p:sp>
      <p:sp>
        <p:nvSpPr>
          <p:cNvPr id="5138" name="Text Box 44"/>
          <p:cNvSpPr txBox="1"/>
          <p:nvPr/>
        </p:nvSpPr>
        <p:spPr>
          <a:xfrm>
            <a:off x="1295400" y="381000"/>
            <a:ext cx="6781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/>
            <a:r>
              <a:rPr lang="en-US" altLang="en-US" sz="2800" b="1" i="1">
                <a:solidFill>
                  <a:srgbClr val="FFFF00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Hãy khoanh vào đáp án đúng nhất</a:t>
            </a:r>
          </a:p>
        </p:txBody>
      </p:sp>
      <p:pic>
        <p:nvPicPr>
          <p:cNvPr id="33819" name="clic158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62800" y="5791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Picture 49" descr="Tàng-Tà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7800" y="5638800"/>
            <a:ext cx="1409700" cy="66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379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745" fill="hold"/>
                                        <p:tgtEl>
                                          <p:spTgt spid="33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9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9"/>
                </p:tgtEl>
              </p:cMediaNode>
            </p:audio>
          </p:childTnLst>
        </p:cTn>
      </p:par>
    </p:tnLst>
    <p:bldLst>
      <p:bldP spid="33797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/>
          <p:nvPr/>
        </p:nvSpPr>
        <p:spPr>
          <a:xfrm>
            <a:off x="431800" y="322263"/>
            <a:ext cx="8321675" cy="6172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Rectangle 3"/>
          <p:cNvSpPr/>
          <p:nvPr/>
        </p:nvSpPr>
        <p:spPr>
          <a:xfrm>
            <a:off x="609600" y="1371600"/>
            <a:ext cx="7669213" cy="3675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2400" b="1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6148" name="Text Box 4"/>
          <p:cNvSpPr txBox="1"/>
          <p:nvPr/>
        </p:nvSpPr>
        <p:spPr>
          <a:xfrm>
            <a:off x="609600" y="1295400"/>
            <a:ext cx="7658100" cy="52863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42900" indent="-342900" algn="just" eaLnBrk="1" hangingPunct="1"/>
            <a:r>
              <a:rPr lang="en-US" altLang="en-US" sz="2800" b="1" i="1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i="1">
                <a:latin typeface="Times New Roman" panose="02020603050405020304" pitchFamily="18" charset="0"/>
              </a:rPr>
              <a:t>Câu 4: Khi phát hiện ra cháy cần báo cho: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4821" name="AutoShape 6"/>
          <p:cNvSpPr/>
          <p:nvPr/>
        </p:nvSpPr>
        <p:spPr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4822" name="AutoShape 7"/>
          <p:cNvSpPr/>
          <p:nvPr/>
        </p:nvSpPr>
        <p:spPr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823" name="AutoShape 8"/>
          <p:cNvSpPr/>
          <p:nvPr/>
        </p:nvSpPr>
        <p:spPr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4824" name="AutoShape 9"/>
          <p:cNvSpPr/>
          <p:nvPr/>
        </p:nvSpPr>
        <p:spPr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4825" name="AutoShape 10"/>
          <p:cNvSpPr/>
          <p:nvPr/>
        </p:nvSpPr>
        <p:spPr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4826" name="AutoShape 16"/>
          <p:cNvSpPr/>
          <p:nvPr/>
        </p:nvSpPr>
        <p:spPr>
          <a:xfrm>
            <a:off x="39370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2" name="Group 18"/>
          <p:cNvGrpSpPr/>
          <p:nvPr/>
        </p:nvGrpSpPr>
        <p:grpSpPr>
          <a:xfrm>
            <a:off x="0" y="5257800"/>
            <a:ext cx="3689350" cy="865188"/>
            <a:chOff x="0" y="0"/>
            <a:chExt cx="3072" cy="960"/>
          </a:xfrm>
        </p:grpSpPr>
        <p:sp>
          <p:nvSpPr>
            <p:cNvPr id="6165" name="Oval 19"/>
            <p:cNvSpPr/>
            <p:nvPr/>
          </p:nvSpPr>
          <p:spPr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endParaRPr lang="en-US" altLang="en-US" sz="40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6" name="WordArt 20"/>
            <p:cNvSpPr>
              <a:spLocks noTextEdit="1"/>
            </p:cNvSpPr>
            <p:nvPr/>
          </p:nvSpPr>
          <p:spPr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55000" lnSpcReduction="20000"/>
            </a:bodyPr>
            <a:lstStyle/>
            <a:p>
              <a:pPr algn="ctr"/>
              <a:r>
                <a:rPr lang="en-US" sz="3600" b="1" i="1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6156" name="Picture 21" descr="Book-03-ju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" y="381000"/>
            <a:ext cx="523875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7" name="AutoShape 22">
            <a:hlinkClick r:id="" action="ppaction://noaction">
              <a:snd r:embed="rId8" name="camera.wav"/>
            </a:hlinkClick>
          </p:cNvPr>
          <p:cNvSpPr/>
          <p:nvPr/>
        </p:nvSpPr>
        <p:spPr>
          <a:xfrm>
            <a:off x="8016875" y="5586413"/>
            <a:ext cx="550863" cy="477837"/>
          </a:xfrm>
          <a:prstGeom prst="actionButtonReturn">
            <a:avLst/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58" name="Text Box 34"/>
          <p:cNvSpPr txBox="1"/>
          <p:nvPr/>
        </p:nvSpPr>
        <p:spPr>
          <a:xfrm>
            <a:off x="2019300" y="24384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 A .   114</a:t>
            </a:r>
          </a:p>
        </p:txBody>
      </p:sp>
      <p:sp>
        <p:nvSpPr>
          <p:cNvPr id="34835" name="Oval 31"/>
          <p:cNvSpPr/>
          <p:nvPr/>
        </p:nvSpPr>
        <p:spPr>
          <a:xfrm>
            <a:off x="2154238" y="2543175"/>
            <a:ext cx="533400" cy="403225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lang="en-US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60" name="Text Box 37"/>
          <p:cNvSpPr txBox="1"/>
          <p:nvPr/>
        </p:nvSpPr>
        <p:spPr>
          <a:xfrm>
            <a:off x="2133600" y="2971800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Arial" panose="020B0604020202020204" pitchFamily="34" charset="0"/>
              </a:rPr>
              <a:t>B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.   115</a:t>
            </a:r>
          </a:p>
        </p:txBody>
      </p:sp>
      <p:sp>
        <p:nvSpPr>
          <p:cNvPr id="6161" name="Text Box 39"/>
          <p:cNvSpPr txBox="1"/>
          <p:nvPr/>
        </p:nvSpPr>
        <p:spPr>
          <a:xfrm>
            <a:off x="2071688" y="3657600"/>
            <a:ext cx="39862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C.   116</a:t>
            </a:r>
          </a:p>
        </p:txBody>
      </p:sp>
      <p:sp>
        <p:nvSpPr>
          <p:cNvPr id="6162" name="Text Box 41"/>
          <p:cNvSpPr txBox="1"/>
          <p:nvPr/>
        </p:nvSpPr>
        <p:spPr>
          <a:xfrm>
            <a:off x="1219200" y="395288"/>
            <a:ext cx="6781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/>
            <a:r>
              <a:rPr lang="en-US" altLang="en-US" sz="2800" b="1" i="1">
                <a:solidFill>
                  <a:srgbClr val="FFFF00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Hãy khoanh vào dáp án đúng nhất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43" name="clic16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390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Picture 43" descr="Tàng-Tà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7800" y="5486400"/>
            <a:ext cx="1409700" cy="666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5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3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  <p:bldLst>
      <p:bldP spid="348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5" y="63246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0" y="5251450"/>
            <a:ext cx="12192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AR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992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Picture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00" y="5541963"/>
            <a:ext cx="1295400" cy="147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963" y="-63500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BAR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-74612"/>
            <a:ext cx="419417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BAR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413" y="55563"/>
            <a:ext cx="509587" cy="571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 descr="BAR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50" y="0"/>
            <a:ext cx="487363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1" name="Text Box 14"/>
          <p:cNvSpPr txBox="1"/>
          <p:nvPr/>
        </p:nvSpPr>
        <p:spPr>
          <a:xfrm>
            <a:off x="820738" y="3500438"/>
            <a:ext cx="7659687" cy="1600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-Nêu các hoạt động của học sinh  trong từng hình.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2302" name="Text Box 6"/>
          <p:cNvSpPr txBox="1"/>
          <p:nvPr/>
        </p:nvSpPr>
        <p:spPr>
          <a:xfrm>
            <a:off x="-319087" y="2913063"/>
            <a:ext cx="6972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Hoạt động 1: Quan sát tranh  </a:t>
            </a:r>
          </a:p>
        </p:txBody>
      </p:sp>
      <p:sp>
        <p:nvSpPr>
          <p:cNvPr id="15" name="Text Box 6"/>
          <p:cNvSpPr txBox="1"/>
          <p:nvPr/>
        </p:nvSpPr>
        <p:spPr>
          <a:xfrm>
            <a:off x="-196850" y="2035175"/>
            <a:ext cx="69723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u="sng">
                <a:solidFill>
                  <a:srgbClr val="0033CC"/>
                </a:solidFill>
                <a:latin typeface="Times New Roman" panose="02020603050405020304" pitchFamily="18" charset="0"/>
              </a:rPr>
              <a:t>Các hoạt động học tập ở trường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9"/>
          <p:cNvSpPr txBox="1"/>
          <p:nvPr/>
        </p:nvSpPr>
        <p:spPr>
          <a:xfrm>
            <a:off x="1708122" y="0"/>
            <a:ext cx="555472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err="1">
                <a:latin typeface=".VnTime" panose="020B7200000000000000" pitchFamily="34" charset="0"/>
              </a:rPr>
              <a:t>Một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số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hoạt</a:t>
            </a:r>
            <a:r>
              <a:rPr lang="en-US" altLang="en-US" sz="2800" b="1" dirty="0"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latin typeface=".VnTime" panose="020B7200000000000000" pitchFamily="34" charset="0"/>
              </a:rPr>
              <a:t>động</a:t>
            </a:r>
            <a:r>
              <a:rPr lang="en-US" altLang="en-US" sz="2800" b="1" dirty="0">
                <a:latin typeface=".VnTime" panose="020B7200000000000000" pitchFamily="34" charset="0"/>
              </a:rPr>
              <a:t> ở </a:t>
            </a:r>
            <a:r>
              <a:rPr lang="en-US" altLang="en-US" sz="2800" b="1" dirty="0" err="1">
                <a:latin typeface=".VnTime" panose="020B7200000000000000" pitchFamily="34" charset="0"/>
              </a:rPr>
              <a:t>trường</a:t>
            </a:r>
            <a:endParaRPr lang="en-US" altLang="en-US" sz="2800" b="1" dirty="0">
              <a:latin typeface=".VnTime" panose="020B7200000000000000" pitchFamily="34" charset="0"/>
            </a:endParaRPr>
          </a:p>
        </p:txBody>
      </p:sp>
      <p:pic>
        <p:nvPicPr>
          <p:cNvPr id="8195" name="Picture 18" descr="DSC00230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28194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26" descr="DSC00226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33400"/>
            <a:ext cx="28194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24" descr="DSC00235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33400"/>
            <a:ext cx="3276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19" descr="DSC00223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886200"/>
            <a:ext cx="25908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21" descr="DSC00228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3810000"/>
            <a:ext cx="2819400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22" descr="DSC00222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3810000"/>
            <a:ext cx="31242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Oval 28"/>
          <p:cNvSpPr/>
          <p:nvPr/>
        </p:nvSpPr>
        <p:spPr>
          <a:xfrm>
            <a:off x="5919788" y="6362700"/>
            <a:ext cx="452438" cy="457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5857875" y="3194050"/>
            <a:ext cx="533400" cy="47307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2838450" y="3124200"/>
            <a:ext cx="5334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2840038" y="6403975"/>
            <a:ext cx="533400" cy="457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3" name="Oval 32"/>
          <p:cNvSpPr/>
          <p:nvPr/>
        </p:nvSpPr>
        <p:spPr>
          <a:xfrm>
            <a:off x="-57150" y="6397625"/>
            <a:ext cx="528638" cy="4699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34" name="Oval 33"/>
          <p:cNvSpPr/>
          <p:nvPr/>
        </p:nvSpPr>
        <p:spPr>
          <a:xfrm>
            <a:off x="-55562" y="3200400"/>
            <a:ext cx="533400" cy="4699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/>
          <p:nvPr/>
        </p:nvSpPr>
        <p:spPr>
          <a:xfrm>
            <a:off x="381000" y="0"/>
            <a:ext cx="8101013" cy="1905000"/>
          </a:xfrm>
          <a:prstGeom prst="cloudCallout">
            <a:avLst>
              <a:gd name="adj1" fmla="val -41176"/>
              <a:gd name="adj2" fmla="val 70944"/>
            </a:avLst>
          </a:prstGeom>
          <a:gradFill rotWithShape="1">
            <a:gsLst>
              <a:gs pos="0">
                <a:srgbClr val="FFA2A1">
                  <a:alpha val="100000"/>
                </a:srgbClr>
              </a:gs>
              <a:gs pos="35001">
                <a:srgbClr val="FFBEBD">
                  <a:alpha val="100000"/>
                </a:srgbClr>
              </a:gs>
              <a:gs pos="100000">
                <a:srgbClr val="FFE5E5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BE4B48"/>
            </a:solidFill>
            <a:prstDash val="solid"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 anchorCtr="0"/>
          <a:lstStyle/>
          <a:p>
            <a:pPr algn="ctr"/>
            <a:r>
              <a:rPr lang="en-US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Quan sát hình thảo luận nhóm theo gợi ý </a:t>
            </a:r>
            <a:endParaRPr lang="en-US" altLang="en-US" sz="4000" b="1">
              <a:solidFill>
                <a:schemeClr val="accent2"/>
              </a:solidFill>
              <a:latin typeface=".VnTime" panose="020B7200000000000000" pitchFamily="34" charset="0"/>
            </a:endParaRPr>
          </a:p>
        </p:txBody>
      </p:sp>
      <p:pic>
        <p:nvPicPr>
          <p:cNvPr id="11" name="Picture 10" descr="IMG0058A.jpg"/>
          <p:cNvPicPr>
            <a:picLocks noGrp="1" noChangeAspect="1"/>
          </p:cNvPicPr>
          <p:nvPr isPhoto="1"/>
        </p:nvPicPr>
        <p:blipFill>
          <a:blip r:embed="rId2">
            <a:lum contrast="15000"/>
          </a:blip>
          <a:stretch>
            <a:fillRect/>
          </a:stretch>
        </p:blipFill>
        <p:spPr>
          <a:xfrm>
            <a:off x="1371600" y="1828800"/>
            <a:ext cx="6553200" cy="3057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98550" y="4886325"/>
            <a:ext cx="7491413" cy="1397000"/>
          </a:xfrm>
          <a:prstGeom prst="rect">
            <a:avLst/>
          </a:prstGeom>
          <a:solidFill>
            <a:schemeClr val="accent1"/>
          </a:solidFill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 ?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 ?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1045</Words>
  <Application>Microsoft Office PowerPoint</Application>
  <PresentationFormat>On-screen Show (4:3)</PresentationFormat>
  <Paragraphs>222</Paragraphs>
  <Slides>43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.VnArial Narrow</vt:lpstr>
      <vt:lpstr>.VnAvant</vt:lpstr>
      <vt:lpstr>.VnTime</vt:lpstr>
      <vt:lpstr>Arial</vt:lpstr>
      <vt:lpstr>Calibri</vt:lpstr>
      <vt:lpstr>Tahoma</vt:lpstr>
      <vt:lpstr>Times New Roman</vt:lpstr>
      <vt:lpstr>Default Design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Admin</cp:lastModifiedBy>
  <cp:revision>319</cp:revision>
  <dcterms:created xsi:type="dcterms:W3CDTF">2005-04-04T04:51:17Z</dcterms:created>
  <dcterms:modified xsi:type="dcterms:W3CDTF">2021-12-11T15:58:11Z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9F6560E21B1E4EF8B3336B006266FF20</vt:lpwstr>
  </property>
  <property fmtid="{D5CDD505-2E9C-101B-9397-08002B2CF9AE}" pid="3" name="KSOProductBuildVer">
    <vt:lpwstr>1033-11.2.0.10382</vt:lpwstr>
  </property>
</Properties>
</file>