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85" r:id="rId2"/>
    <p:sldId id="276" r:id="rId3"/>
    <p:sldId id="277" r:id="rId4"/>
    <p:sldId id="278" r:id="rId5"/>
    <p:sldId id="290" r:id="rId6"/>
    <p:sldId id="301" r:id="rId7"/>
    <p:sldId id="275" r:id="rId8"/>
    <p:sldId id="280" r:id="rId9"/>
    <p:sldId id="281" r:id="rId10"/>
    <p:sldId id="273" r:id="rId11"/>
    <p:sldId id="269" r:id="rId12"/>
    <p:sldId id="282" r:id="rId13"/>
    <p:sldId id="283" r:id="rId14"/>
    <p:sldId id="270" r:id="rId15"/>
    <p:sldId id="287" r:id="rId16"/>
    <p:sldId id="288" r:id="rId17"/>
    <p:sldId id="289" r:id="rId18"/>
    <p:sldId id="30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0066"/>
    <a:srgbClr val="333300"/>
    <a:srgbClr val="003399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08" autoAdjust="0"/>
    <p:restoredTop sz="92776" autoAdjust="0"/>
  </p:normalViewPr>
  <p:slideViewPr>
    <p:cSldViewPr snapToGrid="0">
      <p:cViewPr varScale="1">
        <p:scale>
          <a:sx n="80" d="100"/>
          <a:sy n="80" d="100"/>
        </p:scale>
        <p:origin x="557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A24B3-6E69-4BF7-A881-8733FDA206CB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A62F4-4F60-4B27-AF13-1EFB8BB8D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551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A62F4-4F60-4B27-AF13-1EFB8BB8D17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027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69096-6557-46E7-81FA-33B695DD702F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1790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34D3-9517-4D1E-AC6C-DDA1870D1AAE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2C901-A212-442F-9850-24FF02CAA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000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34D3-9517-4D1E-AC6C-DDA1870D1AAE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2C901-A212-442F-9850-24FF02CAA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55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34D3-9517-4D1E-AC6C-DDA1870D1AAE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2C901-A212-442F-9850-24FF02CAA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313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34D3-9517-4D1E-AC6C-DDA1870D1AAE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2C901-A212-442F-9850-24FF02CAA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376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34D3-9517-4D1E-AC6C-DDA1870D1AAE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2C901-A212-442F-9850-24FF02CAA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862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34D3-9517-4D1E-AC6C-DDA1870D1AAE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2C901-A212-442F-9850-24FF02CAA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912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34D3-9517-4D1E-AC6C-DDA1870D1AAE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2C901-A212-442F-9850-24FF02CAA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252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34D3-9517-4D1E-AC6C-DDA1870D1AAE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2C901-A212-442F-9850-24FF02CAA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09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34D3-9517-4D1E-AC6C-DDA1870D1AAE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2C901-A212-442F-9850-24FF02CAA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742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34D3-9517-4D1E-AC6C-DDA1870D1AAE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2C901-A212-442F-9850-24FF02CAA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72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34D3-9517-4D1E-AC6C-DDA1870D1AAE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2C901-A212-442F-9850-24FF02CAA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871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534D3-9517-4D1E-AC6C-DDA1870D1AAE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2C901-A212-442F-9850-24FF02CAA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984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12" Type="http://schemas.openxmlformats.org/officeDocument/2006/relationships/image" Target="../media/image2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jpeg"/><Relationship Id="rId3" Type="http://schemas.openxmlformats.org/officeDocument/2006/relationships/image" Target="../media/image26.gif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2" Type="http://schemas.openxmlformats.org/officeDocument/2006/relationships/image" Target="../media/image25.gif"/><Relationship Id="rId16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png"/><Relationship Id="rId15" Type="http://schemas.openxmlformats.org/officeDocument/2006/relationships/image" Target="../media/image38.jpeg"/><Relationship Id="rId10" Type="http://schemas.openxmlformats.org/officeDocument/2006/relationships/image" Target="../media/image33.jpeg"/><Relationship Id="rId4" Type="http://schemas.openxmlformats.org/officeDocument/2006/relationships/image" Target="../media/image27.png"/><Relationship Id="rId9" Type="http://schemas.openxmlformats.org/officeDocument/2006/relationships/image" Target="../media/image32.jpeg"/><Relationship Id="rId1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13" Type="http://schemas.openxmlformats.org/officeDocument/2006/relationships/image" Target="../media/image47.wmf"/><Relationship Id="rId3" Type="http://schemas.openxmlformats.org/officeDocument/2006/relationships/image" Target="../media/image41.gif"/><Relationship Id="rId7" Type="http://schemas.openxmlformats.org/officeDocument/2006/relationships/image" Target="../media/image44.wmf"/><Relationship Id="rId12" Type="http://schemas.openxmlformats.org/officeDocument/2006/relationships/image" Target="../media/image46.wmf"/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1.xml"/><Relationship Id="rId6" Type="http://schemas.openxmlformats.org/officeDocument/2006/relationships/hyperlink" Target="../../Hoa%208%20-%20Bai%2033%20Tiet%2050%20DIEU%20CHE%20HIDRO%20-%20PHAN%20UNG%20THE.ppt#12. Slide 12" TargetMode="External"/><Relationship Id="rId11" Type="http://schemas.openxmlformats.org/officeDocument/2006/relationships/slide" Target="slide8.xml"/><Relationship Id="rId5" Type="http://schemas.openxmlformats.org/officeDocument/2006/relationships/image" Target="../media/image43.wmf"/><Relationship Id="rId10" Type="http://schemas.openxmlformats.org/officeDocument/2006/relationships/slide" Target="slide18.xml"/><Relationship Id="rId4" Type="http://schemas.openxmlformats.org/officeDocument/2006/relationships/image" Target="../media/image42.gif"/><Relationship Id="rId9" Type="http://schemas.openxmlformats.org/officeDocument/2006/relationships/slide" Target="slide16.xml"/><Relationship Id="rId14" Type="http://schemas.openxmlformats.org/officeDocument/2006/relationships/image" Target="../media/image4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29050" y="1482726"/>
            <a:ext cx="8324850" cy="1470025"/>
          </a:xfrm>
        </p:spPr>
        <p:txBody>
          <a:bodyPr>
            <a:noAutofit/>
          </a:bodyPr>
          <a:lstStyle/>
          <a:p>
            <a:r>
              <a:rPr lang="en-US" sz="8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 mừng các con đến với tiết học</a:t>
            </a:r>
          </a:p>
        </p:txBody>
      </p:sp>
    </p:spTree>
    <p:extLst>
      <p:ext uri="{BB962C8B-B14F-4D97-AF65-F5344CB8AC3E}">
        <p14:creationId xmlns:p14="http://schemas.microsoft.com/office/powerpoint/2010/main" val="3484491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3" descr="Description: https://img.loigiaihay.com/picture/2019/0920/h4-bai13-tnvxh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718" y="1608083"/>
            <a:ext cx="6826469" cy="478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04951" y="131802"/>
            <a:ext cx="1172954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Hoạt</a:t>
            </a:r>
            <a:r>
              <a:rPr lang="en-US" sz="4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lang="en-US" sz="4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 </a:t>
            </a:r>
            <a:r>
              <a:rPr lang="en-US" sz="4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Nêu</a:t>
            </a:r>
            <a:r>
              <a:rPr 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ví</a:t>
            </a:r>
            <a:r>
              <a:rPr 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dụ</a:t>
            </a:r>
            <a:r>
              <a:rPr 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cho</a:t>
            </a:r>
            <a:r>
              <a:rPr 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thấy</a:t>
            </a:r>
            <a:r>
              <a:rPr 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não</a:t>
            </a:r>
            <a:r>
              <a:rPr 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điều</a:t>
            </a:r>
            <a:r>
              <a:rPr 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khiển</a:t>
            </a:r>
            <a:r>
              <a:rPr 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phối</a:t>
            </a:r>
            <a:r>
              <a:rPr 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hợp</a:t>
            </a:r>
            <a:r>
              <a:rPr 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mọi</a:t>
            </a:r>
            <a:r>
              <a:rPr 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hoạt</a:t>
            </a:r>
            <a:r>
              <a:rPr 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cơ</a:t>
            </a:r>
            <a:r>
              <a:rPr 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thể</a:t>
            </a:r>
            <a:r>
              <a:rPr 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25669" y="1820918"/>
            <a:ext cx="41148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vi-VN" sz="4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vi-VN" sz="4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vi-VN" sz="4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altLang="vi-VN" sz="4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altLang="vi-VN" sz="4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4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vi-VN" sz="4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altLang="vi-VN" sz="4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altLang="vi-VN" sz="4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vi-VN" sz="4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4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altLang="vi-VN" sz="4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vi-VN" sz="4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vi-VN" sz="4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vi-VN" sz="4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altLang="vi-VN" sz="4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25669" y="1679993"/>
            <a:ext cx="41148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5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Khi</a:t>
            </a:r>
            <a:r>
              <a:rPr lang="en-US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viết</a:t>
            </a:r>
            <a:r>
              <a:rPr lang="en-US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chính</a:t>
            </a:r>
            <a:r>
              <a:rPr lang="en-US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tả</a:t>
            </a:r>
            <a:r>
              <a:rPr lang="en-US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tai </a:t>
            </a:r>
            <a:r>
              <a:rPr lang="en-US" sz="5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phải</a:t>
            </a:r>
            <a:r>
              <a:rPr lang="en-US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nghe</a:t>
            </a:r>
            <a:r>
              <a:rPr lang="en-US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5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mắt</a:t>
            </a:r>
            <a:r>
              <a:rPr lang="en-US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phải</a:t>
            </a:r>
            <a:r>
              <a:rPr lang="en-US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nhìn</a:t>
            </a:r>
            <a:r>
              <a:rPr lang="en-US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5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tay</a:t>
            </a:r>
            <a:r>
              <a:rPr lang="en-US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phải</a:t>
            </a:r>
            <a:r>
              <a:rPr lang="en-US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viết</a:t>
            </a:r>
            <a:r>
              <a:rPr lang="en-US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…</a:t>
            </a:r>
            <a:endParaRPr lang="en-US" sz="5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6123" y="1836712"/>
            <a:ext cx="466659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vi-VN" sz="50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altLang="vi-VN" sz="5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50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altLang="vi-VN" sz="5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50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vi-VN" sz="5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50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5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50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altLang="vi-VN" sz="5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50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vi-VN" sz="5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50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altLang="vi-VN" sz="5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50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altLang="vi-VN" sz="5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50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vi-VN" sz="5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50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altLang="vi-VN" sz="5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tai, </a:t>
            </a:r>
            <a:r>
              <a:rPr lang="en-US" altLang="vi-VN" sz="50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altLang="vi-VN" sz="5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50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altLang="vi-VN" sz="5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en-US" altLang="vi-VN" sz="50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altLang="vi-VN" sz="5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50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vi-VN" sz="5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50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altLang="vi-VN" sz="5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50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vi-VN" sz="5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50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altLang="vi-VN" sz="5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04951" y="2128695"/>
            <a:ext cx="414633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vi-VN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altLang="vi-VN" sz="5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Não</a:t>
            </a:r>
            <a:r>
              <a:rPr lang="en-US" altLang="vi-VN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5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vi-VN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5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altLang="vi-VN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tai, </a:t>
            </a:r>
            <a:r>
              <a:rPr lang="en-US" altLang="vi-VN" sz="5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altLang="vi-VN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5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altLang="vi-VN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en-US" altLang="vi-VN" sz="5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altLang="vi-VN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5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vi-VN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5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altLang="vi-VN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5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vi-VN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5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altLang="vi-VN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87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6" grpId="1"/>
      <p:bldP spid="15" grpId="0"/>
      <p:bldP spid="15" grpId="1"/>
      <p:bldP spid="17" grpId="0"/>
      <p:bldP spid="17" grpId="1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2248" y="1876126"/>
            <a:ext cx="491358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4800" b="1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Khi</a:t>
            </a:r>
            <a:r>
              <a:rPr lang="en-US" sz="48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b="1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đá</a:t>
            </a:r>
            <a:r>
              <a:rPr lang="en-US" sz="48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b="1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bóng</a:t>
            </a:r>
            <a:r>
              <a:rPr 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mắt</a:t>
            </a:r>
            <a:r>
              <a:rPr lang="en-US" sz="4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phải</a:t>
            </a:r>
            <a:r>
              <a:rPr lang="en-US" sz="4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nhìn</a:t>
            </a:r>
            <a:r>
              <a:rPr lang="en-US" sz="4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chân</a:t>
            </a:r>
            <a:r>
              <a:rPr lang="en-US" sz="4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phải</a:t>
            </a:r>
            <a:r>
              <a:rPr lang="en-US" sz="4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di </a:t>
            </a:r>
            <a:r>
              <a:rPr lang="en-US" sz="4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chuyển</a:t>
            </a:r>
            <a:r>
              <a:rPr lang="en-US" sz="4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phối</a:t>
            </a:r>
            <a:r>
              <a:rPr lang="en-US" sz="4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hợp</a:t>
            </a:r>
            <a:r>
              <a:rPr lang="en-US" sz="4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cùng</a:t>
            </a:r>
            <a:r>
              <a:rPr lang="en-US" sz="4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cơ</a:t>
            </a:r>
            <a:r>
              <a:rPr lang="en-US" sz="4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thể</a:t>
            </a:r>
            <a:r>
              <a:rPr lang="en-US" sz="4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…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36484" y="130034"/>
            <a:ext cx="119555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Nêu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thêm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ví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dụ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cho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thấy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não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điều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khiển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phối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hợp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mọi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hoạt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cơ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thể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 </a:t>
            </a:r>
            <a:endParaRPr 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421" y="2009476"/>
            <a:ext cx="6448425" cy="4391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284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5972" y="0"/>
            <a:ext cx="11582400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GHI NHỚ</a:t>
            </a:r>
          </a:p>
          <a:p>
            <a:r>
              <a:rPr 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en-US" sz="4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Não</a:t>
            </a:r>
            <a:r>
              <a:rPr 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soát</a:t>
            </a:r>
            <a:r>
              <a:rPr 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4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4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4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4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4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4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 da, tai, </a:t>
            </a:r>
            <a:r>
              <a:rPr lang="en-US" sz="4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4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4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lưỡi</a:t>
            </a:r>
            <a:r>
              <a:rPr lang="en-US" sz="4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en-US" sz="4200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200" b="1" dirty="0" err="1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4200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4200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4200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200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4200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4200" b="1" dirty="0" err="1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200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4200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4200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200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200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4200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4200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200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200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200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200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200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Tủy</a:t>
            </a:r>
            <a:r>
              <a:rPr lang="en-US" sz="4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4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4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não</a:t>
            </a:r>
            <a:r>
              <a:rPr lang="en-US" sz="4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4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4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4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não</a:t>
            </a:r>
            <a:r>
              <a:rPr lang="en-US" sz="4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4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tủy</a:t>
            </a:r>
            <a:r>
              <a:rPr lang="en-US" sz="4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4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577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5972" y="173421"/>
            <a:ext cx="115824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CỦNG CỐ</a:t>
            </a:r>
          </a:p>
          <a:p>
            <a:pPr marL="742950" indent="-742950">
              <a:buAutoNum type="alphaLcParenR"/>
            </a:pP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dẫm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Nam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co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algn="ctr"/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4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co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Nam do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44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não</a:t>
            </a:r>
            <a:r>
              <a:rPr lang="en-US" sz="4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tủy</a:t>
            </a:r>
            <a:r>
              <a:rPr lang="en-US" sz="4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2975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0565" y="184805"/>
            <a:ext cx="1151933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c) Theo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Nam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vứt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vứt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algn="ctr"/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Nam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4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vứt</a:t>
            </a:r>
            <a:r>
              <a:rPr lang="en-US" sz="4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sz="4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4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400" b="1" u="sng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4400" b="1" u="sng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dẫm</a:t>
            </a:r>
            <a:r>
              <a:rPr lang="en-US" sz="4400" b="1" u="sng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400" b="1" u="sng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44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vứt</a:t>
            </a:r>
            <a:r>
              <a:rPr lang="en-US" sz="4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sz="4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4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Nam?</a:t>
            </a:r>
          </a:p>
          <a:p>
            <a:pPr algn="ctr"/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4400" b="1" u="sng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não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313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18005">
            <a:off x="9840646" y="4383457"/>
            <a:ext cx="1505918" cy="184832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629" y="823542"/>
            <a:ext cx="799500" cy="798720"/>
          </a:xfrm>
          <a:prstGeom prst="rect">
            <a:avLst/>
          </a:prstGeom>
        </p:spPr>
      </p:pic>
      <p:sp>
        <p:nvSpPr>
          <p:cNvPr id="14" name="圆角矩形 13"/>
          <p:cNvSpPr/>
          <p:nvPr/>
        </p:nvSpPr>
        <p:spPr>
          <a:xfrm rot="35787">
            <a:off x="3010065" y="1488619"/>
            <a:ext cx="6410465" cy="4071151"/>
          </a:xfrm>
          <a:prstGeom prst="roundRect">
            <a:avLst>
              <a:gd name="adj" fmla="val 30588"/>
            </a:avLst>
          </a:prstGeom>
          <a:solidFill>
            <a:schemeClr val="bg1"/>
          </a:solidFill>
          <a:ln w="63500">
            <a:solidFill>
              <a:srgbClr val="3636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946" y="1090935"/>
            <a:ext cx="2501000" cy="432128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948430">
            <a:off x="9764667" y="545910"/>
            <a:ext cx="1612644" cy="135398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639831" y="1068765"/>
            <a:ext cx="717597" cy="716897"/>
          </a:xfrm>
          <a:prstGeom prst="rect">
            <a:avLst/>
          </a:prstGeom>
        </p:spPr>
      </p:pic>
      <p:pic>
        <p:nvPicPr>
          <p:cNvPr id="16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6229" y="5029425"/>
            <a:ext cx="799500" cy="798720"/>
          </a:xfrm>
          <a:prstGeom prst="rect">
            <a:avLst/>
          </a:prstGeom>
        </p:spPr>
      </p:pic>
      <p:pic>
        <p:nvPicPr>
          <p:cNvPr id="17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8613" y="5122196"/>
            <a:ext cx="799500" cy="798720"/>
          </a:xfrm>
          <a:prstGeom prst="rect">
            <a:avLst/>
          </a:prstGeom>
        </p:spPr>
      </p:pic>
      <p:sp>
        <p:nvSpPr>
          <p:cNvPr id="18" name="文本框 38"/>
          <p:cNvSpPr txBox="1"/>
          <p:nvPr/>
        </p:nvSpPr>
        <p:spPr>
          <a:xfrm>
            <a:off x="633645" y="2330875"/>
            <a:ext cx="11097545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 algn="ctr">
              <a:defRPr sz="9600" b="1">
                <a:ln w="25400">
                  <a:solidFill>
                    <a:srgbClr val="36363E">
                      <a:alpha val="70000"/>
                    </a:srgbClr>
                  </a:solidFill>
                </a:ln>
                <a:solidFill>
                  <a:srgbClr val="FF4C78"/>
                </a:solidFill>
                <a:latin typeface="汉仪晓波美妍体W" panose="00020600040101010101" pitchFamily="18" charset="-122"/>
                <a:ea typeface="汉仪晓波美妍体W" panose="00020600040101010101" pitchFamily="18" charset="-122"/>
              </a:defRPr>
            </a:lvl1pPr>
          </a:lstStyle>
          <a:p>
            <a:r>
              <a:rPr lang="en-US" altLang="zh-CN" sz="6000" dirty="0" err="1">
                <a:solidFill>
                  <a:srgbClr val="6DCFAF"/>
                </a:solidFill>
                <a:latin typeface="+mn-lt"/>
              </a:rPr>
              <a:t>Trò</a:t>
            </a:r>
            <a:r>
              <a:rPr lang="en-US" altLang="zh-CN" sz="6000" dirty="0">
                <a:solidFill>
                  <a:srgbClr val="6DCFAF"/>
                </a:solidFill>
                <a:latin typeface="+mn-lt"/>
              </a:rPr>
              <a:t> </a:t>
            </a:r>
            <a:r>
              <a:rPr lang="en-US" altLang="zh-CN" sz="6000" dirty="0" err="1">
                <a:solidFill>
                  <a:srgbClr val="6DCFAF"/>
                </a:solidFill>
                <a:latin typeface="+mn-lt"/>
              </a:rPr>
              <a:t>chơi</a:t>
            </a:r>
            <a:r>
              <a:rPr lang="en-US" altLang="zh-CN" sz="6000" dirty="0">
                <a:solidFill>
                  <a:srgbClr val="6DCFAF"/>
                </a:solidFill>
                <a:latin typeface="+mn-lt"/>
              </a:rPr>
              <a:t>:</a:t>
            </a:r>
          </a:p>
          <a:p>
            <a:r>
              <a:rPr lang="en-US" altLang="zh-CN" sz="6000">
                <a:solidFill>
                  <a:srgbClr val="6DCFAF"/>
                </a:solidFill>
                <a:latin typeface="+mn-lt"/>
              </a:rPr>
              <a:t>Thử tài trí nhớ</a:t>
            </a:r>
            <a:endParaRPr lang="zh-CN" altLang="en-US" sz="6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4360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3" name="Picture 18" descr="but chi ma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779" y="1117307"/>
            <a:ext cx="3215357" cy="1559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19" descr="but ma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53" y="3833057"/>
            <a:ext cx="2296584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20" descr="got but chi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0" y="4669951"/>
            <a:ext cx="2540000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21" descr="tay hoc sinh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611782"/>
            <a:ext cx="2336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7" name="TextBox 22"/>
          <p:cNvSpPr txBox="1">
            <a:spLocks noChangeArrowheads="1"/>
          </p:cNvSpPr>
          <p:nvPr/>
        </p:nvSpPr>
        <p:spPr bwMode="auto">
          <a:xfrm>
            <a:off x="489448" y="62412"/>
            <a:ext cx="93012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000" b="1" dirty="0" err="1">
                <a:latin typeface="Times New Roman" pitchFamily="18" charset="0"/>
              </a:rPr>
              <a:t>Trong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hình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sau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có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những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đồ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vật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nào</a:t>
            </a:r>
            <a:r>
              <a:rPr lang="en-US" sz="4000" b="1" dirty="0">
                <a:latin typeface="Times New Roman" pitchFamily="18" charset="0"/>
              </a:rPr>
              <a:t>?</a:t>
            </a:r>
          </a:p>
        </p:txBody>
      </p:sp>
      <p:pic>
        <p:nvPicPr>
          <p:cNvPr id="13333" name="Picture 21" descr="Thuyết minh về cái bàn học tập của học sinh - Theki.v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8" y="2118558"/>
            <a:ext cx="2983200" cy="171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Dưới đây là bài văn Miêu tả chiếc cặp của em do bạn Lan viết, 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022" y="753978"/>
            <a:ext cx="3372757" cy="191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3" descr="Miêu tả chiếc đồng hồ treo tường nhà em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5" descr="Miêu tả chiếc đồng hồ treo tường nhà em"/>
          <p:cNvSpPr>
            <a:spLocks noChangeAspect="1" noChangeArrowheads="1"/>
          </p:cNvSpPr>
          <p:nvPr/>
        </p:nvSpPr>
        <p:spPr bwMode="auto">
          <a:xfrm>
            <a:off x="410633" y="79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27" descr="Miêu tả chiếc đồng hồ treo tường nhà em"/>
          <p:cNvSpPr>
            <a:spLocks noChangeAspect="1" noChangeArrowheads="1"/>
          </p:cNvSpPr>
          <p:nvPr/>
        </p:nvSpPr>
        <p:spPr bwMode="auto">
          <a:xfrm>
            <a:off x="613833" y="1603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41" name="Picture 29" descr="Tả cái đồng hồ báo thức lớp 5 ngắn gọn hay nhất 3 bài văn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0" r="7141"/>
          <a:stretch/>
        </p:blipFill>
        <p:spPr bwMode="auto">
          <a:xfrm>
            <a:off x="5648527" y="2561168"/>
            <a:ext cx="2335408" cy="210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4" descr="Nồi Cơm Điện SUNHOUSE SHD860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0" y="2610514"/>
            <a:ext cx="2702127" cy="210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43" name="Picture 31" descr="Những lí do bạn phải sở hữu một đôi giày Converse fake loại 1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7" t="3533" r="6945"/>
          <a:stretch/>
        </p:blipFill>
        <p:spPr bwMode="auto">
          <a:xfrm>
            <a:off x="7860146" y="2546056"/>
            <a:ext cx="3861148" cy="223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45" name="Picture 33" descr="Tủ quần áo IBIE Rustic 2 cánh gỗ sồi 1m - Shop VnExpress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6" t="9765" r="20699" b="9908"/>
          <a:stretch/>
        </p:blipFill>
        <p:spPr bwMode="auto">
          <a:xfrm>
            <a:off x="9072084" y="599437"/>
            <a:ext cx="2015067" cy="203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47" name="Picture 35" descr="Mẫu giường ngủ hiện đại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6" t="8094" r="6110" b="7401"/>
          <a:stretch/>
        </p:blipFill>
        <p:spPr bwMode="auto">
          <a:xfrm>
            <a:off x="7783481" y="4572623"/>
            <a:ext cx="4209919" cy="1563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022806"/>
      </p:ext>
    </p:extLst>
  </p:cSld>
  <p:clrMapOvr>
    <a:masterClrMapping/>
  </p:clrMapOvr>
  <p:transition spd="slow">
    <p:newsfla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Content Placeholder 5" descr="109.gif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508000" y="381000"/>
            <a:ext cx="3048000" cy="2000250"/>
          </a:xfrm>
        </p:spPr>
      </p:pic>
      <p:pic>
        <p:nvPicPr>
          <p:cNvPr id="14339" name="Picture 6" descr="blumen-pflanzen11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64932">
            <a:off x="9476317" y="4592639"/>
            <a:ext cx="24384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2" descr="C:\Program Files\Microsoft Office\MEDIA\OFFICE12\Lines\BD14710_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274639"/>
            <a:ext cx="114808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2" descr="C:\Program Files\Microsoft Office\MEDIA\OFFICE12\Lines\BD14710_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00" y="304800"/>
            <a:ext cx="101600" cy="460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2" descr="C:\Program Files\Microsoft Office\MEDIA\OFFICE12\Lines\BD14710_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465889"/>
            <a:ext cx="975360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2" descr="C:\Program Files\Microsoft Office\MEDIA\OFFICE12\Lines\BD14710_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67" y="990600"/>
            <a:ext cx="120651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7" descr="ADMIRAL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2" t="5222"/>
          <a:stretch>
            <a:fillRect/>
          </a:stretch>
        </p:blipFill>
        <p:spPr bwMode="auto">
          <a:xfrm>
            <a:off x="2438400" y="1066800"/>
            <a:ext cx="2235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1" descr="0IS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1066800"/>
            <a:ext cx="2286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2" descr="DOGS0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1" y="2819400"/>
            <a:ext cx="263101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3" descr="CAT_009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601" y="1066800"/>
            <a:ext cx="2171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14" descr="HORSE0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4" t="47774" r="9216" b="11870"/>
          <a:stretch>
            <a:fillRect/>
          </a:stretch>
        </p:blipFill>
        <p:spPr bwMode="auto">
          <a:xfrm>
            <a:off x="609600" y="2819400"/>
            <a:ext cx="2438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15" descr="GIRAFF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9" r="42122"/>
          <a:stretch>
            <a:fillRect/>
          </a:stretch>
        </p:blipFill>
        <p:spPr bwMode="auto">
          <a:xfrm>
            <a:off x="711200" y="4572000"/>
            <a:ext cx="2362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16" descr="CHICKEN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4" t="43428" r="7269" b="3714"/>
          <a:stretch>
            <a:fillRect/>
          </a:stretch>
        </p:blipFill>
        <p:spPr bwMode="auto">
          <a:xfrm>
            <a:off x="7213601" y="1066800"/>
            <a:ext cx="192616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Picture 19" descr="PIG0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6" t="9677" r="13651" b="23225"/>
          <a:stretch>
            <a:fillRect/>
          </a:stretch>
        </p:blipFill>
        <p:spPr bwMode="auto">
          <a:xfrm>
            <a:off x="6096000" y="2819400"/>
            <a:ext cx="2641600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3" name="Picture 20" descr="PARROTS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72000"/>
            <a:ext cx="2641600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4" name="Picture 21" descr="EATI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3" r="17500" b="5833"/>
          <a:stretch>
            <a:fillRect/>
          </a:stretch>
        </p:blipFill>
        <p:spPr bwMode="auto">
          <a:xfrm>
            <a:off x="8839200" y="2819401"/>
            <a:ext cx="2641600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5" name="TextBox 22"/>
          <p:cNvSpPr txBox="1">
            <a:spLocks noChangeArrowheads="1"/>
          </p:cNvSpPr>
          <p:nvPr/>
        </p:nvSpPr>
        <p:spPr bwMode="auto">
          <a:xfrm>
            <a:off x="2978149" y="359931"/>
            <a:ext cx="81661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1" dirty="0" err="1">
                <a:latin typeface="Times New Roman" pitchFamily="18" charset="0"/>
              </a:rPr>
              <a:t>Trong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hình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sau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có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những</a:t>
            </a:r>
            <a:r>
              <a:rPr lang="en-US" sz="3600" b="1" dirty="0">
                <a:latin typeface="Times New Roman" pitchFamily="18" charset="0"/>
              </a:rPr>
              <a:t> con </a:t>
            </a:r>
            <a:r>
              <a:rPr lang="en-US" sz="3600" b="1" dirty="0" err="1">
                <a:latin typeface="Times New Roman" pitchFamily="18" charset="0"/>
              </a:rPr>
              <a:t>vật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nào</a:t>
            </a:r>
            <a:r>
              <a:rPr lang="en-US" sz="3600" b="1" dirty="0">
                <a:latin typeface="Times New Roman" pitchFamily="18" charset="0"/>
              </a:rPr>
              <a:t> ?</a:t>
            </a:r>
          </a:p>
        </p:txBody>
      </p:sp>
      <p:pic>
        <p:nvPicPr>
          <p:cNvPr id="8194" name="Picture 2" descr="Khám phá gây sốc về loài sư tử ít ai ngờ đến - KhoaHoc.tv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315" y="4578100"/>
            <a:ext cx="2644903" cy="174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86164"/>
      </p:ext>
    </p:extLst>
  </p:cSld>
  <p:clrMapOvr>
    <a:masterClrMapping/>
  </p:clrMapOvr>
  <p:transition spd="slow">
    <p:circl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BALLOON3">
            <a:extLst>
              <a:ext uri="{FF2B5EF4-FFF2-40B4-BE49-F238E27FC236}">
                <a16:creationId xmlns:a16="http://schemas.microsoft.com/office/drawing/2014/main" id="{5A7BBE5B-F8A1-4B44-9427-1A91959FC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72000"/>
            <a:ext cx="698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5" descr="BALLOON3">
            <a:extLst>
              <a:ext uri="{FF2B5EF4-FFF2-40B4-BE49-F238E27FC236}">
                <a16:creationId xmlns:a16="http://schemas.microsoft.com/office/drawing/2014/main" id="{5F55D7F8-B2CA-49CD-BE9B-2C839ED3E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1981200"/>
            <a:ext cx="962025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6" descr="BALLOON3">
            <a:extLst>
              <a:ext uri="{FF2B5EF4-FFF2-40B4-BE49-F238E27FC236}">
                <a16:creationId xmlns:a16="http://schemas.microsoft.com/office/drawing/2014/main" id="{48E50011-246F-4576-A53F-23BE27576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24050" y="5410200"/>
            <a:ext cx="5905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7" descr="BALLOON3">
            <a:extLst>
              <a:ext uri="{FF2B5EF4-FFF2-40B4-BE49-F238E27FC236}">
                <a16:creationId xmlns:a16="http://schemas.microsoft.com/office/drawing/2014/main" id="{296A6E1B-1B71-41CD-BA6E-020742A64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1" y="914400"/>
            <a:ext cx="150336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6" name="Picture 8" descr="BALLOON3">
            <a:extLst>
              <a:ext uri="{FF2B5EF4-FFF2-40B4-BE49-F238E27FC236}">
                <a16:creationId xmlns:a16="http://schemas.microsoft.com/office/drawing/2014/main" id="{0EC58DFA-FFAE-4DEB-98ED-348852E2F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1" y="4267200"/>
            <a:ext cx="150336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7" name="Picture 9" descr="BALLOON3">
            <a:extLst>
              <a:ext uri="{FF2B5EF4-FFF2-40B4-BE49-F238E27FC236}">
                <a16:creationId xmlns:a16="http://schemas.microsoft.com/office/drawing/2014/main" id="{2057A48D-3DC1-4ACC-9D2C-4F16B4645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419600"/>
            <a:ext cx="144938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8" name="Picture 10" descr="BALLOON3">
            <a:extLst>
              <a:ext uri="{FF2B5EF4-FFF2-40B4-BE49-F238E27FC236}">
                <a16:creationId xmlns:a16="http://schemas.microsoft.com/office/drawing/2014/main" id="{A4BB1DB4-4540-4D69-AB02-8CBB85AE0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6019800"/>
            <a:ext cx="42545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1" descr="cac hanh tinh">
            <a:extLst>
              <a:ext uri="{FF2B5EF4-FFF2-40B4-BE49-F238E27FC236}">
                <a16:creationId xmlns:a16="http://schemas.microsoft.com/office/drawing/2014/main" id="{8A80BA33-DC81-4A0D-8A93-2EA57C190C5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800601"/>
            <a:ext cx="18669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2" descr="ABARBLYL">
            <a:extLst>
              <a:ext uri="{FF2B5EF4-FFF2-40B4-BE49-F238E27FC236}">
                <a16:creationId xmlns:a16="http://schemas.microsoft.com/office/drawing/2014/main" id="{9D28526E-7B0B-4082-A2EE-D9409D23F2C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611938"/>
            <a:ext cx="9144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13" descr="ABARBLYL">
            <a:extLst>
              <a:ext uri="{FF2B5EF4-FFF2-40B4-BE49-F238E27FC236}">
                <a16:creationId xmlns:a16="http://schemas.microsoft.com/office/drawing/2014/main" id="{CEE893E7-E934-4491-869E-E5C6727108A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3188"/>
            <a:ext cx="9144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14">
            <a:extLst>
              <a:ext uri="{FF2B5EF4-FFF2-40B4-BE49-F238E27FC236}">
                <a16:creationId xmlns:a16="http://schemas.microsoft.com/office/drawing/2014/main" id="{D25FCF44-318E-4001-AE0E-DF9264ADE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lum brigh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9" y="4313677"/>
            <a:ext cx="17811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43" name="AutoShape 15">
            <a:hlinkClick r:id="rId6"/>
            <a:extLst>
              <a:ext uri="{FF2B5EF4-FFF2-40B4-BE49-F238E27FC236}">
                <a16:creationId xmlns:a16="http://schemas.microsoft.com/office/drawing/2014/main" id="{A4BBCF21-06A9-4A2D-A38F-8211F431B7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1371600"/>
            <a:ext cx="1066800" cy="838200"/>
          </a:xfrm>
          <a:prstGeom prst="star5">
            <a:avLst/>
          </a:prstGeom>
          <a:gradFill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vi-VN">
              <a:solidFill>
                <a:srgbClr val="FFFF00"/>
              </a:solidFill>
              <a:latin typeface=".VnBlack" pitchFamily="34" charset="0"/>
              <a:cs typeface="Arial" charset="0"/>
            </a:endParaRPr>
          </a:p>
        </p:txBody>
      </p:sp>
      <p:pic>
        <p:nvPicPr>
          <p:cNvPr id="10256" name="Picture 16">
            <a:extLst>
              <a:ext uri="{FF2B5EF4-FFF2-40B4-BE49-F238E27FC236}">
                <a16:creationId xmlns:a16="http://schemas.microsoft.com/office/drawing/2014/main" id="{1FFAE2EF-CEAA-4F55-B1F1-7DF8D260B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73" y="4761738"/>
            <a:ext cx="1447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7" name="Picture 17">
            <a:extLst>
              <a:ext uri="{FF2B5EF4-FFF2-40B4-BE49-F238E27FC236}">
                <a16:creationId xmlns:a16="http://schemas.microsoft.com/office/drawing/2014/main" id="{9B3F225F-C643-4875-9B0E-6584F0E00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4818" y="4911016"/>
            <a:ext cx="1371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46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9D9DBE29-27FF-4371-BC8D-8653764A7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5181600"/>
            <a:ext cx="381000" cy="152400"/>
          </a:xfrm>
          <a:prstGeom prst="star5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48147" name="AutoShape 19">
            <a:hlinkClick r:id="rId10" action="ppaction://hlinksldjump"/>
            <a:extLst>
              <a:ext uri="{FF2B5EF4-FFF2-40B4-BE49-F238E27FC236}">
                <a16:creationId xmlns:a16="http://schemas.microsoft.com/office/drawing/2014/main" id="{DE20AED3-0B23-4322-BDE9-327C076A3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5791200"/>
            <a:ext cx="304800" cy="2286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vi-VN" sz="2800">
              <a:latin typeface="Arial" charset="0"/>
            </a:endParaRPr>
          </a:p>
        </p:txBody>
      </p:sp>
      <p:sp>
        <p:nvSpPr>
          <p:cNvPr id="48148" name="AutoShape 20">
            <a:hlinkClick r:id="" action="ppaction://noaction"/>
            <a:extLst>
              <a:ext uri="{FF2B5EF4-FFF2-40B4-BE49-F238E27FC236}">
                <a16:creationId xmlns:a16="http://schemas.microsoft.com/office/drawing/2014/main" id="{B804F630-DF87-4C03-8F9F-E40DC215B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5486400"/>
            <a:ext cx="533400" cy="304800"/>
          </a:xfrm>
          <a:prstGeom prst="star5">
            <a:avLst/>
          </a:prstGeom>
          <a:solidFill>
            <a:srgbClr val="FF9D5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48149" name="AutoShape 21">
            <a:hlinkClick r:id="rId11" action="ppaction://hlinksldjump"/>
            <a:extLst>
              <a:ext uri="{FF2B5EF4-FFF2-40B4-BE49-F238E27FC236}">
                <a16:creationId xmlns:a16="http://schemas.microsoft.com/office/drawing/2014/main" id="{71F407E2-56D6-43D8-B287-E8562C62DDE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209800" y="5257800"/>
            <a:ext cx="685800" cy="3810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48150" name="AutoShape 22">
            <a:hlinkClick r:id="rId11" action="ppaction://hlinksldjump"/>
            <a:extLst>
              <a:ext uri="{FF2B5EF4-FFF2-40B4-BE49-F238E27FC236}">
                <a16:creationId xmlns:a16="http://schemas.microsoft.com/office/drawing/2014/main" id="{45815AA8-C142-4323-85E6-245B1D0580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6019800"/>
            <a:ext cx="381000" cy="3048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48151" name="AutoShape 23">
            <a:hlinkClick r:id="rId9" action="ppaction://hlinksldjump"/>
            <a:extLst>
              <a:ext uri="{FF2B5EF4-FFF2-40B4-BE49-F238E27FC236}">
                <a16:creationId xmlns:a16="http://schemas.microsoft.com/office/drawing/2014/main" id="{36B51F9D-2FBC-4BA5-B8CD-99051E88EA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4953000"/>
            <a:ext cx="381000" cy="228600"/>
          </a:xfrm>
          <a:prstGeom prst="star5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pic>
        <p:nvPicPr>
          <p:cNvPr id="10264" name="Picture 24">
            <a:extLst>
              <a:ext uri="{FF2B5EF4-FFF2-40B4-BE49-F238E27FC236}">
                <a16:creationId xmlns:a16="http://schemas.microsoft.com/office/drawing/2014/main" id="{F4469B1F-D16E-4D23-BA9E-51D5E6891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841" y="469107"/>
            <a:ext cx="246856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5" name="Picture 25">
            <a:extLst>
              <a:ext uri="{FF2B5EF4-FFF2-40B4-BE49-F238E27FC236}">
                <a16:creationId xmlns:a16="http://schemas.microsoft.com/office/drawing/2014/main" id="{EBF437EB-C606-4B17-9F9F-E1381510A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422275"/>
            <a:ext cx="1981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54" name="AutoShape 26">
            <a:extLst>
              <a:ext uri="{FF2B5EF4-FFF2-40B4-BE49-F238E27FC236}">
                <a16:creationId xmlns:a16="http://schemas.microsoft.com/office/drawing/2014/main" id="{07944337-EF22-47F1-B6EE-090B67B0D6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990600"/>
            <a:ext cx="1143000" cy="9144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grpSp>
        <p:nvGrpSpPr>
          <p:cNvPr id="10267" name="Group 31">
            <a:extLst>
              <a:ext uri="{FF2B5EF4-FFF2-40B4-BE49-F238E27FC236}">
                <a16:creationId xmlns:a16="http://schemas.microsoft.com/office/drawing/2014/main" id="{31883248-1D76-4CE1-8686-11EF7F29C43D}"/>
              </a:ext>
            </a:extLst>
          </p:cNvPr>
          <p:cNvGrpSpPr>
            <a:grpSpLocks/>
          </p:cNvGrpSpPr>
          <p:nvPr/>
        </p:nvGrpSpPr>
        <p:grpSpPr bwMode="auto">
          <a:xfrm>
            <a:off x="-160421" y="0"/>
            <a:ext cx="12240125" cy="6916738"/>
            <a:chOff x="0" y="-24"/>
            <a:chExt cx="5773" cy="4357"/>
          </a:xfrm>
        </p:grpSpPr>
        <p:pic>
          <p:nvPicPr>
            <p:cNvPr id="10268" name="Picture 32" descr="N3">
              <a:extLst>
                <a:ext uri="{FF2B5EF4-FFF2-40B4-BE49-F238E27FC236}">
                  <a16:creationId xmlns:a16="http://schemas.microsoft.com/office/drawing/2014/main" id="{D6D8AA42-B0EB-453D-8795-84A19A21F0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4259"/>
              <a:ext cx="576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9" name="Picture 33" descr="N3">
              <a:extLst>
                <a:ext uri="{FF2B5EF4-FFF2-40B4-BE49-F238E27FC236}">
                  <a16:creationId xmlns:a16="http://schemas.microsoft.com/office/drawing/2014/main" id="{2BD498C9-02C5-40EE-9176-F452F17EE0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3576" y="2123"/>
              <a:ext cx="432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0" name="Picture 34" descr="N3">
              <a:extLst>
                <a:ext uri="{FF2B5EF4-FFF2-40B4-BE49-F238E27FC236}">
                  <a16:creationId xmlns:a16="http://schemas.microsoft.com/office/drawing/2014/main" id="{739DFDDD-0E9A-4202-95EB-A0BD6B49D5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-2129" y="2142"/>
              <a:ext cx="432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1" name="Picture 35" descr="N3">
              <a:extLst>
                <a:ext uri="{FF2B5EF4-FFF2-40B4-BE49-F238E27FC236}">
                  <a16:creationId xmlns:a16="http://schemas.microsoft.com/office/drawing/2014/main" id="{90A06B79-07CE-4E99-9DD7-92CE6CCCA1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-24"/>
              <a:ext cx="576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1" name="Picture 8" descr="BALLOON3">
            <a:extLst>
              <a:ext uri="{FF2B5EF4-FFF2-40B4-BE49-F238E27FC236}">
                <a16:creationId xmlns:a16="http://schemas.microsoft.com/office/drawing/2014/main" id="{7CB3987E-CEF7-4A51-AF59-59415A085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4419600"/>
            <a:ext cx="150336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D0AB8E06-F4F6-442B-B375-97525E10605F}"/>
              </a:ext>
            </a:extLst>
          </p:cNvPr>
          <p:cNvSpPr txBox="1">
            <a:spLocks/>
          </p:cNvSpPr>
          <p:nvPr/>
        </p:nvSpPr>
        <p:spPr>
          <a:xfrm>
            <a:off x="524657" y="295883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CHĂM NGOAN, HỌC GIỎI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0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0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0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0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0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30" fill="hold"/>
                                        <p:tgtEl>
                                          <p:spTgt spid="481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30" fill="hold"/>
                                        <p:tgtEl>
                                          <p:spTgt spid="48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30" fill="hold"/>
                                        <p:tgtEl>
                                          <p:spTgt spid="481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" dur="30" fill="hold"/>
                                        <p:tgtEl>
                                          <p:spTgt spid="48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30" fill="hold"/>
                                        <p:tgtEl>
                                          <p:spTgt spid="48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30" fill="hold"/>
                                        <p:tgtEl>
                                          <p:spTgt spid="48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30" fill="hold"/>
                                        <p:tgtEl>
                                          <p:spTgt spid="48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30" fill="hold"/>
                                        <p:tgtEl>
                                          <p:spTgt spid="48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30" fill="hold"/>
                                        <p:tgtEl>
                                          <p:spTgt spid="48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30" fill="hold"/>
                                        <p:tgtEl>
                                          <p:spTgt spid="481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30" fill="hold"/>
                                        <p:tgtEl>
                                          <p:spTgt spid="48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30" fill="hold"/>
                                        <p:tgtEl>
                                          <p:spTgt spid="481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9" dur="30" fill="hold"/>
                                        <p:tgtEl>
                                          <p:spTgt spid="48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30" fill="hold"/>
                                        <p:tgtEl>
                                          <p:spTgt spid="481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30" fill="hold"/>
                                        <p:tgtEl>
                                          <p:spTgt spid="48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30" fill="hold"/>
                                        <p:tgtEl>
                                          <p:spTgt spid="481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4" dur="30" fill="hold"/>
                                        <p:tgtEl>
                                          <p:spTgt spid="48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30" fill="hold"/>
                                        <p:tgtEl>
                                          <p:spTgt spid="48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30" fill="hold"/>
                                        <p:tgtEl>
                                          <p:spTgt spid="48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30" fill="hold"/>
                                        <p:tgtEl>
                                          <p:spTgt spid="481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9" dur="30" fill="hold"/>
                                        <p:tgtEl>
                                          <p:spTgt spid="48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30" fill="hold"/>
                                        <p:tgtEl>
                                          <p:spTgt spid="481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30" fill="hold"/>
                                        <p:tgtEl>
                                          <p:spTgt spid="48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30" fill="hold"/>
                                        <p:tgtEl>
                                          <p:spTgt spid="481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4" dur="30" fill="hold"/>
                                        <p:tgtEl>
                                          <p:spTgt spid="48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30" fill="hold"/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30" fill="hold"/>
                                        <p:tgtEl>
                                          <p:spTgt spid="48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30" fill="hold"/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9" dur="30" fill="hold"/>
                                        <p:tgtEl>
                                          <p:spTgt spid="48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43" grpId="0" animBg="1"/>
      <p:bldP spid="48146" grpId="0" animBg="1"/>
      <p:bldP spid="48148" grpId="0" animBg="1"/>
      <p:bldP spid="48149" grpId="0" animBg="1"/>
      <p:bldP spid="48149" grpId="1" animBg="1"/>
      <p:bldP spid="48150" grpId="0" animBg="1"/>
      <p:bldP spid="48151" grpId="0" animBg="1"/>
      <p:bldP spid="4815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/>
          <p:cNvSpPr/>
          <p:nvPr/>
        </p:nvSpPr>
        <p:spPr>
          <a:xfrm>
            <a:off x="2220968" y="2560108"/>
            <a:ext cx="756745" cy="709448"/>
          </a:xfrm>
          <a:prstGeom prst="ellipse">
            <a:avLst/>
          </a:prstGeom>
          <a:solidFill>
            <a:srgbClr val="FFFF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77712" y="830140"/>
            <a:ext cx="53566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 </a:t>
            </a:r>
            <a:endParaRPr 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Cau hoi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3" y="-104027"/>
            <a:ext cx="2030465" cy="2031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123826" y="1718287"/>
            <a:ext cx="120110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</a:t>
            </a:r>
            <a:r>
              <a:rPr kumimoji="0" lang="en-US" sz="4000" b="1" i="0" u="none" strike="noStrike" cap="none" normalizeH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Điều</a:t>
            </a:r>
            <a:r>
              <a:rPr 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sẽ</a:t>
            </a:r>
            <a:r>
              <a:rPr 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xảy</a:t>
            </a:r>
            <a:r>
              <a:rPr 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ra</a:t>
            </a:r>
            <a:r>
              <a:rPr 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khi</a:t>
            </a:r>
            <a:r>
              <a:rPr 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tay</a:t>
            </a:r>
            <a:r>
              <a:rPr 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ta </a:t>
            </a:r>
            <a:r>
              <a:rPr lang="en-US" sz="4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vô</a:t>
            </a:r>
            <a:r>
              <a:rPr 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ý </a:t>
            </a:r>
            <a:r>
              <a:rPr lang="en-US" sz="4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chạm</a:t>
            </a:r>
            <a:r>
              <a:rPr 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vào</a:t>
            </a:r>
            <a:r>
              <a:rPr 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vật</a:t>
            </a:r>
            <a:r>
              <a:rPr 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nóng</a:t>
            </a:r>
            <a:r>
              <a:rPr 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2387" y="2388073"/>
            <a:ext cx="11325225" cy="2443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00400" lvl="5" indent="-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</a:pPr>
            <a:r>
              <a:rPr lang="en-US" sz="40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0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rụt</a:t>
            </a:r>
            <a:r>
              <a:rPr lang="en-US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200400" lvl="5" indent="-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</a:pPr>
            <a:r>
              <a:rPr lang="en-US" sz="40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Một</a:t>
            </a:r>
            <a:r>
              <a:rPr lang="en-US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lúc</a:t>
            </a:r>
            <a:r>
              <a:rPr lang="en-US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sau</a:t>
            </a:r>
            <a:r>
              <a:rPr lang="en-US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mới</a:t>
            </a:r>
            <a:r>
              <a:rPr lang="en-US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rụt</a:t>
            </a:r>
            <a:r>
              <a:rPr lang="en-US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tay</a:t>
            </a:r>
            <a:r>
              <a:rPr lang="en-US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lại</a:t>
            </a:r>
            <a:r>
              <a:rPr lang="en-US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pPr marL="3200400" lvl="5" indent="-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</a:pPr>
            <a:r>
              <a:rPr lang="en-US" sz="40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Tay</a:t>
            </a:r>
            <a:r>
              <a:rPr lang="en-US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ta </a:t>
            </a:r>
            <a:r>
              <a:rPr lang="en-US" sz="40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để</a:t>
            </a:r>
            <a:r>
              <a:rPr lang="en-US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yên</a:t>
            </a:r>
            <a:r>
              <a:rPr lang="en-US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57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2415410" y="3025308"/>
            <a:ext cx="756745" cy="709448"/>
          </a:xfrm>
          <a:prstGeom prst="ellipse">
            <a:avLst/>
          </a:prstGeom>
          <a:solidFill>
            <a:srgbClr val="FFFF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90500" y="333282"/>
            <a:ext cx="120015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4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lang="vi-VN" sz="4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Bộ phận nào của cơ quan thần kinh </a:t>
            </a:r>
            <a:r>
              <a:rPr lang="vi-VN" sz="4400" b="1" dirty="0">
                <a:latin typeface="Times New Roman" pitchFamily="18" charset="0"/>
                <a:cs typeface="Times New Roman" pitchFamily="18" charset="0"/>
              </a:rPr>
              <a:t>điều khiển các </a:t>
            </a:r>
            <a:r>
              <a:rPr lang="vi-VN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hoạt động phản xạ </a:t>
            </a:r>
            <a:r>
              <a:rPr lang="vi-VN" sz="4400" b="1" dirty="0">
                <a:latin typeface="Times New Roman" pitchFamily="18" charset="0"/>
                <a:cs typeface="Times New Roman" pitchFamily="18" charset="0"/>
              </a:rPr>
              <a:t>trên?</a:t>
            </a:r>
            <a:endParaRPr lang="en-US" sz="4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9549" y="1990394"/>
            <a:ext cx="788670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00400" lvl="5" indent="-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</a:pPr>
            <a:r>
              <a:rPr lang="en-US" sz="4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Não</a:t>
            </a:r>
            <a:endParaRPr lang="en-US" sz="48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200400" lvl="5" indent="-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</a:pPr>
            <a:r>
              <a:rPr lang="en-US" sz="4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Tủy</a:t>
            </a:r>
            <a:r>
              <a:rPr lang="en-US" sz="4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sống</a:t>
            </a:r>
            <a:endParaRPr lang="en-US" sz="48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200400" lvl="5" indent="-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</a:pPr>
            <a:r>
              <a:rPr lang="en-US" sz="4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Não</a:t>
            </a:r>
            <a:r>
              <a:rPr lang="en-US" sz="4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và</a:t>
            </a:r>
            <a:r>
              <a:rPr lang="en-US" sz="4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tủy</a:t>
            </a:r>
            <a:r>
              <a:rPr lang="en-US" sz="4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sống</a:t>
            </a:r>
            <a:r>
              <a:rPr lang="en-US" sz="4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1311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1050" y="123526"/>
            <a:ext cx="1083945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Tủy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động như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-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44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44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44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4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4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44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44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4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-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4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4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4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en-US" sz="44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-</a:t>
            </a:r>
            <a:r>
              <a:rPr lang="en-US" sz="4400" b="1" i="1" dirty="0" err="1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Tủy</a:t>
            </a:r>
            <a:r>
              <a:rPr lang="en-US" sz="4400" b="1" i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400" b="1" i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4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ương</a:t>
            </a:r>
            <a:r>
              <a:rPr lang="en-US" sz="4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4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4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4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4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4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4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127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41"/>
          <p:cNvSpPr txBox="1">
            <a:spLocks noChangeArrowheads="1"/>
          </p:cNvSpPr>
          <p:nvPr/>
        </p:nvSpPr>
        <p:spPr bwMode="auto">
          <a:xfrm>
            <a:off x="-432642" y="958661"/>
            <a:ext cx="1214045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u="sng" dirty="0" err="1">
                <a:solidFill>
                  <a:srgbClr val="1A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u="sng" dirty="0">
                <a:solidFill>
                  <a:srgbClr val="1A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solidFill>
                  <a:srgbClr val="1A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b="1" u="sng" dirty="0">
                <a:solidFill>
                  <a:srgbClr val="1A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solidFill>
                  <a:srgbClr val="1A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000" b="1" u="sng" dirty="0">
                <a:solidFill>
                  <a:srgbClr val="1A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solidFill>
                  <a:srgbClr val="1A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4000" b="1" u="sng" dirty="0">
              <a:solidFill>
                <a:srgbClr val="1A059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23"/>
          <p:cNvSpPr txBox="1">
            <a:spLocks noChangeArrowheads="1"/>
          </p:cNvSpPr>
          <p:nvPr/>
        </p:nvSpPr>
        <p:spPr bwMode="auto">
          <a:xfrm>
            <a:off x="234108" y="1958459"/>
            <a:ext cx="1051718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THẦN </a:t>
            </a:r>
            <a:r>
              <a:rPr lang="en-US" sz="4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KINH  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48665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B3E5B-5ECC-4CB7-9C48-4B4B9FAE7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YÊU CẦU CẦN ĐẠT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6DB89-41B3-4954-B239-D9E360B679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it-IT" sz="3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 trò của não điều khiển mọi hoạt động , suy nghĩ của con người.</a:t>
            </a:r>
            <a:endParaRPr lang="en-US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it-IT" sz="3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 được một vài ví dụ cho thấy não điều khiển, phối hợp mọi hoạt động của con người.</a:t>
            </a:r>
            <a:endParaRPr lang="en-US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814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99546" y="47086"/>
            <a:ext cx="11698015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8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Hoạt</a:t>
            </a:r>
            <a:r>
              <a:rPr lang="en-US" sz="4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lang="en-US" sz="4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</a:t>
            </a:r>
            <a:r>
              <a:rPr 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 Quan sát và trả lời:</a:t>
            </a:r>
            <a:endParaRPr kumimoji="0" lang="en-US" sz="4800" b="1" i="0" u="none" strike="noStrike" cap="none" normalizeH="0" baseline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en-US" sz="4400" b="1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1.Khi </a:t>
            </a:r>
            <a:r>
              <a:rPr kumimoji="0" lang="en-US" sz="4400" b="1" i="0" u="none" strike="noStrike" cap="none" normalizeH="0" baseline="0" dirty="0" err="1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bất</a:t>
            </a:r>
            <a:r>
              <a:rPr kumimoji="0" lang="en-US" sz="4400" b="1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err="1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ngờ</a:t>
            </a:r>
            <a:r>
              <a:rPr kumimoji="0" lang="en-US" sz="4400" b="1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err="1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giẫm</a:t>
            </a:r>
            <a:r>
              <a:rPr kumimoji="0" lang="en-US" sz="4400" b="1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err="1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phải</a:t>
            </a:r>
            <a:r>
              <a:rPr kumimoji="0" lang="en-US" sz="4400" b="1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err="1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đinh</a:t>
            </a:r>
            <a:r>
              <a:rPr kumimoji="0" lang="en-US" sz="4400" b="1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Nam </a:t>
            </a:r>
            <a:r>
              <a:rPr kumimoji="0" lang="en-US" sz="4400" b="1" i="0" u="none" strike="noStrike" cap="none" normalizeH="0" baseline="0" dirty="0" err="1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đã</a:t>
            </a:r>
            <a:r>
              <a:rPr kumimoji="0" lang="en-US" sz="4400" b="1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err="1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4400" b="1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err="1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phản</a:t>
            </a:r>
            <a:r>
              <a:rPr kumimoji="0" lang="en-US" sz="4400" b="1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err="1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ứng</a:t>
            </a:r>
            <a:r>
              <a:rPr kumimoji="0" lang="en-US" sz="4400" b="1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err="1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4400" b="1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err="1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thế</a:t>
            </a:r>
            <a:r>
              <a:rPr kumimoji="0" lang="en-US" sz="4400" b="1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err="1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4400" b="1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en-US" sz="4400" b="1" i="0" u="none" strike="noStrike" cap="none" normalizeH="0" baseline="0" dirty="0">
              <a:ln>
                <a:noFill/>
              </a:ln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5" name="Picture 4" descr="Description: https://img.loigiaihay.com/picture/2019/0920/h3-bai13-tnvx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9988"/>
          <a:stretch/>
        </p:blipFill>
        <p:spPr bwMode="auto">
          <a:xfrm>
            <a:off x="740980" y="2511844"/>
            <a:ext cx="3216165" cy="388895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Description: https://img.loigiaihay.com/picture/2019/0920/h3-bai13-tnvx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44" r="34900"/>
          <a:stretch/>
        </p:blipFill>
        <p:spPr bwMode="auto">
          <a:xfrm>
            <a:off x="4493173" y="2511845"/>
            <a:ext cx="3421119" cy="388895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8347843" y="2511845"/>
            <a:ext cx="34290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altLang="vi-VN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altLang="vi-VN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altLang="vi-VN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altLang="vi-VN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vi-VN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altLang="vi-VN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Nam co </a:t>
            </a:r>
            <a:r>
              <a:rPr lang="en-US" altLang="vi-VN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altLang="vi-VN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altLang="vi-VN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lên</a:t>
            </a:r>
            <a:endParaRPr lang="en-US" altLang="vi-VN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99545" y="934742"/>
            <a:ext cx="1113833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4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vi-VN" sz="44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altLang="vi-VN" sz="44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vi-VN" sz="44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vi-VN" sz="44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vi-VN" sz="44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vi-VN" sz="44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altLang="vi-VN" sz="44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altLang="vi-VN" sz="44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altLang="vi-VN" sz="44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vi-VN" sz="44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8213834" y="2465679"/>
            <a:ext cx="3563009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altLang="vi-VN" sz="5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Tủy</a:t>
            </a:r>
            <a:r>
              <a:rPr lang="en-US" altLang="vi-VN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5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vi-VN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5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vi-VN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5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altLang="vi-VN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5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altLang="vi-VN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5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altLang="vi-VN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5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vi-VN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743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/>
      <p:bldP spid="9" grpId="0"/>
      <p:bldP spid="9" grpId="1"/>
      <p:bldP spid="10" grpId="0" build="allAtOnce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escription: https://img.loigiaihay.com/picture/2019/0920/h3-bai13-tnvx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703"/>
          <a:stretch/>
        </p:blipFill>
        <p:spPr bwMode="auto">
          <a:xfrm>
            <a:off x="3547241" y="536029"/>
            <a:ext cx="4319752" cy="556522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228600" y="1420580"/>
            <a:ext cx="3160987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6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altLang="vi-VN" sz="60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vi-VN" sz="6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60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vi-VN" sz="6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altLang="vi-VN" sz="60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vi-VN" sz="6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60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vi-VN" sz="6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087710" y="468945"/>
            <a:ext cx="3757449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kumimoji="0" lang="en-US" sz="6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Nam </a:t>
            </a:r>
            <a:r>
              <a:rPr kumimoji="0" lang="en-US" sz="60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rút</a:t>
            </a:r>
            <a:r>
              <a:rPr kumimoji="0" lang="en-US" sz="6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60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cây</a:t>
            </a:r>
            <a:r>
              <a:rPr kumimoji="0" lang="en-US" sz="6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60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đinh</a:t>
            </a:r>
            <a:r>
              <a:rPr kumimoji="0" lang="en-US" sz="6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60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ra</a:t>
            </a:r>
            <a:r>
              <a:rPr kumimoji="0" lang="en-US" sz="6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60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khỏi</a:t>
            </a:r>
            <a:r>
              <a:rPr kumimoji="0" lang="en-US" sz="6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60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dép</a:t>
            </a:r>
            <a:r>
              <a:rPr kumimoji="0" lang="en-US" sz="6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6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sz="6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60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vứt</a:t>
            </a:r>
            <a:r>
              <a:rPr kumimoji="0" lang="en-US" sz="6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60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vào</a:t>
            </a:r>
            <a:r>
              <a:rPr kumimoji="0" lang="en-US" sz="6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60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thùng</a:t>
            </a:r>
            <a:r>
              <a:rPr kumimoji="0" lang="en-US" sz="6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60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rác</a:t>
            </a:r>
            <a:r>
              <a:rPr kumimoji="0" lang="en-US" sz="6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6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553562"/>
            <a:ext cx="3048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4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altLang="vi-VN" sz="4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vi-VN" sz="4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vi-VN" sz="4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vi-VN" sz="4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altLang="vi-VN" sz="4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altLang="vi-VN" sz="4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vi-VN" sz="4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altLang="vi-VN" sz="4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altLang="vi-VN" sz="4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altLang="vi-VN" sz="4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vi-VN" sz="4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4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vứt</a:t>
            </a:r>
            <a:r>
              <a:rPr lang="en-US" altLang="vi-VN" sz="4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vi-VN" sz="4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altLang="vi-VN" sz="4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altLang="vi-VN" sz="4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8232228" y="930609"/>
            <a:ext cx="3612931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altLang="vi-VN" sz="6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Não</a:t>
            </a:r>
            <a:r>
              <a:rPr lang="en-US" altLang="vi-VN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6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vi-VN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6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altLang="vi-VN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6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altLang="vi-VN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6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vi-VN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altLang="vi-VN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vi-V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59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Illustration Of Cartoon School Children With Book Isolated Cliparts,  Vector, Và Stock Hình ảnh Minh Họa Miễn Phí Bản Quyền. Image 46053973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333751" y="2684325"/>
            <a:ext cx="59055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vi-VN" sz="6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Não</a:t>
            </a:r>
            <a:r>
              <a:rPr lang="en-US" altLang="vi-VN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6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6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altLang="vi-VN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6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altLang="vi-VN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6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vi-VN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6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vi-VN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6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altLang="vi-VN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6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vi-VN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984937" y="2322375"/>
            <a:ext cx="6905296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Não</a:t>
            </a:r>
            <a:r>
              <a:rPr lang="en-US" altLang="vi-V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altLang="vi-V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altLang="vi-V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altLang="vi-V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altLang="vi-V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vi-V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altLang="vi-V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vi-V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altLang="vi-V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altLang="vi-V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vi-V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vi-V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altLang="vi-V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altLang="vi-V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altLang="vi-V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vi-V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874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4" grpId="2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597</TotalTime>
  <Words>736</Words>
  <Application>Microsoft Office PowerPoint</Application>
  <PresentationFormat>Widescreen</PresentationFormat>
  <Paragraphs>59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.VnBlack</vt:lpstr>
      <vt:lpstr>Arial</vt:lpstr>
      <vt:lpstr>Calibri</vt:lpstr>
      <vt:lpstr>Times New Roman</vt:lpstr>
      <vt:lpstr>Office Theme</vt:lpstr>
      <vt:lpstr>Chào mừng các con đến với tiết học</vt:lpstr>
      <vt:lpstr>PowerPoint Presentation</vt:lpstr>
      <vt:lpstr>PowerPoint Presentation</vt:lpstr>
      <vt:lpstr>PowerPoint Presentation</vt:lpstr>
      <vt:lpstr>PowerPoint Presentation</vt:lpstr>
      <vt:lpstr>YÊU CẦU CẦN ĐẠT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HỒNG THẢO</dc:creator>
  <cp:lastModifiedBy>Admin</cp:lastModifiedBy>
  <cp:revision>64</cp:revision>
  <dcterms:created xsi:type="dcterms:W3CDTF">2020-09-29T05:16:44Z</dcterms:created>
  <dcterms:modified xsi:type="dcterms:W3CDTF">2021-12-11T15:39:53Z</dcterms:modified>
</cp:coreProperties>
</file>