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80" r:id="rId3"/>
    <p:sldId id="283" r:id="rId4"/>
    <p:sldId id="284" r:id="rId5"/>
    <p:sldId id="290" r:id="rId6"/>
    <p:sldId id="291" r:id="rId7"/>
    <p:sldId id="292" r:id="rId8"/>
    <p:sldId id="285" r:id="rId9"/>
    <p:sldId id="286" r:id="rId10"/>
    <p:sldId id="287" r:id="rId11"/>
    <p:sldId id="293" r:id="rId12"/>
    <p:sldId id="294" r:id="rId1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1FF"/>
    <a:srgbClr val="FFB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060" autoAdjust="0"/>
  </p:normalViewPr>
  <p:slideViewPr>
    <p:cSldViewPr>
      <p:cViewPr varScale="1">
        <p:scale>
          <a:sx n="69" d="100"/>
          <a:sy n="69" d="100"/>
        </p:scale>
        <p:origin x="756" y="66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EC521-8BB2-447E-A210-7269D75CCBE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44AB91-A8C2-45A2-A8DC-9C24C78B8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6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9462B-6CA1-48CF-A14A-7A4DFCCD989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2083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378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4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Sách</a:t>
            </a:r>
            <a:r>
              <a:rPr lang="en-US" baseline="0" smtClean="0"/>
              <a:t> tham khảo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769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764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949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8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485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269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76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24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07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2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50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958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78667-E865-4580-9C06-63F58C228D54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4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/>
          <p:cNvSpPr/>
          <p:nvPr/>
        </p:nvSpPr>
        <p:spPr>
          <a:xfrm>
            <a:off x="-304046" y="219365"/>
            <a:ext cx="12567233" cy="3487337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  <a:gd name="connsiteX0" fmla="*/ 0 w 9144000"/>
              <a:gd name="connsiteY0" fmla="*/ 0 h 2579888"/>
              <a:gd name="connsiteX1" fmla="*/ 9144000 w 9144000"/>
              <a:gd name="connsiteY1" fmla="*/ 0 h 2579888"/>
              <a:gd name="connsiteX2" fmla="*/ 9144000 w 9144000"/>
              <a:gd name="connsiteY2" fmla="*/ 2343150 h 2579888"/>
              <a:gd name="connsiteX3" fmla="*/ 5340927 w 9144000"/>
              <a:gd name="connsiteY3" fmla="*/ 2514600 h 2579888"/>
              <a:gd name="connsiteX4" fmla="*/ 1340427 w 9144000"/>
              <a:gd name="connsiteY4" fmla="*/ 2192482 h 2579888"/>
              <a:gd name="connsiteX5" fmla="*/ 0 w 9144000"/>
              <a:gd name="connsiteY5" fmla="*/ 2343150 h 2579888"/>
              <a:gd name="connsiteX6" fmla="*/ 0 w 9144000"/>
              <a:gd name="connsiteY6" fmla="*/ 0 h 2579888"/>
              <a:gd name="connsiteX0" fmla="*/ 0 w 9144000"/>
              <a:gd name="connsiteY0" fmla="*/ 0 h 2591660"/>
              <a:gd name="connsiteX1" fmla="*/ 9144000 w 9144000"/>
              <a:gd name="connsiteY1" fmla="*/ 0 h 2591660"/>
              <a:gd name="connsiteX2" fmla="*/ 9144000 w 9144000"/>
              <a:gd name="connsiteY2" fmla="*/ 2343150 h 2591660"/>
              <a:gd name="connsiteX3" fmla="*/ 5340927 w 9144000"/>
              <a:gd name="connsiteY3" fmla="*/ 2514600 h 2591660"/>
              <a:gd name="connsiteX4" fmla="*/ 1340427 w 9144000"/>
              <a:gd name="connsiteY4" fmla="*/ 2192482 h 2591660"/>
              <a:gd name="connsiteX5" fmla="*/ 0 w 9144000"/>
              <a:gd name="connsiteY5" fmla="*/ 2343150 h 2591660"/>
              <a:gd name="connsiteX6" fmla="*/ 0 w 9144000"/>
              <a:gd name="connsiteY6" fmla="*/ 0 h 2591660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02842"/>
              <a:gd name="connsiteX1" fmla="*/ 9144000 w 9144000"/>
              <a:gd name="connsiteY1" fmla="*/ 0 h 2602842"/>
              <a:gd name="connsiteX2" fmla="*/ 9144000 w 9144000"/>
              <a:gd name="connsiteY2" fmla="*/ 2343150 h 2602842"/>
              <a:gd name="connsiteX3" fmla="*/ 5401261 w 9144000"/>
              <a:gd name="connsiteY3" fmla="*/ 2535382 h 2602842"/>
              <a:gd name="connsiteX4" fmla="*/ 1340427 w 9144000"/>
              <a:gd name="connsiteY4" fmla="*/ 2192482 h 2602842"/>
              <a:gd name="connsiteX5" fmla="*/ 0 w 9144000"/>
              <a:gd name="connsiteY5" fmla="*/ 2343150 h 2602842"/>
              <a:gd name="connsiteX6" fmla="*/ 0 w 9144000"/>
              <a:gd name="connsiteY6" fmla="*/ 0 h 2602842"/>
              <a:gd name="connsiteX0" fmla="*/ 0 w 9144000"/>
              <a:gd name="connsiteY0" fmla="*/ 0 h 2615503"/>
              <a:gd name="connsiteX1" fmla="*/ 9144000 w 9144000"/>
              <a:gd name="connsiteY1" fmla="*/ 0 h 2615503"/>
              <a:gd name="connsiteX2" fmla="*/ 9144000 w 9144000"/>
              <a:gd name="connsiteY2" fmla="*/ 2343150 h 2615503"/>
              <a:gd name="connsiteX3" fmla="*/ 5401261 w 9144000"/>
              <a:gd name="connsiteY3" fmla="*/ 2535382 h 2615503"/>
              <a:gd name="connsiteX4" fmla="*/ 1340427 w 9144000"/>
              <a:gd name="connsiteY4" fmla="*/ 2192482 h 2615503"/>
              <a:gd name="connsiteX5" fmla="*/ 0 w 9144000"/>
              <a:gd name="connsiteY5" fmla="*/ 2343150 h 2615503"/>
              <a:gd name="connsiteX6" fmla="*/ 0 w 9144000"/>
              <a:gd name="connsiteY6" fmla="*/ 0 h 261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615503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712247" y="2622839"/>
                  <a:pt x="5401261" y="2535382"/>
                </a:cubicBezTo>
                <a:cubicBezTo>
                  <a:pt x="4090610" y="2468708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E4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 sz="2700"/>
          </a:p>
        </p:txBody>
      </p:sp>
      <p:sp>
        <p:nvSpPr>
          <p:cNvPr id="7" name="Rectangle 6"/>
          <p:cNvSpPr/>
          <p:nvPr/>
        </p:nvSpPr>
        <p:spPr>
          <a:xfrm>
            <a:off x="-304046" y="0"/>
            <a:ext cx="12567233" cy="3397995"/>
          </a:xfrm>
          <a:custGeom>
            <a:avLst/>
            <a:gdLst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0 w 9144000"/>
              <a:gd name="connsiteY3" fmla="*/ 2343150 h 2343150"/>
              <a:gd name="connsiteX4" fmla="*/ 0 w 9144000"/>
              <a:gd name="connsiteY4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343150"/>
              <a:gd name="connsiteX1" fmla="*/ 9144000 w 9144000"/>
              <a:gd name="connsiteY1" fmla="*/ 0 h 2343150"/>
              <a:gd name="connsiteX2" fmla="*/ 9144000 w 9144000"/>
              <a:gd name="connsiteY2" fmla="*/ 2343150 h 2343150"/>
              <a:gd name="connsiteX3" fmla="*/ 1340427 w 9144000"/>
              <a:gd name="connsiteY3" fmla="*/ 2192482 h 2343150"/>
              <a:gd name="connsiteX4" fmla="*/ 0 w 9144000"/>
              <a:gd name="connsiteY4" fmla="*/ 2343150 h 2343150"/>
              <a:gd name="connsiteX5" fmla="*/ 0 w 9144000"/>
              <a:gd name="connsiteY5" fmla="*/ 0 h 2343150"/>
              <a:gd name="connsiteX0" fmla="*/ 0 w 9144000"/>
              <a:gd name="connsiteY0" fmla="*/ 0 h 2548496"/>
              <a:gd name="connsiteX1" fmla="*/ 9144000 w 9144000"/>
              <a:gd name="connsiteY1" fmla="*/ 0 h 2548496"/>
              <a:gd name="connsiteX2" fmla="*/ 9144000 w 9144000"/>
              <a:gd name="connsiteY2" fmla="*/ 2343150 h 2548496"/>
              <a:gd name="connsiteX3" fmla="*/ 5340927 w 9144000"/>
              <a:gd name="connsiteY3" fmla="*/ 2441864 h 2548496"/>
              <a:gd name="connsiteX4" fmla="*/ 1340427 w 9144000"/>
              <a:gd name="connsiteY4" fmla="*/ 2192482 h 2548496"/>
              <a:gd name="connsiteX5" fmla="*/ 0 w 9144000"/>
              <a:gd name="connsiteY5" fmla="*/ 2343150 h 2548496"/>
              <a:gd name="connsiteX6" fmla="*/ 0 w 9144000"/>
              <a:gd name="connsiteY6" fmla="*/ 0 h 25484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44000" h="2548496">
                <a:moveTo>
                  <a:pt x="0" y="0"/>
                </a:moveTo>
                <a:lnTo>
                  <a:pt x="9144000" y="0"/>
                </a:lnTo>
                <a:lnTo>
                  <a:pt x="9144000" y="2343150"/>
                </a:lnTo>
                <a:cubicBezTo>
                  <a:pt x="8504959" y="2720686"/>
                  <a:pt x="6641522" y="2466975"/>
                  <a:pt x="5340927" y="2441864"/>
                </a:cubicBezTo>
                <a:cubicBezTo>
                  <a:pt x="4040332" y="2416753"/>
                  <a:pt x="2225386" y="2179493"/>
                  <a:pt x="1340427" y="2192482"/>
                </a:cubicBezTo>
                <a:cubicBezTo>
                  <a:pt x="852055" y="2221923"/>
                  <a:pt x="446809" y="2292927"/>
                  <a:pt x="0" y="2343150"/>
                </a:cubicBezTo>
                <a:lnTo>
                  <a:pt x="0" y="0"/>
                </a:lnTo>
                <a:close/>
              </a:path>
            </a:pathLst>
          </a:custGeom>
          <a:solidFill>
            <a:srgbClr val="FFC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r>
              <a:rPr lang="en-US" sz="1530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TOÁN 1</a:t>
            </a:r>
            <a:endParaRPr lang="en-US" sz="270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147090"/>
            <a:ext cx="7051802" cy="248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94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27819" y="177310"/>
            <a:ext cx="11049000" cy="822960"/>
            <a:chOff x="518319" y="46306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463060"/>
              <a:ext cx="822960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  <a:endParaRPr lang="en-US" sz="48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186735" y="1066800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3985419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5661819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444899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4823619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6530499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5" t="9418" r="9519" b="76613"/>
          <a:stretch/>
        </p:blipFill>
        <p:spPr>
          <a:xfrm>
            <a:off x="2665085" y="828820"/>
            <a:ext cx="6724988" cy="1774390"/>
          </a:xfrm>
          <a:prstGeom prst="rect">
            <a:avLst/>
          </a:prstGeom>
        </p:spPr>
      </p:pic>
      <p:sp>
        <p:nvSpPr>
          <p:cNvPr id="39" name="Rounded Rectangle 38"/>
          <p:cNvSpPr/>
          <p:nvPr/>
        </p:nvSpPr>
        <p:spPr>
          <a:xfrm>
            <a:off x="5661819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7444899" y="26212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985419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661819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7444899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823619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+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530499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=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5661819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Rounded Rectangle 46"/>
          <p:cNvSpPr/>
          <p:nvPr/>
        </p:nvSpPr>
        <p:spPr>
          <a:xfrm>
            <a:off x="7444899" y="5974080"/>
            <a:ext cx="731520" cy="73152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4" t="29620" r="6880" b="53433"/>
          <a:stretch/>
        </p:blipFill>
        <p:spPr>
          <a:xfrm>
            <a:off x="2665085" y="3657600"/>
            <a:ext cx="6724988" cy="2152650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1150779" y="4349204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217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6" grpId="0" animBg="1"/>
      <p:bldP spid="4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79661" r="9761" b="10524"/>
          <a:stretch/>
        </p:blipFill>
        <p:spPr>
          <a:xfrm>
            <a:off x="1102677" y="3970068"/>
            <a:ext cx="9758521" cy="18211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8" t="61111" r="9386" b="29074"/>
          <a:stretch/>
        </p:blipFill>
        <p:spPr>
          <a:xfrm>
            <a:off x="1102678" y="842692"/>
            <a:ext cx="9758521" cy="18211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27819" y="177310"/>
            <a:ext cx="11049000" cy="822960"/>
            <a:chOff x="518319" y="463060"/>
            <a:chExt cx="11049000" cy="822960"/>
          </a:xfrm>
        </p:grpSpPr>
        <p:sp>
          <p:nvSpPr>
            <p:cNvPr id="6" name="Oval 5"/>
            <p:cNvSpPr/>
            <p:nvPr/>
          </p:nvSpPr>
          <p:spPr>
            <a:xfrm>
              <a:off x="518319" y="463060"/>
              <a:ext cx="731520" cy="73152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3</a:t>
              </a:r>
              <a:endParaRPr lang="en-US" sz="4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32719" y="516579"/>
              <a:ext cx="10134600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4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249475" y="982392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3519" y="4149293"/>
            <a:ext cx="8174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44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3119" y="2899209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+ 3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933859" y="28873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933859" y="28873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15009" y="2899209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+ 2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25749" y="28873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625749" y="28873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206899" y="2899209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+ 2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0317639" y="28873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10317639" y="2887392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23119" y="5924550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+ 1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933859" y="591273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2933859" y="591273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15009" y="5924550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6625749" y="591273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6625749" y="591273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206899" y="5924550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+ 1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Rounded Rectangle 55"/>
          <p:cNvSpPr/>
          <p:nvPr/>
        </p:nvSpPr>
        <p:spPr>
          <a:xfrm>
            <a:off x="10317639" y="591273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Rounded Rectangle 56"/>
          <p:cNvSpPr/>
          <p:nvPr/>
        </p:nvSpPr>
        <p:spPr>
          <a:xfrm>
            <a:off x="10317639" y="591273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3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31" grpId="0" animBg="1"/>
      <p:bldP spid="51" grpId="0" animBg="1"/>
      <p:bldP spid="54" grpId="0" animBg="1"/>
      <p:bldP spid="5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8"/>
          <a:stretch/>
        </p:blipFill>
        <p:spPr>
          <a:xfrm>
            <a:off x="2134223" y="-572814"/>
            <a:ext cx="7840407" cy="72784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80519" y="1408385"/>
            <a:ext cx="6178536" cy="1143000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Vận</a:t>
            </a:r>
            <a:r>
              <a:rPr lang="en-US" sz="4000" dirty="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dụng</a:t>
            </a:r>
            <a:r>
              <a:rPr lang="en-US" sz="4000" dirty="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- </a:t>
            </a:r>
            <a:r>
              <a:rPr lang="en-US" sz="4000" dirty="0" err="1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Trải</a:t>
            </a:r>
            <a:r>
              <a:rPr lang="en-US" sz="4000" dirty="0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nghiệm</a:t>
            </a:r>
            <a:endParaRPr lang="en-US" sz="400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60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ập Đếm - Nhạc Thiếu Nhi Bảo Ngọc - Skids Nhạc Thiếu Nhi Vui Nhộn Hay Nhất 2017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61838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72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2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-43032" y="0"/>
            <a:ext cx="12204870" cy="1581150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717" y="4334852"/>
            <a:ext cx="6518402" cy="229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08819" y="1045026"/>
            <a:ext cx="10744200" cy="2995591"/>
            <a:chOff x="708819" y="914400"/>
            <a:chExt cx="10744200" cy="2995591"/>
          </a:xfrm>
        </p:grpSpPr>
        <p:grpSp>
          <p:nvGrpSpPr>
            <p:cNvPr id="11" name="Group 10"/>
            <p:cNvGrpSpPr/>
            <p:nvPr/>
          </p:nvGrpSpPr>
          <p:grpSpPr>
            <a:xfrm>
              <a:off x="708819" y="1219200"/>
              <a:ext cx="10744200" cy="2690791"/>
              <a:chOff x="708819" y="438150"/>
              <a:chExt cx="10744200" cy="1676400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708819" y="438150"/>
                <a:ext cx="10744200" cy="1676400"/>
              </a:xfrm>
              <a:prstGeom prst="round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ounded Rectangle 4"/>
              <p:cNvSpPr/>
              <p:nvPr/>
            </p:nvSpPr>
            <p:spPr>
              <a:xfrm>
                <a:off x="861219" y="514350"/>
                <a:ext cx="10439400" cy="137160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10730255" y="91440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0729119" y="1428750"/>
              <a:ext cx="228600" cy="228600"/>
            </a:xfrm>
            <a:prstGeom prst="ellipse">
              <a:avLst/>
            </a:prstGeom>
            <a:noFill/>
            <a:ln>
              <a:solidFill>
                <a:srgbClr val="0070C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5"/>
            <p:cNvSpPr/>
            <p:nvPr/>
          </p:nvSpPr>
          <p:spPr>
            <a:xfrm>
              <a:off x="10792510" y="1072298"/>
              <a:ext cx="104091" cy="453254"/>
            </a:xfrm>
            <a:custGeom>
              <a:avLst/>
              <a:gdLst>
                <a:gd name="connsiteX0" fmla="*/ 0 w 104091"/>
                <a:gd name="connsiteY0" fmla="*/ 0 h 320492"/>
                <a:gd name="connsiteX1" fmla="*/ 104091 w 104091"/>
                <a:gd name="connsiteY1" fmla="*/ 0 h 320492"/>
                <a:gd name="connsiteX2" fmla="*/ 104091 w 104091"/>
                <a:gd name="connsiteY2" fmla="*/ 320492 h 320492"/>
                <a:gd name="connsiteX3" fmla="*/ 0 w 104091"/>
                <a:gd name="connsiteY3" fmla="*/ 320492 h 320492"/>
                <a:gd name="connsiteX4" fmla="*/ 0 w 104091"/>
                <a:gd name="connsiteY4" fmla="*/ 0 h 320492"/>
                <a:gd name="connsiteX0" fmla="*/ 0 w 104091"/>
                <a:gd name="connsiteY0" fmla="*/ 9708 h 330200"/>
                <a:gd name="connsiteX1" fmla="*/ 53181 w 104091"/>
                <a:gd name="connsiteY1" fmla="*/ 0 h 330200"/>
                <a:gd name="connsiteX2" fmla="*/ 104091 w 104091"/>
                <a:gd name="connsiteY2" fmla="*/ 9708 h 330200"/>
                <a:gd name="connsiteX3" fmla="*/ 104091 w 104091"/>
                <a:gd name="connsiteY3" fmla="*/ 330200 h 330200"/>
                <a:gd name="connsiteX4" fmla="*/ 0 w 104091"/>
                <a:gd name="connsiteY4" fmla="*/ 330200 h 330200"/>
                <a:gd name="connsiteX5" fmla="*/ 0 w 104091"/>
                <a:gd name="connsiteY5" fmla="*/ 9708 h 330200"/>
                <a:gd name="connsiteX0" fmla="*/ 0 w 104091"/>
                <a:gd name="connsiteY0" fmla="*/ 9708 h 340536"/>
                <a:gd name="connsiteX1" fmla="*/ 53181 w 104091"/>
                <a:gd name="connsiteY1" fmla="*/ 0 h 340536"/>
                <a:gd name="connsiteX2" fmla="*/ 104091 w 104091"/>
                <a:gd name="connsiteY2" fmla="*/ 9708 h 340536"/>
                <a:gd name="connsiteX3" fmla="*/ 104091 w 104091"/>
                <a:gd name="connsiteY3" fmla="*/ 330200 h 340536"/>
                <a:gd name="connsiteX4" fmla="*/ 46037 w 104091"/>
                <a:gd name="connsiteY4" fmla="*/ 340519 h 340536"/>
                <a:gd name="connsiteX5" fmla="*/ 0 w 104091"/>
                <a:gd name="connsiteY5" fmla="*/ 330200 h 340536"/>
                <a:gd name="connsiteX6" fmla="*/ 0 w 104091"/>
                <a:gd name="connsiteY6" fmla="*/ 9708 h 34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091" h="340536">
                  <a:moveTo>
                    <a:pt x="0" y="9708"/>
                  </a:moveTo>
                  <a:cubicBezTo>
                    <a:pt x="16933" y="9647"/>
                    <a:pt x="36248" y="61"/>
                    <a:pt x="53181" y="0"/>
                  </a:cubicBezTo>
                  <a:lnTo>
                    <a:pt x="104091" y="9708"/>
                  </a:lnTo>
                  <a:lnTo>
                    <a:pt x="104091" y="330200"/>
                  </a:lnTo>
                  <a:cubicBezTo>
                    <a:pt x="84740" y="329671"/>
                    <a:pt x="65388" y="341048"/>
                    <a:pt x="46037" y="340519"/>
                  </a:cubicBezTo>
                  <a:lnTo>
                    <a:pt x="0" y="330200"/>
                  </a:lnTo>
                  <a:lnTo>
                    <a:pt x="0" y="9708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78410" y="208558"/>
            <a:ext cx="2362200" cy="1503218"/>
            <a:chOff x="1143000" y="742950"/>
            <a:chExt cx="3962400" cy="2521527"/>
          </a:xfrm>
        </p:grpSpPr>
        <p:sp>
          <p:nvSpPr>
            <p:cNvPr id="19" name="Cloud 18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loud 19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124200" y="97968"/>
            <a:ext cx="7985919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40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CỘNG, PHÉP TRỪ</a:t>
            </a:r>
            <a:endParaRPr lang="en-US" sz="3600" b="1" spc="50" smtClean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3600" b="1" spc="5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TRONG PHẠM VI 100</a:t>
            </a:r>
            <a:endParaRPr lang="en-US" sz="4000" b="1" spc="5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6"/>
          <p:cNvSpPr txBox="1">
            <a:spLocks/>
          </p:cNvSpPr>
          <p:nvPr/>
        </p:nvSpPr>
        <p:spPr>
          <a:xfrm rot="20980918">
            <a:off x="931130" y="1391593"/>
            <a:ext cx="1726223" cy="511053"/>
          </a:xfrm>
          <a:prstGeom prst="rect">
            <a:avLst/>
          </a:prstGeom>
        </p:spPr>
        <p:txBody>
          <a:bodyPr spcFirstLastPara="1" vert="horz" lIns="91440" tIns="45720" rIns="91440" bIns="45720" numCol="1" rtlCol="0" anchor="ctr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3600" b="1" smtClean="0">
                <a:latin typeface="Arial" pitchFamily="34" charset="0"/>
                <a:cs typeface="Arial" pitchFamily="34" charset="0"/>
              </a:rPr>
            </a:br>
            <a:r>
              <a:rPr lang="en-US" sz="3600" b="1" smtClean="0">
                <a:latin typeface="Arial" pitchFamily="34" charset="0"/>
                <a:cs typeface="Arial" pitchFamily="34" charset="0"/>
              </a:rPr>
              <a:t>3</a:t>
            </a:r>
            <a:endParaRPr lang="en-US" sz="36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8980" y="2542722"/>
            <a:ext cx="109438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 TRONG PHẠM VI 10</a:t>
            </a:r>
            <a:endParaRPr lang="en-US" sz="44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528219" y="1742629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latin typeface="Arial" pitchFamily="34" charset="0"/>
                <a:cs typeface="Arial" pitchFamily="34" charset="0"/>
              </a:rPr>
              <a:t>Bài 10</a:t>
            </a:r>
            <a:endParaRPr lang="en-US" sz="4400" b="1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671719" y="6324600"/>
            <a:ext cx="3393226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Arial" pitchFamily="34" charset="0"/>
                <a:cs typeface="Arial" pitchFamily="34" charset="0"/>
              </a:rPr>
              <a:t>Sách Toán_trang 56</a:t>
            </a:r>
            <a:endParaRPr lang="en-US" sz="28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18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57" y="1828800"/>
            <a:ext cx="5613905" cy="251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39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6919" y="228600"/>
            <a:ext cx="10485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Gộp lại thì bằng mấy?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1" t="39441" r="57652" b="45397"/>
          <a:stretch/>
        </p:blipFill>
        <p:spPr>
          <a:xfrm>
            <a:off x="914272" y="2343835"/>
            <a:ext cx="3429000" cy="2926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8319" y="1447800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>
          <a:xfrm>
            <a:off x="2700338" y="1524000"/>
            <a:ext cx="5437981" cy="914400"/>
          </a:xfrm>
          <a:prstGeom prst="wedgeRoundRectCallout">
            <a:avLst>
              <a:gd name="adj1" fmla="val -54608"/>
              <a:gd name="adj2" fmla="val 41721"/>
              <a:gd name="adj3" fmla="val 16667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ea typeface="Aachen" pitchFamily="18" charset="0"/>
                <a:cs typeface="Arial" pitchFamily="34" charset="0"/>
              </a:rPr>
              <a:t>Gộp 3 quả bóng và 2 quả bóng được mấy quả bóng?</a:t>
            </a:r>
            <a:endParaRPr lang="en-US" sz="2800">
              <a:solidFill>
                <a:srgbClr val="0070C0"/>
              </a:solidFill>
              <a:latin typeface="Arial" pitchFamily="34" charset="0"/>
              <a:ea typeface="Aachen" pitchFamily="18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57036" y="2537651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6062" y="259741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02544" y="2337596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29512" y="2697884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6364" y="2802903"/>
            <a:ext cx="3930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28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3014" y="5391835"/>
            <a:ext cx="4434096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quả bóng và 2 quả bóng được 5 quả bóng.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218509" y="2094131"/>
            <a:ext cx="6477000" cy="3695747"/>
            <a:chOff x="5218509" y="2094131"/>
            <a:chExt cx="6477000" cy="3695747"/>
          </a:xfrm>
        </p:grpSpPr>
        <p:sp>
          <p:nvSpPr>
            <p:cNvPr id="12" name="Rounded Rectangle 11"/>
            <p:cNvSpPr/>
            <p:nvPr/>
          </p:nvSpPr>
          <p:spPr>
            <a:xfrm>
              <a:off x="5218509" y="2094131"/>
              <a:ext cx="6477000" cy="3695747"/>
            </a:xfrm>
            <a:prstGeom prst="roundRect">
              <a:avLst/>
            </a:prstGeom>
            <a:solidFill>
              <a:srgbClr val="FFE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171009" y="2305652"/>
              <a:ext cx="4572001" cy="913078"/>
            </a:xfrm>
            <a:prstGeom prst="round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6260530" y="2352249"/>
              <a:ext cx="707530" cy="81988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036191" y="2352249"/>
              <a:ext cx="707530" cy="81988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0463" b="68056" l="5500" r="2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78" t="49874" r="75978" b="30872"/>
            <a:stretch/>
          </p:blipFill>
          <p:spPr>
            <a:xfrm>
              <a:off x="7811852" y="2352249"/>
              <a:ext cx="707530" cy="81988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9107164" y="2345254"/>
              <a:ext cx="817563" cy="83387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1111" b="67593" l="26700" r="46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67" t="50746" r="51434" b="30461"/>
            <a:stretch/>
          </p:blipFill>
          <p:spPr>
            <a:xfrm>
              <a:off x="9910500" y="2345254"/>
              <a:ext cx="817563" cy="833874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6239961" y="3480145"/>
            <a:ext cx="44340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 + 2 = ?</a:t>
            </a:r>
            <a:endParaRPr lang="en-US" sz="4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07164" y="3480144"/>
            <a:ext cx="562773" cy="769441"/>
          </a:xfrm>
          <a:prstGeom prst="rect">
            <a:avLst/>
          </a:prstGeom>
          <a:solidFill>
            <a:srgbClr val="FFE1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4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94803" y="4401986"/>
            <a:ext cx="5896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Ba cộng hai bằng năm.</a:t>
            </a:r>
          </a:p>
          <a:p>
            <a:pPr algn="ctr"/>
            <a:r>
              <a:rPr lang="en-US" sz="36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Dấu cộng: +</a:t>
            </a:r>
            <a:endParaRPr lang="en-US" sz="36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3014" y="5391835"/>
            <a:ext cx="4434096" cy="9541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“Gộp lại” nghĩa là ta </a:t>
            </a:r>
          </a:p>
          <a:p>
            <a:pPr algn="ctr"/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thực hiện </a:t>
            </a:r>
            <a:r>
              <a:rPr lang="en-US" sz="2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phép cộng</a:t>
            </a:r>
            <a:r>
              <a:rPr lang="en-US" sz="28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8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12544" y="1143000"/>
            <a:ext cx="11948319" cy="5562600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98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  <p:bldP spid="7" grpId="0"/>
      <p:bldP spid="8" grpId="0"/>
      <p:bldP spid="9" grpId="0"/>
      <p:bldP spid="10" grpId="0"/>
      <p:bldP spid="11" grpId="0" animBg="1"/>
      <p:bldP spid="21" grpId="0"/>
      <p:bldP spid="22" grpId="0" animBg="1"/>
      <p:bldP spid="24" grpId="0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8319" y="1447800"/>
            <a:ext cx="765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36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" y="2438400"/>
            <a:ext cx="11395172" cy="2667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485239" y="2942834"/>
            <a:ext cx="44340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 + 3 = ?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87292" y="3712275"/>
            <a:ext cx="4429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Một cộng ba bằng bốn.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285987" y="2949714"/>
            <a:ext cx="562773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55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639153"/>
              </p:ext>
            </p:extLst>
          </p:nvPr>
        </p:nvGraphicFramePr>
        <p:xfrm>
          <a:off x="9530699" y="1143000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/>
                <a:gridCol w="583854"/>
                <a:gridCol w="583854"/>
                <a:gridCol w="583854"/>
                <a:gridCol w="583854"/>
                <a:gridCol w="583854"/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8142241"/>
              </p:ext>
            </p:extLst>
          </p:nvPr>
        </p:nvGraphicFramePr>
        <p:xfrm>
          <a:off x="289719" y="111857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/>
                <a:gridCol w="583854"/>
                <a:gridCol w="583854"/>
                <a:gridCol w="583854"/>
                <a:gridCol w="583854"/>
                <a:gridCol w="583854"/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24916" y="2895600"/>
            <a:ext cx="206781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0" smtClean="0">
                <a:solidFill>
                  <a:srgbClr val="FF0000"/>
                </a:solidFill>
                <a:latin typeface="HP001 4 hàng" pitchFamily="34" charset="0"/>
              </a:rPr>
              <a:t>+</a:t>
            </a:r>
            <a:endParaRPr lang="en-US" sz="120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13679" y="283029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15917" y="553401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8567535"/>
              </p:ext>
            </p:extLst>
          </p:nvPr>
        </p:nvGraphicFramePr>
        <p:xfrm>
          <a:off x="4866535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/>
                <a:gridCol w="583854"/>
                <a:gridCol w="583854"/>
                <a:gridCol w="583854"/>
                <a:gridCol w="583854"/>
                <a:gridCol w="583854"/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4596849"/>
              </p:ext>
            </p:extLst>
          </p:nvPr>
        </p:nvGraphicFramePr>
        <p:xfrm>
          <a:off x="7198949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/>
                <a:gridCol w="583854"/>
                <a:gridCol w="583854"/>
                <a:gridCol w="583854"/>
                <a:gridCol w="583854"/>
                <a:gridCol w="583854"/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24389" y="2921437"/>
            <a:ext cx="73761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HP001 4 hàng" pitchFamily="34" charset="0"/>
              </a:rPr>
              <a:t>1 + 2 = 3</a:t>
            </a:r>
            <a:endParaRPr lang="en-US" sz="1150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9" y="5145657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2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511E-6 2.22222E-6 L 0.04803 0.00023 " pathEditMode="relative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2602E-6 1.11111E-6 L 0.00026 0.08472 " pathEditMode="relative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887" y="1752600"/>
            <a:ext cx="7078063" cy="3038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18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327819" y="304800"/>
            <a:ext cx="11468100" cy="860286"/>
            <a:chOff x="223100" y="304800"/>
            <a:chExt cx="11107692" cy="860286"/>
          </a:xfrm>
        </p:grpSpPr>
        <p:sp>
          <p:nvSpPr>
            <p:cNvPr id="2" name="Oval 1"/>
            <p:cNvSpPr/>
            <p:nvPr/>
          </p:nvSpPr>
          <p:spPr>
            <a:xfrm>
              <a:off x="223100" y="304800"/>
              <a:ext cx="797097" cy="822960"/>
            </a:xfrm>
            <a:prstGeom prst="ellips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smtClean="0">
                  <a:ln w="57150" cmpd="sng">
                    <a:solidFill>
                      <a:schemeClr val="bg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1</a:t>
              </a:r>
              <a:endPara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74402" y="457200"/>
              <a:ext cx="1015639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Số?</a:t>
              </a:r>
              <a:endPara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1" t="80897" r="66773" b="6703"/>
          <a:stretch/>
        </p:blipFill>
        <p:spPr>
          <a:xfrm>
            <a:off x="888280" y="2133600"/>
            <a:ext cx="2507439" cy="244145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5" t="80869" r="23319" b="6731"/>
          <a:stretch/>
        </p:blipFill>
        <p:spPr>
          <a:xfrm>
            <a:off x="6842919" y="2133600"/>
            <a:ext cx="2507439" cy="2441454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77340" y="2377240"/>
            <a:ext cx="81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7340" y="3537117"/>
            <a:ext cx="81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c)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273085" y="2377240"/>
            <a:ext cx="81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273085" y="3537117"/>
            <a:ext cx="8174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d)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71019" y="2377240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+ 1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5181759" y="236542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71019" y="3537117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+ 1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5181759" y="352530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9029859" y="2377240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+ 1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11140599" y="2371331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029859" y="3537117"/>
            <a:ext cx="2161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 + 4 = </a:t>
            </a:r>
            <a:endParaRPr lang="en-US" sz="4000" b="1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1140599" y="352530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5181759" y="2365423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5181759" y="352530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1140599" y="2371331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11140599" y="3525300"/>
            <a:ext cx="731520" cy="731520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400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127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727</TotalTime>
  <Words>224</Words>
  <Application>Microsoft Office PowerPoint</Application>
  <PresentationFormat>Custom</PresentationFormat>
  <Paragraphs>94</Paragraphs>
  <Slides>12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Aachen</vt:lpstr>
      <vt:lpstr>Arial</vt:lpstr>
      <vt:lpstr>Arial-Rounded</vt:lpstr>
      <vt:lpstr>Calibri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dụng- Trải nghiệm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My Nguyen</cp:lastModifiedBy>
  <cp:revision>74</cp:revision>
  <dcterms:created xsi:type="dcterms:W3CDTF">2021-05-23T10:25:42Z</dcterms:created>
  <dcterms:modified xsi:type="dcterms:W3CDTF">2021-11-21T07:47:15Z</dcterms:modified>
</cp:coreProperties>
</file>