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9"/>
  </p:notesMasterIdLst>
  <p:sldIdLst>
    <p:sldId id="308" r:id="rId2"/>
    <p:sldId id="309" r:id="rId3"/>
    <p:sldId id="313" r:id="rId4"/>
    <p:sldId id="312" r:id="rId5"/>
    <p:sldId id="315" r:id="rId6"/>
    <p:sldId id="316" r:id="rId7"/>
    <p:sldId id="296" r:id="rId8"/>
    <p:sldId id="311" r:id="rId9"/>
    <p:sldId id="317" r:id="rId10"/>
    <p:sldId id="319" r:id="rId11"/>
    <p:sldId id="320" r:id="rId12"/>
    <p:sldId id="283" r:id="rId13"/>
    <p:sldId id="307" r:id="rId14"/>
    <p:sldId id="299" r:id="rId15"/>
    <p:sldId id="301" r:id="rId16"/>
    <p:sldId id="333" r:id="rId17"/>
    <p:sldId id="334" r:id="rId18"/>
    <p:sldId id="259" r:id="rId19"/>
    <p:sldId id="303" r:id="rId20"/>
    <p:sldId id="286" r:id="rId21"/>
    <p:sldId id="306" r:id="rId22"/>
    <p:sldId id="285" r:id="rId23"/>
    <p:sldId id="288" r:id="rId24"/>
    <p:sldId id="331" r:id="rId25"/>
    <p:sldId id="332" r:id="rId26"/>
    <p:sldId id="321" r:id="rId27"/>
    <p:sldId id="322" r:id="rId28"/>
    <p:sldId id="324" r:id="rId29"/>
    <p:sldId id="325" r:id="rId30"/>
    <p:sldId id="326" r:id="rId31"/>
    <p:sldId id="335" r:id="rId32"/>
    <p:sldId id="336" r:id="rId33"/>
    <p:sldId id="337" r:id="rId34"/>
    <p:sldId id="338" r:id="rId35"/>
    <p:sldId id="339" r:id="rId36"/>
    <p:sldId id="327" r:id="rId37"/>
    <p:sldId id="32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AD2D-94D0-48C5-B61B-97ADCA12EE75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36898-B004-4F05-A355-B81673C54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8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898-B004-4F05-A355-B81673C544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898-B004-4F05-A355-B81673C5445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74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E45E-2939-471E-9AD8-B493468A037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0FF8-CB44-4BE4-9D02-73E93A0EF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E45E-2939-471E-9AD8-B493468A037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0FF8-CB44-4BE4-9D02-73E93A0EF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E45E-2939-471E-9AD8-B493468A037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0FF8-CB44-4BE4-9D02-73E93A0EF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9525" y="-12700"/>
            <a:ext cx="9153599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 cstate="print">
            <a:alphaModFix/>
          </a:blip>
          <a:srcRect r="17197" b="18533"/>
          <a:stretch/>
        </p:blipFill>
        <p:spPr>
          <a:xfrm>
            <a:off x="6915151" y="3852832"/>
            <a:ext cx="2228849" cy="300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 cstate="print">
            <a:alphaModFix/>
          </a:blip>
          <a:srcRect l="49259" b="18374"/>
          <a:stretch/>
        </p:blipFill>
        <p:spPr>
          <a:xfrm rot="5400000">
            <a:off x="171754" y="-193979"/>
            <a:ext cx="1971064" cy="2333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17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E45E-2939-471E-9AD8-B493468A037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0FF8-CB44-4BE4-9D02-73E93A0EF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E45E-2939-471E-9AD8-B493468A037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0FF8-CB44-4BE4-9D02-73E93A0EF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E45E-2939-471E-9AD8-B493468A037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0FF8-CB44-4BE4-9D02-73E93A0EF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E45E-2939-471E-9AD8-B493468A037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0FF8-CB44-4BE4-9D02-73E93A0EF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E45E-2939-471E-9AD8-B493468A037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0FF8-CB44-4BE4-9D02-73E93A0EF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E45E-2939-471E-9AD8-B493468A037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0FF8-CB44-4BE4-9D02-73E93A0EF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E45E-2939-471E-9AD8-B493468A037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0FF8-CB44-4BE4-9D02-73E93A0EF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E45E-2939-471E-9AD8-B493468A037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0FF8-CB44-4BE4-9D02-73E93A0EF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3E45E-2939-471E-9AD8-B493468A037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0FF8-CB44-4BE4-9D02-73E93A0EF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5180013" y="4992688"/>
            <a:ext cx="2820987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1752600" y="838200"/>
            <a:ext cx="5562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0" y="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533400" y="3200400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 bác học và bà cụ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6" descr="DSC001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Ùn ùn kéo đến: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Là người đến liên tục 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và đông, tiếp nối nhau.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667000" y="1219200"/>
            <a:ext cx="2744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i="1">
                <a:solidFill>
                  <a:srgbClr val="0000FF"/>
                </a:solidFill>
                <a:cs typeface="Arial" charset="0"/>
              </a:rPr>
              <a:t>     </a:t>
            </a:r>
            <a:endParaRPr lang="en-US" sz="3200" i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81400" y="27432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.VnTimeH" pitchFamily="34" charset="0"/>
                <a:cs typeface="Arial" charset="0"/>
              </a:rPr>
              <a:t> 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0" y="41910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cs typeface="Arial" charset="0"/>
              </a:rPr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/>
          </a:p>
        </p:txBody>
      </p:sp>
      <p:sp>
        <p:nvSpPr>
          <p:cNvPr id="8199" name="WordArt 14"/>
          <p:cNvSpPr>
            <a:spLocks noChangeArrowheads="1" noChangeShapeType="1" noTextEdit="1"/>
          </p:cNvSpPr>
          <p:nvPr/>
        </p:nvSpPr>
        <p:spPr bwMode="auto">
          <a:xfrm>
            <a:off x="609600" y="981075"/>
            <a:ext cx="7696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 hiểu bài</a:t>
            </a:r>
          </a:p>
        </p:txBody>
      </p:sp>
      <p:pic>
        <p:nvPicPr>
          <p:cNvPr id="10" name="Picture 8" descr="Nha bac hoc va ba cu - cau chuyen ve nha bac hoc E-di-x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00400"/>
            <a:ext cx="4953000" cy="36576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590800" y="228600"/>
            <a:ext cx="5105400" cy="1905000"/>
          </a:xfrm>
          <a:prstGeom prst="cloudCallout">
            <a:avLst>
              <a:gd name="adj1" fmla="val -22403"/>
              <a:gd name="adj2" fmla="val 80132"/>
            </a:avLst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914400" y="2819400"/>
            <a:ext cx="7924800" cy="3505200"/>
          </a:xfrm>
          <a:prstGeom prst="wedgeEllipseCallout">
            <a:avLst>
              <a:gd name="adj1" fmla="val -20458"/>
              <a:gd name="adj2" fmla="val 45146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:Hãy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omas Ediso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" y="877"/>
            <a:ext cx="4380096" cy="58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431890" y="533400"/>
            <a:ext cx="4712110" cy="574783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1847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5943600"/>
            <a:ext cx="2971800" cy="762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Ê-ĐI-XƠN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1847 - 1931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590800" y="228600"/>
            <a:ext cx="5105400" cy="1905000"/>
          </a:xfrm>
          <a:prstGeom prst="cloudCallout">
            <a:avLst>
              <a:gd name="adj1" fmla="val -22403"/>
              <a:gd name="adj2" fmla="val 80132"/>
            </a:avLst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85800" y="2895600"/>
            <a:ext cx="7924800" cy="3352800"/>
          </a:xfrm>
          <a:prstGeom prst="wedgeEllipseCallout">
            <a:avLst>
              <a:gd name="adj1" fmla="val -11247"/>
              <a:gd name="adj2" fmla="val 4869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Câu chuyện của Ê-đi-xơn và bà cụ xảy ra lúc nào?</a:t>
            </a:r>
            <a:endParaRPr lang="en-US" sz="4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52400" y="228600"/>
            <a:ext cx="8763000" cy="6019800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133600" y="228600"/>
            <a:ext cx="5943600" cy="1905000"/>
          </a:xfrm>
          <a:prstGeom prst="cloudCallout">
            <a:avLst>
              <a:gd name="adj1" fmla="val -22403"/>
              <a:gd name="adj2" fmla="val 80132"/>
            </a:avLst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</a:t>
            </a:r>
            <a:endParaRPr lang="en-US" sz="5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38200" y="2743200"/>
            <a:ext cx="7696200" cy="3505200"/>
          </a:xfrm>
          <a:prstGeom prst="wedgeEllipseCallout">
            <a:avLst>
              <a:gd name="adj1" fmla="val -11247"/>
              <a:gd name="adj2" fmla="val 4869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 cụ mong muốn điều gì?</a:t>
            </a:r>
            <a:endParaRPr lang="en-US" sz="4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381000" y="457200"/>
            <a:ext cx="8458200" cy="5791200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2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133600" y="228600"/>
            <a:ext cx="5943600" cy="1905000"/>
          </a:xfrm>
          <a:prstGeom prst="cloudCallout">
            <a:avLst>
              <a:gd name="adj1" fmla="val -22403"/>
              <a:gd name="adj2" fmla="val 80132"/>
            </a:avLst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</a:t>
            </a:r>
            <a:endParaRPr lang="en-US" sz="5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38200" y="2743200"/>
            <a:ext cx="7696200" cy="3505200"/>
          </a:xfrm>
          <a:prstGeom prst="wedgeEllipseCallout">
            <a:avLst>
              <a:gd name="adj1" fmla="val -11247"/>
              <a:gd name="adj2" fmla="val 4869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Vì sao bà cụ mong có chiếc xe không cần ngựa kéo?</a:t>
            </a:r>
            <a:endParaRPr lang="en-US" sz="4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381000" y="457200"/>
            <a:ext cx="8458200" cy="5791200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xóc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2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vi-VN" sz="32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đọc</a:t>
            </a:r>
            <a:endParaRPr lang="en-US" altLang="vi-VN" sz="32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53340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vi-VN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bác học và bà cụ</a:t>
            </a:r>
            <a:endParaRPr lang="en-US" alt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Nha bac hoc va ba cu - cau chuyen ve nha bac hoc E-di-x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4616"/>
            <a:ext cx="9144000" cy="4693384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95400" y="142954"/>
            <a:ext cx="6912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590800" y="228600"/>
            <a:ext cx="5105400" cy="1905000"/>
          </a:xfrm>
          <a:prstGeom prst="cloudCallout">
            <a:avLst>
              <a:gd name="adj1" fmla="val -22403"/>
              <a:gd name="adj2" fmla="val 80132"/>
            </a:avLst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5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33400" y="2895600"/>
            <a:ext cx="8153400" cy="3048000"/>
          </a:xfrm>
          <a:prstGeom prst="wedgeEllipseCallout">
            <a:avLst>
              <a:gd name="adj1" fmla="val -11247"/>
              <a:gd name="adj2" fmla="val 4869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:Nhờ </a:t>
            </a:r>
            <a:r>
              <a:rPr lang="en-US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5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360281" y="525674"/>
            <a:ext cx="8458200" cy="5791200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52400" y="685800"/>
            <a:ext cx="8915400" cy="4800600"/>
          </a:xfrm>
          <a:prstGeom prst="wedgeEllipseCallout">
            <a:avLst>
              <a:gd name="adj1" fmla="val -11247"/>
              <a:gd name="adj2" fmla="val 4869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Theo em, khoa học đem lại lợi ích gì cho con người?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52400" y="228600"/>
            <a:ext cx="8839200" cy="6400800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sung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áy điện tín in ch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7150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Máy điện tín in chữ năm 1869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Máy chiếu bóng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2714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5715000"/>
            <a:ext cx="4371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Máy chiếu bóng 1887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3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Kết quả hình ảnh cho những phát minh của ê đi x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" name="AutoShape 6" descr="Kết quả hình ảnh cho những phát minh của ê đi x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rgbClr val="0000FF"/>
              </a:solidFill>
            </a:endParaRPr>
          </a:p>
        </p:txBody>
      </p:sp>
      <p:pic>
        <p:nvPicPr>
          <p:cNvPr id="9224" name="Picture 8" descr="Kết quả hình ảnh cho những phát minh của ê đi xơ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1" y="0"/>
            <a:ext cx="467954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5867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tô chạy bằng điện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8" name="Picture 12" descr="Kết quả hình ảnh cho những phát minh của ê đi xơ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46"/>
            <a:ext cx="4437906" cy="557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867400"/>
            <a:ext cx="319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Bóng đèn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5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 idx="4294967295"/>
          </p:nvPr>
        </p:nvSpPr>
        <p:spPr>
          <a:xfrm>
            <a:off x="0" y="1200150"/>
            <a:ext cx="8477250" cy="44577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800" i="1" dirty="0">
                <a:solidFill>
                  <a:srgbClr val="FFFFFF"/>
                </a:solidFill>
              </a:rPr>
              <a:t>Want big impact?</a:t>
            </a:r>
          </a:p>
          <a:p>
            <a:pPr algn="ctr">
              <a:spcBef>
                <a:spcPts val="0"/>
              </a:spcBef>
            </a:pPr>
            <a:r>
              <a:rPr lang="en" sz="1800" dirty="0">
                <a:solidFill>
                  <a:srgbClr val="FFFFFF"/>
                </a:solidFill>
              </a:rPr>
              <a:t>Use big image.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287" y="1894901"/>
            <a:ext cx="895671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sz="5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2353" y="512155"/>
            <a:ext cx="407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 </a:t>
            </a:r>
            <a:endParaRPr lang="en-US" sz="6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82880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Câu chuyện muốn ca ngợi nhà bác học vĩ đại Ê-đi-xơn rất giàu sáng kiến, luôn mong muốn đem khoa học để phục vụ cho con người.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625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2723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9217025" cy="3311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 ĐỌC LẠI</a:t>
            </a:r>
          </a:p>
        </p:txBody>
      </p:sp>
      <p:pic>
        <p:nvPicPr>
          <p:cNvPr id="5" name="Picture 8" descr="Nha bac hoc va ba cu - cau chuyen ve nha bac hoc E-di-x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00400"/>
            <a:ext cx="4953000" cy="36576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4906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		Nghe bà cụ nói vậy, bỗng một ý nghĩ lóe lên trong đầu Ê-đi-xơn. Ông reo lên:</a:t>
            </a:r>
          </a:p>
          <a:p>
            <a:pPr algn="just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		- Cụ ơi! Tôi là Ê-đi-xơn đây. Nhờ cụ mà tôi nảy ra ý định làm một cái xe chạy bằng dòng điện đấy.</a:t>
            </a:r>
          </a:p>
          <a:p>
            <a:pPr algn="just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		Bà cụ vô cùng ngạc nhiên khi thấy nhà bác học cũng bình thường như mọi người khác. Lúc chia tay, Ê-đi-xơn bảo:</a:t>
            </a:r>
          </a:p>
          <a:p>
            <a:pPr algn="just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		- Tôi sẽ mời cụ đi chuyến xe điện đầu tiên.</a:t>
            </a:r>
          </a:p>
          <a:p>
            <a:pPr algn="just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		- Thế nào già cũng đến... Nhưng ông phải làm nhanh lên nhé kẻo tuổi già chẳng còn được bao lâu đâu.</a:t>
            </a:r>
          </a:p>
          <a:p>
            <a:pPr algn="just"/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52400"/>
            <a:ext cx="9144000" cy="749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	Nghe bà cụ nói vậy,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bỗng một ý nghĩ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lóe lên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trong đầu Ê-đi-xơn.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reo lên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	- Cụ ơi!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Tôi là Ê-đi-xơn đây.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Nhờ cụ mà tôi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nảy ra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ý định làm một cái xe chạy bằng dòng điện đấy.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	Bà cụ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 cùng ngạc nhiên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khi thấy nhà bác học cũng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 thường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như mọi người khác.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Lúc chia tay,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Ê-đi-xơn bảo: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	- Tôi sẽ mời cụ đi chuyến xe điện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tiên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	- Thế nào già cũng đến...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Nhưng ông phải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nhanh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lên nhé/ kẻo tuổi già chẳng còn được bao lâu đâu.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algn="just"/>
            <a:endParaRPr lang="en-US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gtbrd01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Subtitle 2"/>
          <p:cNvSpPr txBox="1">
            <a:spLocks/>
          </p:cNvSpPr>
          <p:nvPr/>
        </p:nvSpPr>
        <p:spPr bwMode="auto">
          <a:xfrm>
            <a:off x="1295400" y="2563813"/>
            <a:ext cx="6629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đọc đoạn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5334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chuyện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438400" y="335280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cs typeface="Arial" charset="0"/>
            </a:endParaRPr>
          </a:p>
        </p:txBody>
      </p:sp>
      <p:pic>
        <p:nvPicPr>
          <p:cNvPr id="6" name="Picture 8" descr="Nha bac hoc va ba cu - cau chuyen ve nha bac hoc E-di-x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6388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280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5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001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" y="-1"/>
            <a:ext cx="4405745" cy="4648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8" descr="DSC001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370" y="-2"/>
            <a:ext cx="4724400" cy="46482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9495" y="4611230"/>
            <a:ext cx="4343400" cy="224676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bác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truyện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̀ cụ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xảy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lúc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hoàn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cảnh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633479" y="5181599"/>
            <a:ext cx="4114800" cy="138499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  <a:latin typeface=".VnKoala" pitchFamily="34" charset="0"/>
                <a:cs typeface="Arial" charset="0"/>
              </a:rPr>
              <a:t> </a:t>
            </a:r>
            <a:r>
              <a:rPr lang="en-US" sz="2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Qua cuộc trò chuyên với Ê-đi-xơn bà cụ mong muốn điều gì?</a:t>
            </a:r>
            <a:endParaRPr lang="en-US" sz="2800" b="1">
              <a:solidFill>
                <a:srgbClr val="003300"/>
              </a:solidFill>
              <a:latin typeface=".VnSouthern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7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SC001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4645743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3581400" y="3810000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3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52400" y="4881244"/>
            <a:ext cx="4114800" cy="181588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latin typeface=".VnKoala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̀ cụ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Ê-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nảy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̀?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cuộc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chuyện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tục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thúc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3300"/>
              </a:solidFill>
              <a:latin typeface=".VnSouthern" pitchFamily="34" charset="0"/>
              <a:cs typeface="Arial" charset="0"/>
            </a:endParaRPr>
          </a:p>
        </p:txBody>
      </p:sp>
      <p:pic>
        <p:nvPicPr>
          <p:cNvPr id="11" name="Picture 19" descr="DSC001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2242" y="0"/>
            <a:ext cx="4521758" cy="4648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477986" y="4549676"/>
            <a:ext cx="4666011" cy="230832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"/>
              </a:spcBef>
            </a:pPr>
            <a:r>
              <a:rPr lang="en-US" sz="2400" b="1" dirty="0">
                <a:solidFill>
                  <a:srgbClr val="003300"/>
                </a:solidFill>
                <a:latin typeface=".VnKoala" pitchFamily="34" charset="0"/>
                <a:cs typeface="Arial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lần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gặp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̀ cụ, Ê-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hoạch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chạy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̀ cụ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̀ cụ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300" b="1" dirty="0">
              <a:solidFill>
                <a:srgbClr val="003300"/>
              </a:solidFill>
              <a:latin typeface=".VnSouthern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1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001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49"/>
            <a:ext cx="4405745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8" descr="DSC001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5745" y="0"/>
            <a:ext cx="4738255" cy="3735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2" descr="DSC001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740" y="3735050"/>
            <a:ext cx="4585740" cy="3122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9" descr="DSC001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735050"/>
            <a:ext cx="4638087" cy="3122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5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0"/>
            <a:ext cx="609600" cy="609600"/>
            <a:chOff x="144" y="960"/>
            <a:chExt cx="384" cy="384"/>
          </a:xfrm>
        </p:grpSpPr>
        <p:pic>
          <p:nvPicPr>
            <p:cNvPr id="3" name="Picture 3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0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92" y="100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28600" y="2362200"/>
            <a:ext cx="609600" cy="609600"/>
            <a:chOff x="144" y="1488"/>
            <a:chExt cx="384" cy="384"/>
          </a:xfrm>
        </p:grpSpPr>
        <p:pic>
          <p:nvPicPr>
            <p:cNvPr id="6" name="Picture 6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92" y="15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28600" y="3429000"/>
            <a:ext cx="609600" cy="609600"/>
            <a:chOff x="144" y="2016"/>
            <a:chExt cx="384" cy="384"/>
          </a:xfrm>
        </p:grpSpPr>
        <p:pic>
          <p:nvPicPr>
            <p:cNvPr id="9" name="Picture 9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92" y="206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28600" y="4724400"/>
            <a:ext cx="609600" cy="609600"/>
            <a:chOff x="144" y="2544"/>
            <a:chExt cx="384" cy="384"/>
          </a:xfrm>
        </p:grpSpPr>
        <p:pic>
          <p:nvPicPr>
            <p:cNvPr id="12" name="Picture 12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44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92" y="259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102350" y="3543300"/>
            <a:ext cx="3041650" cy="3057525"/>
            <a:chOff x="3844" y="2232"/>
            <a:chExt cx="1916" cy="1926"/>
          </a:xfrm>
        </p:grpSpPr>
        <p:sp>
          <p:nvSpPr>
            <p:cNvPr id="15" name="Oval 15" descr="Stationery"/>
            <p:cNvSpPr>
              <a:spLocks noChangeArrowheads="1"/>
            </p:cNvSpPr>
            <p:nvPr/>
          </p:nvSpPr>
          <p:spPr bwMode="auto">
            <a:xfrm>
              <a:off x="3844" y="2232"/>
              <a:ext cx="1344" cy="43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 dirty="0" err="1" smtClean="0">
                  <a:solidFill>
                    <a:srgbClr val="3333FF"/>
                  </a:solidFill>
                  <a:latin typeface=".VnTime" pitchFamily="34" charset="0"/>
                </a:rPr>
                <a:t>Ch­ưa</a:t>
              </a:r>
              <a:r>
                <a:rPr lang="en-US" sz="2400" b="1" dirty="0" smtClean="0">
                  <a:solidFill>
                    <a:srgbClr val="3333FF"/>
                  </a:solidFill>
                  <a:latin typeface=".VnTime" pitchFamily="34" charset="0"/>
                </a:rPr>
                <a:t> </a:t>
              </a:r>
              <a:r>
                <a:rPr lang="en-US" sz="2400" b="1" dirty="0">
                  <a:solidFill>
                    <a:srgbClr val="3333FF"/>
                  </a:solidFill>
                  <a:latin typeface=".VnTime" pitchFamily="34" charset="0"/>
                </a:rPr>
                <a:t>®ñ </a:t>
              </a:r>
              <a:r>
                <a:rPr lang="en-US" sz="2400" b="1" dirty="0" err="1">
                  <a:solidFill>
                    <a:srgbClr val="3333FF"/>
                  </a:solidFill>
                  <a:latin typeface=".VnTime" pitchFamily="34" charset="0"/>
                </a:rPr>
                <a:t>råi</a:t>
              </a:r>
              <a:r>
                <a:rPr lang="en-US" sz="2400" b="1" dirty="0">
                  <a:solidFill>
                    <a:srgbClr val="3333FF"/>
                  </a:solidFill>
                  <a:latin typeface=".VnTime" pitchFamily="34" charset="0"/>
                </a:rPr>
                <a:t>!!</a:t>
              </a:r>
              <a:r>
                <a:rPr lang="en-US" sz="2400" b="1" dirty="0">
                  <a:solidFill>
                    <a:srgbClr val="3333FF"/>
                  </a:solidFill>
                </a:rPr>
                <a:t>!</a:t>
              </a:r>
            </a:p>
          </p:txBody>
        </p:sp>
        <p:pic>
          <p:nvPicPr>
            <p:cNvPr id="16" name="Picture 16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3840"/>
              <a:ext cx="660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4572000" y="5486400"/>
            <a:ext cx="4572000" cy="657225"/>
            <a:chOff x="3072" y="2736"/>
            <a:chExt cx="2052" cy="414"/>
          </a:xfrm>
        </p:grpSpPr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3072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>
                  <a:solidFill>
                    <a:srgbClr val="FF0000"/>
                  </a:solidFill>
                  <a:latin typeface=".VnSouthern" pitchFamily="34" charset="0"/>
                </a:rPr>
                <a:t>VÉn cßn thiÕu ®Êy</a:t>
              </a:r>
              <a:r>
                <a:rPr lang="en-US" sz="2400" b="1">
                  <a:solidFill>
                    <a:srgbClr val="FF0000"/>
                  </a:solidFill>
                  <a:latin typeface=".VnTime" pitchFamily="34" charset="0"/>
                </a:rPr>
                <a:t>!!!</a:t>
              </a:r>
              <a:r>
                <a:rPr lang="en-US" sz="2400" b="1">
                  <a:solidFill>
                    <a:srgbClr val="FF0000"/>
                  </a:solidFill>
                </a:rPr>
                <a:t>.</a:t>
              </a:r>
            </a:p>
          </p:txBody>
        </p:sp>
        <p:pic>
          <p:nvPicPr>
            <p:cNvPr id="19" name="Picture 19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728904" y="5953125"/>
            <a:ext cx="5957646" cy="723900"/>
            <a:chOff x="-1118" y="3126"/>
            <a:chExt cx="4322" cy="456"/>
          </a:xfrm>
        </p:grpSpPr>
        <p:sp>
          <p:nvSpPr>
            <p:cNvPr id="21" name="Oval 21" descr="Bouquet"/>
            <p:cNvSpPr>
              <a:spLocks noChangeArrowheads="1"/>
            </p:cNvSpPr>
            <p:nvPr/>
          </p:nvSpPr>
          <p:spPr bwMode="auto">
            <a:xfrm>
              <a:off x="-1118" y="3126"/>
              <a:ext cx="2352" cy="432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 dirty="0" err="1">
                  <a:solidFill>
                    <a:srgbClr val="FF0000"/>
                  </a:solidFill>
                  <a:latin typeface=".VnArial" pitchFamily="34" charset="0"/>
                </a:rPr>
                <a:t>Chóc</a:t>
              </a:r>
              <a:r>
                <a:rPr lang="en-US" sz="24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.VnArial" pitchFamily="34" charset="0"/>
                </a:rPr>
                <a:t>mõng</a:t>
              </a:r>
              <a:r>
                <a:rPr lang="en-US" sz="2400" b="1" dirty="0">
                  <a:solidFill>
                    <a:srgbClr val="FF0000"/>
                  </a:solidFill>
                  <a:latin typeface=".VnArial" pitchFamily="34" charset="0"/>
                </a:rPr>
                <a:t> b¹n!</a:t>
              </a:r>
            </a:p>
          </p:txBody>
        </p:sp>
        <p:pic>
          <p:nvPicPr>
            <p:cNvPr id="22" name="Picture 22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660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3429000" y="5867400"/>
            <a:ext cx="3733800" cy="838200"/>
            <a:chOff x="2352" y="2496"/>
            <a:chExt cx="2352" cy="528"/>
          </a:xfrm>
        </p:grpSpPr>
        <p:sp>
          <p:nvSpPr>
            <p:cNvPr id="24" name="Oval 24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>
                  <a:solidFill>
                    <a:srgbClr val="FF0066"/>
                  </a:solidFill>
                  <a:latin typeface=".VnArial" pitchFamily="34" charset="0"/>
                </a:rPr>
                <a:t>B¹n thö l¹i xem</a:t>
              </a:r>
            </a:p>
          </p:txBody>
        </p:sp>
        <p:pic>
          <p:nvPicPr>
            <p:cNvPr id="25" name="Picture 25" descr="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7" descr="MA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43400"/>
            <a:ext cx="19113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219200" y="16002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3399"/>
                </a:solidFill>
                <a:latin typeface="Arial Narrow" pitchFamily="34" charset="0"/>
              </a:rPr>
              <a:t>Ê - đi – xơn quan tâm tới người khác</a:t>
            </a:r>
          </a:p>
        </p:txBody>
      </p:sp>
      <p:sp>
        <p:nvSpPr>
          <p:cNvPr id="28" name="AutoShape 32"/>
          <p:cNvSpPr>
            <a:spLocks noChangeArrowheads="1"/>
          </p:cNvSpPr>
          <p:nvPr/>
        </p:nvSpPr>
        <p:spPr bwMode="auto">
          <a:xfrm rot="5400000">
            <a:off x="3200400" y="-2209800"/>
            <a:ext cx="1371600" cy="57912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lang="en-US" sz="3200" b="1">
              <a:solidFill>
                <a:srgbClr val="FF3300"/>
              </a:solidFill>
              <a:latin typeface=".VnMystical" pitchFamily="34" charset="0"/>
            </a:endParaRPr>
          </a:p>
          <a:p>
            <a:pPr algn="ctr" eaLnBrk="1" hangingPunct="1"/>
            <a:r>
              <a:rPr lang="en-US" sz="4000" b="1">
                <a:solidFill>
                  <a:srgbClr val="FF3300"/>
                </a:solidFill>
              </a:rPr>
              <a:t>Ý nghĩa câu chuyện</a:t>
            </a:r>
          </a:p>
          <a:p>
            <a:pPr algn="ctr"/>
            <a:endParaRPr lang="en-US" sz="4000">
              <a:latin typeface=".VnMystical" pitchFamily="34" charset="0"/>
            </a:endParaRPr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1219200" y="2514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3399"/>
                </a:solidFill>
                <a:latin typeface="Arial Narrow" pitchFamily="34" charset="0"/>
              </a:rPr>
              <a:t>Khoa học đem lại cho con người những điều tốt đẹp</a:t>
            </a: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1066800" y="4495800"/>
            <a:ext cx="678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3399"/>
                </a:solidFill>
                <a:latin typeface="Arial Narrow" pitchFamily="34" charset="0"/>
              </a:rPr>
              <a:t>Ê – đi – xơn là nhà bác học vĩ đại, mong muốn đem lại những điều tốt đẹp cho con người đã thúc đẩy ông lao động sáng tạo cần cù.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1181100" y="34290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3399"/>
                </a:solidFill>
                <a:latin typeface="Arial Narrow" pitchFamily="34" charset="0"/>
              </a:rPr>
              <a:t>Tri thức góp phần cải tạo thế giới</a:t>
            </a:r>
          </a:p>
        </p:txBody>
      </p:sp>
    </p:spTree>
    <p:extLst>
      <p:ext uri="{BB962C8B-B14F-4D97-AF65-F5344CB8AC3E}">
        <p14:creationId xmlns:p14="http://schemas.microsoft.com/office/powerpoint/2010/main" val="41692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61 0.01942 C -0.33489 -0.14821 -0.57083 -0.31469 -0.54705 -0.37711 C -0.52361 -0.43954 -0.0533 -0.31099 0.04462 -0.3563 C 0.14236 -0.40162 0.03924 -0.6007 0.0382 -0.64833 " pathEditMode="relative" rAng="367991" ptsTypes="aa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-36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03 -2.50232E-6 C -0.30799 -0.03174 -0.57744 -0.06302 -0.62101 -0.09221 C -0.66355 -0.12141 -0.41511 -0.15315 -0.29931 -0.17678 C -0.18299 -0.19995 0.03889 -0.18211 0.07639 -0.23193 C 0.11511 -0.28151 -0.04618 -0.43142 -0.07222 -0.47382 C -0.09774 -0.51506 -0.08855 -0.49977 -0.07899 -0.48401 " pathEditMode="relative" rAng="0" ptsTypes="aaaa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-25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5 -0.0248 C 0.05069 -0.07299 0.26423 -0.11979 0.31736 -0.18721 C 0.37083 -0.25441 0.18281 -0.38856 0.1559 -0.42818 " pathEditMode="relative" rAng="0" ptsTypes="aa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20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-0.0222 C 0.10226 -0.07839 0.07187 -0.13342 0.12014 -0.15723 C 0.16875 -0.18128 0.3658 -0.15053 0.42552 -0.16625 C 0.48559 -0.18058 0.48854 -0.22428 0.47986 -0.24625 C 0.4717 -0.26844 0.42205 -0.29064 0.37673 -0.29804 C 0.33107 -0.30521 0.23507 -0.29573 0.20694 -0.29503 " pathEditMode="relative" rAng="0" ptsTypes="aaaaaA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141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2590800"/>
            <a:ext cx="1606550" cy="1141413"/>
            <a:chOff x="384" y="2544"/>
            <a:chExt cx="1012" cy="719"/>
          </a:xfrm>
        </p:grpSpPr>
        <p:sp>
          <p:nvSpPr>
            <p:cNvPr id="12316" name="Oval 5"/>
            <p:cNvSpPr>
              <a:spLocks noChangeArrowheads="1"/>
            </p:cNvSpPr>
            <p:nvPr/>
          </p:nvSpPr>
          <p:spPr bwMode="gray">
            <a:xfrm rot="-1543677">
              <a:off x="699" y="2964"/>
              <a:ext cx="697" cy="20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366" name="Oval 6"/>
            <p:cNvSpPr>
              <a:spLocks noChangeArrowheads="1"/>
            </p:cNvSpPr>
            <p:nvPr/>
          </p:nvSpPr>
          <p:spPr bwMode="gray">
            <a:xfrm>
              <a:off x="384" y="2544"/>
              <a:ext cx="745" cy="71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/>
            <a:p>
              <a:pPr algn="ctr" defTabSz="957263">
                <a:defRPr/>
              </a:pPr>
              <a:endParaRPr lang="en-US" sz="1900"/>
            </a:p>
          </p:txBody>
        </p:sp>
        <p:sp>
          <p:nvSpPr>
            <p:cNvPr id="12318" name="Text Box 7"/>
            <p:cNvSpPr txBox="1">
              <a:spLocks noChangeArrowheads="1"/>
            </p:cNvSpPr>
            <p:nvPr/>
          </p:nvSpPr>
          <p:spPr bwMode="gray">
            <a:xfrm>
              <a:off x="414" y="2784"/>
              <a:ext cx="72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82" tIns="47891" rIns="95782" bIns="47891">
              <a:spAutoFit/>
            </a:bodyPr>
            <a:lstStyle/>
            <a:p>
              <a:pPr defTabSz="957263" eaLnBrk="0" hangingPunct="0"/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Đoạn 1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2743200"/>
            <a:ext cx="1546225" cy="1143000"/>
            <a:chOff x="1824" y="720"/>
            <a:chExt cx="974" cy="720"/>
          </a:xfrm>
        </p:grpSpPr>
        <p:sp>
          <p:nvSpPr>
            <p:cNvPr id="12313" name="Oval 9"/>
            <p:cNvSpPr>
              <a:spLocks noChangeArrowheads="1"/>
            </p:cNvSpPr>
            <p:nvPr/>
          </p:nvSpPr>
          <p:spPr bwMode="gray">
            <a:xfrm rot="-1543677">
              <a:off x="2101" y="1166"/>
              <a:ext cx="697" cy="199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gray">
            <a:xfrm>
              <a:off x="1824" y="720"/>
              <a:ext cx="747" cy="72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/>
            <a:p>
              <a:pPr algn="ctr" defTabSz="957263">
                <a:defRPr/>
              </a:pPr>
              <a:endParaRPr lang="en-US" sz="1900"/>
            </a:p>
          </p:txBody>
        </p:sp>
        <p:sp>
          <p:nvSpPr>
            <p:cNvPr id="12315" name="Text Box 11"/>
            <p:cNvSpPr txBox="1">
              <a:spLocks noChangeArrowheads="1"/>
            </p:cNvSpPr>
            <p:nvPr/>
          </p:nvSpPr>
          <p:spPr bwMode="gray">
            <a:xfrm>
              <a:off x="1857" y="944"/>
              <a:ext cx="70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82" tIns="47891" rIns="95782" bIns="47891">
              <a:spAutoFit/>
            </a:bodyPr>
            <a:lstStyle/>
            <a:p>
              <a:pPr defTabSz="957263" eaLnBrk="0" hangingPunct="0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Đoạn 2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590800" y="2667000"/>
            <a:ext cx="1674813" cy="1143000"/>
            <a:chOff x="2832" y="720"/>
            <a:chExt cx="1055" cy="720"/>
          </a:xfrm>
        </p:grpSpPr>
        <p:sp>
          <p:nvSpPr>
            <p:cNvPr id="12310" name="Oval 13"/>
            <p:cNvSpPr>
              <a:spLocks noChangeArrowheads="1"/>
            </p:cNvSpPr>
            <p:nvPr/>
          </p:nvSpPr>
          <p:spPr bwMode="gray">
            <a:xfrm rot="-1543677">
              <a:off x="3190" y="1141"/>
              <a:ext cx="697" cy="199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gray">
            <a:xfrm>
              <a:off x="2832" y="720"/>
              <a:ext cx="705" cy="72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/>
            <a:p>
              <a:pPr algn="ctr" defTabSz="957263">
                <a:defRPr/>
              </a:pPr>
              <a:endParaRPr lang="en-US" sz="1900" b="1"/>
            </a:p>
          </p:txBody>
        </p:sp>
        <p:sp>
          <p:nvSpPr>
            <p:cNvPr id="12312" name="Text Box 15"/>
            <p:cNvSpPr txBox="1">
              <a:spLocks noChangeArrowheads="1"/>
            </p:cNvSpPr>
            <p:nvPr/>
          </p:nvSpPr>
          <p:spPr bwMode="gray">
            <a:xfrm>
              <a:off x="2852" y="936"/>
              <a:ext cx="70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82" tIns="47891" rIns="95782" bIns="47891">
              <a:spAutoFit/>
            </a:bodyPr>
            <a:lstStyle/>
            <a:p>
              <a:pPr defTabSz="957263" eaLnBrk="0" hangingPunct="0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Đoạn 3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648200" y="2590800"/>
            <a:ext cx="1573213" cy="1143000"/>
            <a:chOff x="4224" y="2832"/>
            <a:chExt cx="991" cy="720"/>
          </a:xfrm>
        </p:grpSpPr>
        <p:sp>
          <p:nvSpPr>
            <p:cNvPr id="12306" name="Oval 17"/>
            <p:cNvSpPr>
              <a:spLocks noChangeArrowheads="1"/>
            </p:cNvSpPr>
            <p:nvPr/>
          </p:nvSpPr>
          <p:spPr bwMode="gray">
            <a:xfrm rot="-1543677">
              <a:off x="4518" y="3226"/>
              <a:ext cx="697" cy="228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224" y="2832"/>
              <a:ext cx="705" cy="720"/>
              <a:chOff x="4128" y="2544"/>
              <a:chExt cx="705" cy="720"/>
            </a:xfrm>
          </p:grpSpPr>
          <p:sp>
            <p:nvSpPr>
              <p:cNvPr id="12308" name="Oval 19"/>
              <p:cNvSpPr>
                <a:spLocks noChangeArrowheads="1"/>
              </p:cNvSpPr>
              <p:nvPr/>
            </p:nvSpPr>
            <p:spPr bwMode="gray">
              <a:xfrm>
                <a:off x="4128" y="2544"/>
                <a:ext cx="705" cy="720"/>
              </a:xfrm>
              <a:prstGeom prst="ellipse">
                <a:avLst/>
              </a:prstGeom>
              <a:gradFill rotWithShape="1">
                <a:gsLst>
                  <a:gs pos="0">
                    <a:srgbClr val="350000"/>
                  </a:gs>
                  <a:gs pos="50000">
                    <a:srgbClr val="990000"/>
                  </a:gs>
                  <a:gs pos="100000">
                    <a:srgbClr val="350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5782" tIns="47891" rIns="95782" bIns="47891" anchor="ctr"/>
              <a:lstStyle/>
              <a:p>
                <a:pPr algn="ctr" defTabSz="957263"/>
                <a:endParaRPr lang="vi-VN" sz="1900" b="1"/>
              </a:p>
            </p:txBody>
          </p:sp>
          <p:sp>
            <p:nvSpPr>
              <p:cNvPr id="12309" name="Text Box 20"/>
              <p:cNvSpPr txBox="1">
                <a:spLocks noChangeArrowheads="1"/>
              </p:cNvSpPr>
              <p:nvPr/>
            </p:nvSpPr>
            <p:spPr bwMode="gray">
              <a:xfrm>
                <a:off x="4128" y="2736"/>
                <a:ext cx="702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5782" tIns="47891" rIns="95782" bIns="47891">
                <a:spAutoFit/>
              </a:bodyPr>
              <a:lstStyle/>
              <a:p>
                <a:pPr defTabSz="957263" eaLnBrk="0" hangingPunct="0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</a:rPr>
                  <a:t>Đoạn 4</a:t>
                </a:r>
              </a:p>
            </p:txBody>
          </p:sp>
        </p:grpSp>
      </p:grpSp>
      <p:pic>
        <p:nvPicPr>
          <p:cNvPr id="15384" name="Picture 24" descr="hồng phấn"/>
          <p:cNvPicPr>
            <a:picLocks noChangeAspect="1" noChangeArrowheads="1"/>
          </p:cNvPicPr>
          <p:nvPr/>
        </p:nvPicPr>
        <p:blipFill>
          <a:blip r:embed="rId2" cstate="print"/>
          <a:srcRect l="11111" t="2083" r="12964" b="6250"/>
          <a:stretch>
            <a:fillRect/>
          </a:stretch>
        </p:blipFill>
        <p:spPr bwMode="auto">
          <a:xfrm>
            <a:off x="838200" y="25908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5" descr="1266507552_20112191912"/>
          <p:cNvPicPr>
            <a:picLocks noChangeAspect="1" noChangeArrowheads="1"/>
          </p:cNvPicPr>
          <p:nvPr/>
        </p:nvPicPr>
        <p:blipFill>
          <a:blip r:embed="rId3" cstate="print"/>
          <a:srcRect l="24615" t="16154" r="24615" b="19231"/>
          <a:stretch>
            <a:fillRect/>
          </a:stretch>
        </p:blipFill>
        <p:spPr bwMode="auto">
          <a:xfrm>
            <a:off x="6248400" y="2514600"/>
            <a:ext cx="1557338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26" descr="he1bb93ng-xanh"/>
          <p:cNvPicPr>
            <a:picLocks noChangeAspect="1" noChangeArrowheads="1"/>
          </p:cNvPicPr>
          <p:nvPr/>
        </p:nvPicPr>
        <p:blipFill>
          <a:blip r:embed="rId4" cstate="print"/>
          <a:srcRect l="15454" t="20589" r="26364" b="12354"/>
          <a:stretch>
            <a:fillRect/>
          </a:stretch>
        </p:blipFill>
        <p:spPr bwMode="auto">
          <a:xfrm>
            <a:off x="2509838" y="2547938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7" descr="20319115248"/>
          <p:cNvPicPr>
            <a:picLocks noChangeAspect="1" noChangeArrowheads="1"/>
          </p:cNvPicPr>
          <p:nvPr/>
        </p:nvPicPr>
        <p:blipFill>
          <a:blip r:embed="rId5" cstate="print"/>
          <a:srcRect l="4199" b="20667"/>
          <a:stretch>
            <a:fillRect/>
          </a:stretch>
        </p:blipFill>
        <p:spPr bwMode="auto">
          <a:xfrm>
            <a:off x="4495800" y="2590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0" y="287357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** Kể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lại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từng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đoạn của câu chuyện.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pic>
        <p:nvPicPr>
          <p:cNvPr id="23555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3556" name="Picture 9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275" y="6164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79120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880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7070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4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2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5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71500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6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7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4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8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5783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457200" y="1981200"/>
            <a:ext cx="76962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886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5573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2316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6858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533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8153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animBg="1"/>
      <p:bldP spid="39951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  <p:bldP spid="39956" grpId="0" animBg="1"/>
      <p:bldP spid="399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28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3716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Ê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đi-xơn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32766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đấm lưng thùm thụp</a:t>
            </a:r>
            <a:endParaRPr lang="vi-VN" sz="5400" dirty="0"/>
          </a:p>
        </p:txBody>
      </p:sp>
      <p:sp>
        <p:nvSpPr>
          <p:cNvPr id="6" name="Rectangle 5"/>
          <p:cNvSpPr/>
          <p:nvPr/>
        </p:nvSpPr>
        <p:spPr>
          <a:xfrm>
            <a:off x="990600" y="4267200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cười móm mém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23622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nổi tiếng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317364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gtbrd01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Subtitle 2"/>
          <p:cNvSpPr txBox="1">
            <a:spLocks/>
          </p:cNvSpPr>
          <p:nvPr/>
        </p:nvSpPr>
        <p:spPr bwMode="auto">
          <a:xfrm>
            <a:off x="1295400" y="2563813"/>
            <a:ext cx="6629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đọc đoạn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8915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Già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đã phải đi bộ gần ba giờ đồng hồ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được nhìn tận mắt cái đèn điện.  Giá ông Ê-đi-xơn làm được cái xe chở người già đi nơi này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nơi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khác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phải may mắn hơn cho già không ?</a:t>
            </a:r>
          </a:p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Đi xe ấy thì ốm mất.  Già chỉ muốn có một thứ xe không cần ngựa kéo mà lại thật êm.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>
            <a:off x="7772400" y="16002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 sz="20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477000" y="2133600"/>
            <a:ext cx="152400" cy="395288"/>
            <a:chOff x="3024" y="1200"/>
            <a:chExt cx="96" cy="249"/>
          </a:xfrm>
        </p:grpSpPr>
        <p:sp>
          <p:nvSpPr>
            <p:cNvPr id="55303" name="Line 7"/>
            <p:cNvSpPr>
              <a:spLocks noChangeShapeType="1"/>
            </p:cNvSpPr>
            <p:nvPr/>
          </p:nvSpPr>
          <p:spPr bwMode="auto">
            <a:xfrm flipH="1">
              <a:off x="3024" y="1200"/>
              <a:ext cx="4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55304" name="Line 8"/>
            <p:cNvSpPr>
              <a:spLocks noChangeShapeType="1"/>
            </p:cNvSpPr>
            <p:nvPr/>
          </p:nvSpPr>
          <p:spPr bwMode="auto">
            <a:xfrm flipH="1">
              <a:off x="3072" y="1209"/>
              <a:ext cx="4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 sz="2000"/>
            </a:p>
          </p:txBody>
        </p:sp>
      </p:grp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990600" y="32766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 sz="2000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2819400" y="32766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 sz="20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28800" y="3810000"/>
            <a:ext cx="152400" cy="395288"/>
            <a:chOff x="3024" y="1200"/>
            <a:chExt cx="96" cy="249"/>
          </a:xfrm>
        </p:grpSpPr>
        <p:sp>
          <p:nvSpPr>
            <p:cNvPr id="55309" name="Line 13"/>
            <p:cNvSpPr>
              <a:spLocks noChangeShapeType="1"/>
            </p:cNvSpPr>
            <p:nvPr/>
          </p:nvSpPr>
          <p:spPr bwMode="auto">
            <a:xfrm flipH="1">
              <a:off x="3024" y="1200"/>
              <a:ext cx="4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55310" name="Line 14"/>
            <p:cNvSpPr>
              <a:spLocks noChangeShapeType="1"/>
            </p:cNvSpPr>
            <p:nvPr/>
          </p:nvSpPr>
          <p:spPr bwMode="auto">
            <a:xfrm flipH="1">
              <a:off x="3072" y="1209"/>
              <a:ext cx="4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 sz="2000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572000" y="4572000"/>
            <a:ext cx="152400" cy="395287"/>
            <a:chOff x="3024" y="1200"/>
            <a:chExt cx="96" cy="249"/>
          </a:xfrm>
        </p:grpSpPr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 flipH="1">
              <a:off x="3024" y="1200"/>
              <a:ext cx="4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55317" name="Line 21"/>
            <p:cNvSpPr>
              <a:spLocks noChangeShapeType="1"/>
            </p:cNvSpPr>
            <p:nvPr/>
          </p:nvSpPr>
          <p:spPr bwMode="auto">
            <a:xfrm flipH="1">
              <a:off x="3072" y="1209"/>
              <a:ext cx="4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 sz="2000"/>
            </a:p>
          </p:txBody>
        </p:sp>
      </p:grpSp>
      <p:sp>
        <p:nvSpPr>
          <p:cNvPr id="55318" name="Line 22"/>
          <p:cNvSpPr>
            <a:spLocks noChangeShapeType="1"/>
          </p:cNvSpPr>
          <p:nvPr/>
        </p:nvSpPr>
        <p:spPr bwMode="auto">
          <a:xfrm flipH="1">
            <a:off x="1524000" y="51816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 sz="2000"/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8686800" y="5181600"/>
            <a:ext cx="152400" cy="395288"/>
            <a:chOff x="3024" y="1200"/>
            <a:chExt cx="96" cy="249"/>
          </a:xfrm>
        </p:grpSpPr>
        <p:sp>
          <p:nvSpPr>
            <p:cNvPr id="55320" name="Line 24"/>
            <p:cNvSpPr>
              <a:spLocks noChangeShapeType="1"/>
            </p:cNvSpPr>
            <p:nvPr/>
          </p:nvSpPr>
          <p:spPr bwMode="auto">
            <a:xfrm flipH="1">
              <a:off x="3024" y="1200"/>
              <a:ext cx="4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55321" name="Line 25"/>
            <p:cNvSpPr>
              <a:spLocks noChangeShapeType="1"/>
            </p:cNvSpPr>
            <p:nvPr/>
          </p:nvSpPr>
          <p:spPr bwMode="auto">
            <a:xfrm flipH="1">
              <a:off x="3072" y="1209"/>
              <a:ext cx="4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 sz="200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2590800" y="0"/>
            <a:ext cx="32413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câu: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allAtOnce"/>
      <p:bldP spid="55302" grpId="0" animBg="1"/>
      <p:bldP spid="55306" grpId="0" animBg="1"/>
      <p:bldP spid="55307" grpId="0" animBg="1"/>
      <p:bldP spid="553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có hiểu biết sâu rộng về một hoặc nhiều ngành khoa học.</a:t>
            </a:r>
          </a:p>
        </p:txBody>
      </p:sp>
      <p:pic>
        <p:nvPicPr>
          <p:cNvPr id="6" name="Picture 6" descr="o phong thi nghi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327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edison_ev19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133600"/>
            <a:ext cx="304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20080617_eastman_edis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133600"/>
            <a:ext cx="289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31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 móm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mém: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Cười mà miệng và má hõm vào do rụng hết răng.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87" name="Picture 27" descr="28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038600" cy="50292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5388" name="Picture 28" descr="cười móm mé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343400" cy="50292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52400" y="304800"/>
            <a:ext cx="8991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Miệt mài: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Ở trạng thái tập trung và bị lôi cuốn vào công việc đến mức như không một lúc nào có thể rời ra.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 dụ:</a:t>
            </a:r>
            <a:r>
              <a:rPr 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Học tập miệt mài.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 bwMode="auto">
          <a:xfrm>
            <a:off x="8229600" y="6324600"/>
            <a:ext cx="3048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3733800"/>
            <a:ext cx="8763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Thùm thụp: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Tiếng đấm liên tiếp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Đấm nhau thùm thụp.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839</Words>
  <Application>Microsoft Office PowerPoint</Application>
  <PresentationFormat>On-screen Show (4:3)</PresentationFormat>
  <Paragraphs>97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Want big impact? Use big image.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minhphuong15091997@gmail.com</cp:lastModifiedBy>
  <cp:revision>147</cp:revision>
  <dcterms:created xsi:type="dcterms:W3CDTF">2018-03-24T09:08:03Z</dcterms:created>
  <dcterms:modified xsi:type="dcterms:W3CDTF">2022-02-13T09:28:24Z</dcterms:modified>
</cp:coreProperties>
</file>