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7" r:id="rId5"/>
  </p:sldMasterIdLst>
  <p:notesMasterIdLst>
    <p:notesMasterId r:id="rId18"/>
  </p:notesMasterIdLst>
  <p:sldIdLst>
    <p:sldId id="273" r:id="rId6"/>
    <p:sldId id="274" r:id="rId7"/>
    <p:sldId id="265" r:id="rId8"/>
    <p:sldId id="266" r:id="rId9"/>
    <p:sldId id="268" r:id="rId10"/>
    <p:sldId id="269" r:id="rId11"/>
    <p:sldId id="267" r:id="rId12"/>
    <p:sldId id="259" r:id="rId13"/>
    <p:sldId id="270" r:id="rId14"/>
    <p:sldId id="260" r:id="rId15"/>
    <p:sldId id="275" r:id="rId16"/>
    <p:sldId id="276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00"/>
    <a:srgbClr val="003300"/>
    <a:srgbClr val="008000"/>
    <a:srgbClr val="FF0066"/>
    <a:srgbClr val="99CCFF"/>
    <a:srgbClr val="FF00FF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86" autoAdjust="0"/>
    <p:restoredTop sz="94660"/>
  </p:normalViewPr>
  <p:slideViewPr>
    <p:cSldViewPr>
      <p:cViewPr varScale="1">
        <p:scale>
          <a:sx n="69" d="100"/>
          <a:sy n="69" d="100"/>
        </p:scale>
        <p:origin x="93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9E5AF94-B8E9-4DDE-AB33-273ABF53D4A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990593-20AD-4881-A39C-C0E3A0460118}" type="slidenum">
              <a:rPr lang="en-US"/>
              <a:pPr/>
              <a:t>3</a:t>
            </a:fld>
            <a:endParaRPr 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DBBAD3-6EA9-40CB-98E2-1FA5AF8007BE}" type="slidenum">
              <a:rPr lang="en-US"/>
              <a:pPr/>
              <a:t>4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A8791E-3E44-41E1-903E-98DD69410E4E}" type="slidenum">
              <a:rPr lang="en-US"/>
              <a:pPr/>
              <a:t>5</a:t>
            </a:fld>
            <a:endParaRPr 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D970BB-5BD3-4BE1-B612-FAB7849B1768}" type="slidenum">
              <a:rPr lang="en-US"/>
              <a:pPr/>
              <a:t>6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C01147-4810-4B1B-8E56-3D791795AD75}" type="slidenum">
              <a:rPr lang="en-US"/>
              <a:pPr/>
              <a:t>7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7C4658-FEC6-4897-BBE6-580964C4AC1C}" type="slidenum">
              <a:rPr lang="en-US"/>
              <a:pPr/>
              <a:t>8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01BE80-D8BD-4480-B1E9-08A565057A43}" type="slidenum">
              <a:rPr lang="en-US"/>
              <a:pPr/>
              <a:t>9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999EFB-0999-4E42-B02A-921CC084DDDF}" type="slidenum">
              <a:rPr lang="en-US"/>
              <a:pPr/>
              <a:t>10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5734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734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BCFB07-EE59-4911-BF84-3CEE2EC94E6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763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BA481A-7E10-41A3-B176-97B64E2A7B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837A1-84CD-4227-89EA-E9F319BC7E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29B947-1E74-49FE-9807-4BE21CF490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hangingPunct="0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hangingPunct="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hangingPunct="0">
              <a:defRPr/>
            </a:pPr>
            <a:fld id="{142E2461-4D95-47D6-81F4-7DC3104E7737}" type="slidenum">
              <a:rPr lang="en-US" altLang="en-US" smtClean="0"/>
              <a:pPr defTabSz="685800" eaLnBrk="0" hangingPunct="0"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1528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hangingPunct="0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hangingPunct="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hangingPunct="0">
              <a:defRPr/>
            </a:pPr>
            <a:fld id="{32E358D8-AC60-471B-BA27-7425147C4401}" type="slidenum">
              <a:rPr lang="en-US" altLang="en-US" smtClean="0"/>
              <a:pPr defTabSz="685800" eaLnBrk="0" hangingPunct="0"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5472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hangingPunct="0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hangingPunct="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hangingPunct="0">
              <a:defRPr/>
            </a:pPr>
            <a:fld id="{C7D51562-D440-4BB3-9B42-BFD64F25F1CD}" type="slidenum">
              <a:rPr lang="en-US" altLang="en-US" smtClean="0"/>
              <a:pPr defTabSz="685800" eaLnBrk="0" hangingPunct="0"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4253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hangingPunct="0"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hangingPunct="0"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hangingPunct="0">
              <a:defRPr/>
            </a:pPr>
            <a:fld id="{E49A3E01-5E3B-4BF0-9AB4-96CA23934E89}" type="slidenum">
              <a:rPr lang="en-US" altLang="en-US" smtClean="0"/>
              <a:pPr defTabSz="685800" eaLnBrk="0" hangingPunct="0"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526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hangingPunct="0"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hangingPunct="0"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hangingPunct="0">
              <a:defRPr/>
            </a:pPr>
            <a:fld id="{13A7AA40-FC4F-4C78-931D-B18B95C7A1A5}" type="slidenum">
              <a:rPr lang="en-US" altLang="en-US" smtClean="0"/>
              <a:pPr defTabSz="685800" eaLnBrk="0" hangingPunct="0"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3648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hangingPunct="0"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hangingPunct="0"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hangingPunct="0">
              <a:defRPr/>
            </a:pPr>
            <a:fld id="{53F655AF-CB06-445F-B7D6-BE17491BE234}" type="slidenum">
              <a:rPr lang="en-US" altLang="en-US" smtClean="0"/>
              <a:pPr defTabSz="685800" eaLnBrk="0" hangingPunct="0"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74071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hangingPunct="0"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hangingPunct="0"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hangingPunct="0">
              <a:defRPr/>
            </a:pPr>
            <a:fld id="{4601ACF8-E6C2-4797-BA8C-5D6244D2FFE9}" type="slidenum">
              <a:rPr lang="en-US" altLang="en-US" smtClean="0"/>
              <a:pPr defTabSz="685800" eaLnBrk="0" hangingPunct="0"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28470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hangingPunct="0"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hangingPunct="0"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hangingPunct="0">
              <a:defRPr/>
            </a:pPr>
            <a:fld id="{3974C0CD-5310-4FFD-8A42-4AFC3741D754}" type="slidenum">
              <a:rPr lang="en-US" altLang="en-US" smtClean="0"/>
              <a:pPr defTabSz="685800" eaLnBrk="0" hangingPunct="0"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3916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6F1FE2-801F-4062-94BE-452D1274AF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hangingPunct="0"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hangingPunct="0"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hangingPunct="0">
              <a:defRPr/>
            </a:pPr>
            <a:fld id="{3DDA3BC7-373B-4278-A1C9-542B7D0200E3}" type="slidenum">
              <a:rPr lang="en-US" altLang="en-US" smtClean="0"/>
              <a:pPr defTabSz="685800" eaLnBrk="0" hangingPunct="0"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61835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hangingPunct="0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hangingPunct="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hangingPunct="0">
              <a:defRPr/>
            </a:pPr>
            <a:fld id="{08335E1C-B4FE-48DC-BFE0-5928F9A5B22E}" type="slidenum">
              <a:rPr lang="en-US" altLang="en-US" smtClean="0"/>
              <a:pPr defTabSz="685800" eaLnBrk="0" hangingPunct="0"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38933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hangingPunct="0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hangingPunct="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hangingPunct="0">
              <a:defRPr/>
            </a:pPr>
            <a:fld id="{7A19A1C4-B4BD-4B84-A055-9DD498BD163C}" type="slidenum">
              <a:rPr lang="en-US" altLang="en-US" smtClean="0"/>
              <a:pPr defTabSz="685800" eaLnBrk="0" hangingPunct="0"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46373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7AA4A8B9-3DED-4E96-80E7-C5099AAA9DAB}" type="datetime1">
              <a:rPr lang="en-US" smtClean="0">
                <a:solidFill>
                  <a:srgbClr val="000000"/>
                </a:solidFill>
              </a:rPr>
              <a:pPr defTabSz="685800">
                <a:defRPr/>
              </a:pPr>
              <a:t>1/23/2022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3DA4D1A9-81F3-4F0A-A7E2-75B14FB1B4D6}" type="slidenum">
              <a:rPr lang="en-US" altLang="en-US" smtClean="0">
                <a:solidFill>
                  <a:srgbClr val="000000"/>
                </a:solidFill>
              </a:rPr>
              <a:pPr defTabSz="68580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084152"/>
      </p:ext>
    </p:extLst>
  </p:cSld>
  <p:clrMapOvr>
    <a:masterClrMapping/>
  </p:clrMapOvr>
  <p:transition spd="med">
    <p:blinds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C7DF43E3-AED5-4767-91AD-089024EDB79A}" type="datetime1">
              <a:rPr lang="en-US" smtClean="0">
                <a:solidFill>
                  <a:srgbClr val="000000"/>
                </a:solidFill>
              </a:rPr>
              <a:pPr defTabSz="685800">
                <a:defRPr/>
              </a:pPr>
              <a:t>1/23/2022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7574559C-8D98-4B36-AF63-1BAA065C3DC2}" type="slidenum">
              <a:rPr lang="en-US" altLang="en-US" smtClean="0">
                <a:solidFill>
                  <a:srgbClr val="000000"/>
                </a:solidFill>
              </a:rPr>
              <a:pPr defTabSz="68580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74294"/>
      </p:ext>
    </p:extLst>
  </p:cSld>
  <p:clrMapOvr>
    <a:masterClrMapping/>
  </p:clrMapOvr>
  <p:transition spd="med">
    <p:blinds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907171F0-9A17-422E-BA2C-10D4F6176DE1}" type="datetime1">
              <a:rPr lang="en-US" smtClean="0">
                <a:solidFill>
                  <a:srgbClr val="000000"/>
                </a:solidFill>
              </a:rPr>
              <a:pPr defTabSz="685800">
                <a:defRPr/>
              </a:pPr>
              <a:t>1/23/2022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84E525A3-43A7-4DEE-A5CF-FE8C8C64F8FD}" type="slidenum">
              <a:rPr lang="en-US" altLang="en-US" smtClean="0">
                <a:solidFill>
                  <a:srgbClr val="000000"/>
                </a:solidFill>
              </a:rPr>
              <a:pPr defTabSz="68580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371187"/>
      </p:ext>
    </p:extLst>
  </p:cSld>
  <p:clrMapOvr>
    <a:masterClrMapping/>
  </p:clrMapOvr>
  <p:transition spd="med">
    <p:blinds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88AFC692-EF8A-4B00-9E2B-180E15096B45}" type="datetime1">
              <a:rPr lang="en-US" smtClean="0">
                <a:solidFill>
                  <a:srgbClr val="000000"/>
                </a:solidFill>
              </a:rPr>
              <a:pPr defTabSz="685800">
                <a:defRPr/>
              </a:pPr>
              <a:t>1/23/2022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4456A616-322F-4D3C-82F7-63B49622AE5F}" type="slidenum">
              <a:rPr lang="en-US" altLang="en-US" smtClean="0">
                <a:solidFill>
                  <a:srgbClr val="000000"/>
                </a:solidFill>
              </a:rPr>
              <a:pPr defTabSz="68580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964839"/>
      </p:ext>
    </p:extLst>
  </p:cSld>
  <p:clrMapOvr>
    <a:masterClrMapping/>
  </p:clrMapOvr>
  <p:transition spd="med">
    <p:blinds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937AF824-2D0C-42F7-B9CA-04395CEB62DD}" type="datetime1">
              <a:rPr lang="en-US" smtClean="0">
                <a:solidFill>
                  <a:srgbClr val="000000"/>
                </a:solidFill>
              </a:rPr>
              <a:pPr defTabSz="685800">
                <a:defRPr/>
              </a:pPr>
              <a:t>1/23/2022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17226650-1AD8-4B38-97BE-F1D7A0925D1D}" type="slidenum">
              <a:rPr lang="en-US" altLang="en-US" smtClean="0">
                <a:solidFill>
                  <a:srgbClr val="000000"/>
                </a:solidFill>
              </a:rPr>
              <a:pPr defTabSz="68580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185019"/>
      </p:ext>
    </p:extLst>
  </p:cSld>
  <p:clrMapOvr>
    <a:masterClrMapping/>
  </p:clrMapOvr>
  <p:transition spd="med">
    <p:blinds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713FB746-B79A-467F-B1C5-11851950025C}" type="datetime1">
              <a:rPr lang="en-US" smtClean="0">
                <a:solidFill>
                  <a:srgbClr val="000000"/>
                </a:solidFill>
              </a:rPr>
              <a:pPr defTabSz="685800">
                <a:defRPr/>
              </a:pPr>
              <a:t>1/23/2022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663F1AA6-FBD2-41E5-98B9-6DBBFB2C834C}" type="slidenum">
              <a:rPr lang="en-US" altLang="en-US" smtClean="0">
                <a:solidFill>
                  <a:srgbClr val="000000"/>
                </a:solidFill>
              </a:rPr>
              <a:pPr defTabSz="68580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090533"/>
      </p:ext>
    </p:extLst>
  </p:cSld>
  <p:clrMapOvr>
    <a:masterClrMapping/>
  </p:clrMapOvr>
  <p:transition spd="med">
    <p:blinds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5E4E7C69-EACD-4865-B261-D59D9B343CC1}" type="datetime1">
              <a:rPr lang="en-US" smtClean="0">
                <a:solidFill>
                  <a:srgbClr val="000000"/>
                </a:solidFill>
              </a:rPr>
              <a:pPr defTabSz="685800">
                <a:defRPr/>
              </a:pPr>
              <a:t>1/23/2022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93E06CBB-1836-4198-86DA-6A7A899F724A}" type="slidenum">
              <a:rPr lang="en-US" altLang="en-US" smtClean="0">
                <a:solidFill>
                  <a:srgbClr val="000000"/>
                </a:solidFill>
              </a:rPr>
              <a:pPr defTabSz="68580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098175"/>
      </p:ext>
    </p:extLst>
  </p:cSld>
  <p:clrMapOvr>
    <a:masterClrMapping/>
  </p:clrMapOvr>
  <p:transition spd="med"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B5880-27A7-4CD4-94CE-7D480E2155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BE6A4237-B71E-4B3B-BC29-CE01C4B9251A}" type="datetime1">
              <a:rPr lang="en-US" smtClean="0">
                <a:solidFill>
                  <a:srgbClr val="000000"/>
                </a:solidFill>
              </a:rPr>
              <a:pPr defTabSz="685800">
                <a:defRPr/>
              </a:pPr>
              <a:t>1/23/2022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22ABF803-9BA4-418F-949C-F2B90FF2E31B}" type="slidenum">
              <a:rPr lang="en-US" altLang="en-US" smtClean="0">
                <a:solidFill>
                  <a:srgbClr val="000000"/>
                </a:solidFill>
              </a:rPr>
              <a:pPr defTabSz="68580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142895"/>
      </p:ext>
    </p:extLst>
  </p:cSld>
  <p:clrMapOvr>
    <a:masterClrMapping/>
  </p:clrMapOvr>
  <p:transition spd="med">
    <p:blinds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F1EE51E6-1B9F-411D-BBEF-E20CD554C1E2}" type="datetime1">
              <a:rPr lang="en-US" smtClean="0">
                <a:solidFill>
                  <a:srgbClr val="000000"/>
                </a:solidFill>
              </a:rPr>
              <a:pPr defTabSz="685800">
                <a:defRPr/>
              </a:pPr>
              <a:t>1/23/2022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DB9E465D-832F-4F87-B27F-8DB1D1400A20}" type="slidenum">
              <a:rPr lang="en-US" altLang="en-US" smtClean="0">
                <a:solidFill>
                  <a:srgbClr val="000000"/>
                </a:solidFill>
              </a:rPr>
              <a:pPr defTabSz="68580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216669"/>
      </p:ext>
    </p:extLst>
  </p:cSld>
  <p:clrMapOvr>
    <a:masterClrMapping/>
  </p:clrMapOvr>
  <p:transition spd="med">
    <p:blinds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2D17E864-0B94-4A51-8E4C-8FAB17F0F2FF}" type="datetime1">
              <a:rPr lang="en-US" smtClean="0">
                <a:solidFill>
                  <a:srgbClr val="000000"/>
                </a:solidFill>
              </a:rPr>
              <a:pPr defTabSz="685800">
                <a:defRPr/>
              </a:pPr>
              <a:t>1/23/2022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F6BDC499-6D51-4420-B646-A974B5EC057F}" type="slidenum">
              <a:rPr lang="en-US" altLang="en-US" smtClean="0">
                <a:solidFill>
                  <a:srgbClr val="000000"/>
                </a:solidFill>
              </a:rPr>
              <a:pPr defTabSz="68580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880593"/>
      </p:ext>
    </p:extLst>
  </p:cSld>
  <p:clrMapOvr>
    <a:masterClrMapping/>
  </p:clrMapOvr>
  <p:transition spd="med">
    <p:blinds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143990F6-8A9F-4AE4-9230-8758015771E4}" type="datetime1">
              <a:rPr lang="en-US" smtClean="0">
                <a:solidFill>
                  <a:srgbClr val="000000"/>
                </a:solidFill>
              </a:rPr>
              <a:pPr defTabSz="685800">
                <a:defRPr/>
              </a:pPr>
              <a:t>1/23/2022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AD5100A4-4250-4B8D-A11E-B031E52FA170}" type="slidenum">
              <a:rPr lang="en-US" altLang="en-US" smtClean="0">
                <a:solidFill>
                  <a:srgbClr val="000000"/>
                </a:solidFill>
              </a:rPr>
              <a:pPr defTabSz="68580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517418"/>
      </p:ext>
    </p:extLst>
  </p:cSld>
  <p:clrMapOvr>
    <a:masterClrMapping/>
  </p:clrMapOvr>
  <p:transition spd="med">
    <p:blinds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752E4948-6332-454F-A816-426955356C93}" type="slidenum">
              <a:rPr lang="en-US" altLang="en-US" smtClean="0"/>
              <a:pPr defTabSz="685800"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86997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67D566C3-CDE9-406A-AB9F-4E781816250F}" type="slidenum">
              <a:rPr lang="en-US" altLang="en-US" smtClean="0"/>
              <a:pPr defTabSz="685800"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30605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B20C93D3-4BA4-4C7B-8595-CC4729B5F69A}" type="slidenum">
              <a:rPr lang="en-US" altLang="en-US" smtClean="0"/>
              <a:pPr defTabSz="685800"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29581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C1FC781F-3AA1-43D2-B599-BBF1DAFD4742}" type="slidenum">
              <a:rPr lang="en-US" altLang="en-US" smtClean="0"/>
              <a:pPr defTabSz="685800"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95120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DEC41581-C71E-4BE1-B52C-63C9AC61917C}" type="slidenum">
              <a:rPr lang="en-US" altLang="en-US" smtClean="0"/>
              <a:pPr defTabSz="685800"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07138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48396282-AA3F-4436-B111-162CE9262350}" type="slidenum">
              <a:rPr lang="en-US" altLang="en-US" smtClean="0"/>
              <a:pPr defTabSz="685800"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7948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9EAC3E-35BF-4991-9430-CC60BDB5ED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08720722-D2A0-405A-B43C-33C7412126E0}" type="slidenum">
              <a:rPr lang="en-US" altLang="en-US" smtClean="0"/>
              <a:pPr defTabSz="685800"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122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B2675A10-7C3C-4417-B027-4DD2B0633D3C}" type="slidenum">
              <a:rPr lang="en-US" altLang="en-US" smtClean="0"/>
              <a:pPr defTabSz="685800"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17046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9402B76C-38A2-4CFE-AC12-960F3CA25BB5}" type="slidenum">
              <a:rPr lang="en-US" altLang="en-US" smtClean="0"/>
              <a:pPr defTabSz="685800"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31930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C3380CD2-D525-4103-B904-F3D48B0C8249}" type="slidenum">
              <a:rPr lang="en-US" altLang="en-US" smtClean="0"/>
              <a:pPr defTabSz="685800"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8827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1599DCAF-F80F-484D-B637-F93BCFEE1C9D}" type="slidenum">
              <a:rPr lang="en-US" altLang="en-US" smtClean="0"/>
              <a:pPr defTabSz="685800"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66958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0CAC3996-3E4A-43E2-8074-C63436C7631B}" type="slidenum">
              <a:rPr lang="en-US" altLang="en-US" smtClean="0"/>
              <a:pPr defTabSz="685800"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9553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42FD79D3-770E-499C-894A-1D5B19E1175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1/23/2022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4D8443F-A8DF-4886-B0EC-9207A6CCFD9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500018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42FD79D3-770E-499C-894A-1D5B19E1175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1/23/2022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4D8443F-A8DF-4886-B0EC-9207A6CCFD9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865627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42FD79D3-770E-499C-894A-1D5B19E1175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1/23/2022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4D8443F-A8DF-4886-B0EC-9207A6CCFD9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742613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42FD79D3-770E-499C-894A-1D5B19E1175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1/23/2022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4D8443F-A8DF-4886-B0EC-9207A6CCFD9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95066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D55684-D5FD-4F0A-B6A8-2E3A4C54B8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42FD79D3-770E-499C-894A-1D5B19E1175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1/23/2022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4D8443F-A8DF-4886-B0EC-9207A6CCFD9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628370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42FD79D3-770E-499C-894A-1D5B19E1175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1/23/2022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4D8443F-A8DF-4886-B0EC-9207A6CCFD9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286949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42FD79D3-770E-499C-894A-1D5B19E1175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1/23/2022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4D8443F-A8DF-4886-B0EC-9207A6CCFD9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205051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42FD79D3-770E-499C-894A-1D5B19E1175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1/23/2022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4D8443F-A8DF-4886-B0EC-9207A6CCFD9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852763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42FD79D3-770E-499C-894A-1D5B19E1175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1/23/2022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4D8443F-A8DF-4886-B0EC-9207A6CCFD9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06734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42FD79D3-770E-499C-894A-1D5B19E1175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1/23/2022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4D8443F-A8DF-4886-B0EC-9207A6CCFD9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380279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42FD79D3-770E-499C-894A-1D5B19E1175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1/23/2022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4D8443F-A8DF-4886-B0EC-9207A6CCFD9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27079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30E93D-8DB9-4A98-9871-C402246251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036555-FF12-40DB-AADA-FF2696558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87B205-F0A9-4BB5-B242-2BCD4D5D3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346A84F4-5F24-4FB3-A104-9C6502DE7DC8}" type="slidenum">
              <a:rPr lang="en-US" altLang="vi-VN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vi-VN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09245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22D2BF-76AB-4938-9808-1AD89674F1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A70713-13B9-40DF-B8ED-13B27ED709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CE464F-9189-4949-91AA-4626C45B56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00610A-C775-47C3-AA54-C5B0C4A31A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1898E96-F7FC-4715-BD28-BBF29C0AC58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vi-VN" altLang="en-US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vi-V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 defTabSz="685800" eaLnBrk="0" hangingPunct="0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 defTabSz="685800" eaLnBrk="0" hangingPunct="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b="0">
                <a:solidFill>
                  <a:srgbClr val="898989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defTabSz="685800" eaLnBrk="0" hangingPunct="0">
              <a:defRPr/>
            </a:pPr>
            <a:fld id="{6B4D25E9-C22B-40CD-8C4B-D5A7242E2DE7}" type="slidenum">
              <a:rPr lang="en-US" altLang="en-US" smtClean="0"/>
              <a:pPr defTabSz="685800" eaLnBrk="0" hangingPunct="0"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3530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+mn-lt"/>
                <a:cs typeface="+mn-cs"/>
              </a:defRPr>
            </a:lvl1pPr>
          </a:lstStyle>
          <a:p>
            <a:pPr defTabSz="685800">
              <a:defRPr/>
            </a:pPr>
            <a:fld id="{FC1900D5-168E-4799-A9E2-FA1514344B83}" type="datetime1">
              <a:rPr lang="en-US" smtClean="0">
                <a:solidFill>
                  <a:srgbClr val="000000"/>
                </a:solidFill>
              </a:rPr>
              <a:pPr defTabSz="685800">
                <a:defRPr/>
              </a:pPr>
              <a:t>1/23/2022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+mn-lt"/>
                <a:cs typeface="+mn-cs"/>
              </a:defRPr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smtClean="0">
                <a:latin typeface="Arial" panose="020B0604020202020204" pitchFamily="34" charset="0"/>
              </a:defRPr>
            </a:lvl1pPr>
          </a:lstStyle>
          <a:p>
            <a:pPr defTabSz="685800">
              <a:defRPr/>
            </a:pPr>
            <a:fld id="{7113216D-C79B-4675-B374-F6F5B99737A5}" type="slidenum">
              <a:rPr lang="en-US" altLang="en-US" smtClean="0">
                <a:solidFill>
                  <a:srgbClr val="000000"/>
                </a:solidFill>
              </a:rPr>
              <a:pPr defTabSz="68580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38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blinds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b="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defTabSz="685800">
              <a:defRPr/>
            </a:pPr>
            <a:fld id="{7307A6A4-FA5D-4FF6-82DB-E51F5F8341DE}" type="slidenum">
              <a:rPr lang="en-US" altLang="en-US" smtClean="0"/>
              <a:pPr defTabSz="685800"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5009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42FD79D3-770E-499C-894A-1D5B19E1175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1/23/2022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4D8443F-A8DF-4886-B0EC-9207A6CCFD9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25824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slide" Target="slide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áº¿t quáº£ hÃ¬nh áº£nh cho phÃ´ng nÃªn  de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66" y="857250"/>
            <a:ext cx="89154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WordArt 10"/>
          <p:cNvSpPr>
            <a:spLocks noChangeArrowheads="1" noChangeShapeType="1" noTextEdit="1"/>
          </p:cNvSpPr>
          <p:nvPr/>
        </p:nvSpPr>
        <p:spPr bwMode="auto">
          <a:xfrm>
            <a:off x="1846386" y="1868366"/>
            <a:ext cx="5451230" cy="27212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Times New Roman" panose="02020603050405020304" pitchFamily="18" charset="0"/>
              </a:rPr>
              <a:t> CHÀO MỪNG CÁC BẠN HỌC SINH</a:t>
            </a:r>
          </a:p>
          <a:p>
            <a:pPr algn="ctr"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b="1" kern="10" dirty="0">
              <a:ln w="12700">
                <a:solidFill>
                  <a:srgbClr val="FF0066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Calibri"/>
              <a:cs typeface="Times New Roman" panose="02020603050405020304" pitchFamily="18" charset="0"/>
            </a:endParaRPr>
          </a:p>
          <a:p>
            <a:pPr algn="ctr"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Times New Roman" panose="02020603050405020304" pitchFamily="18" charset="0"/>
              </a:rPr>
              <a:t>   </a:t>
            </a:r>
            <a:r>
              <a:rPr lang="en-US" sz="2700" b="1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Times New Roman" panose="02020603050405020304" pitchFamily="18" charset="0"/>
              </a:rPr>
              <a:t>đến</a:t>
            </a:r>
            <a:r>
              <a:rPr lang="en-US" sz="2700" b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Times New Roman" panose="02020603050405020304" pitchFamily="18" charset="0"/>
              </a:rPr>
              <a:t>với</a:t>
            </a:r>
            <a:r>
              <a:rPr lang="en-US" sz="2700" b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Times New Roman" panose="02020603050405020304" pitchFamily="18" charset="0"/>
              </a:rPr>
              <a:t>buổi</a:t>
            </a:r>
            <a:r>
              <a:rPr lang="en-US" sz="2700" b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Times New Roman" panose="02020603050405020304" pitchFamily="18" charset="0"/>
              </a:rPr>
              <a:t>học</a:t>
            </a:r>
            <a:r>
              <a:rPr lang="en-US" sz="2700" b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Times New Roman" panose="02020603050405020304" pitchFamily="18" charset="0"/>
              </a:rPr>
              <a:t>trực</a:t>
            </a:r>
            <a:r>
              <a:rPr lang="en-US" sz="2700" b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Times New Roman" panose="02020603050405020304" pitchFamily="18" charset="0"/>
              </a:rPr>
              <a:t>tuyến</a:t>
            </a:r>
            <a:r>
              <a:rPr lang="en-US" sz="2700" b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Times New Roman" panose="02020603050405020304" pitchFamily="18" charset="0"/>
              </a:rPr>
              <a:t>  </a:t>
            </a:r>
          </a:p>
          <a:p>
            <a:pPr algn="ctr"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b="1" kern="10" dirty="0">
              <a:ln w="12700">
                <a:solidFill>
                  <a:srgbClr val="FF0066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Calibri"/>
              <a:cs typeface="Times New Roman" panose="02020603050405020304" pitchFamily="18" charset="0"/>
            </a:endParaRPr>
          </a:p>
          <a:p>
            <a:pPr algn="ctr"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Times New Roman" panose="02020603050405020304" pitchFamily="18" charset="0"/>
              </a:rPr>
              <a:t>LỚP 3A6</a:t>
            </a:r>
          </a:p>
          <a:p>
            <a:pPr algn="ctr"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13216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47"/>
          <p:cNvSpPr>
            <a:spLocks noChangeArrowheads="1"/>
          </p:cNvSpPr>
          <p:nvPr/>
        </p:nvSpPr>
        <p:spPr bwMode="auto">
          <a:xfrm>
            <a:off x="76200" y="142875"/>
            <a:ext cx="9067800" cy="13716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EEFED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2800">
                <a:solidFill>
                  <a:schemeClr val="tx2"/>
                </a:solidFill>
              </a:rPr>
              <a:t/>
            </a:r>
            <a:br>
              <a:rPr lang="en-US" sz="2800">
                <a:solidFill>
                  <a:schemeClr val="tx2"/>
                </a:solidFill>
              </a:rPr>
            </a:br>
            <a:r>
              <a:rPr lang="en-US" sz="4000">
                <a:solidFill>
                  <a:schemeClr val="tx2"/>
                </a:solidFill>
              </a:rPr>
              <a:t> </a:t>
            </a:r>
            <a:r>
              <a:rPr lang="en-US" sz="2800" b="1">
                <a:solidFill>
                  <a:srgbClr val="FF0066"/>
                </a:solidFill>
              </a:rPr>
              <a:t>Điểm ở giữa. Trung </a:t>
            </a:r>
            <a:r>
              <a:rPr lang="vi-VN" sz="2800" b="1">
                <a:solidFill>
                  <a:srgbClr val="FF0066"/>
                </a:solidFill>
              </a:rPr>
              <a:t>đ</a:t>
            </a:r>
            <a:r>
              <a:rPr lang="en-US" sz="2800" b="1">
                <a:solidFill>
                  <a:srgbClr val="FF0066"/>
                </a:solidFill>
              </a:rPr>
              <a:t>iểm của </a:t>
            </a:r>
            <a:r>
              <a:rPr lang="vi-VN" sz="2800" b="1">
                <a:solidFill>
                  <a:srgbClr val="FF0066"/>
                </a:solidFill>
              </a:rPr>
              <a:t>đ</a:t>
            </a:r>
            <a:r>
              <a:rPr lang="en-US" sz="2800" b="1">
                <a:solidFill>
                  <a:srgbClr val="FF0066"/>
                </a:solidFill>
              </a:rPr>
              <a:t>oạn thẳng.</a:t>
            </a:r>
          </a:p>
        </p:txBody>
      </p:sp>
      <p:grpSp>
        <p:nvGrpSpPr>
          <p:cNvPr id="9219" name="Group 248"/>
          <p:cNvGrpSpPr>
            <a:grpSpLocks/>
          </p:cNvGrpSpPr>
          <p:nvPr/>
        </p:nvGrpSpPr>
        <p:grpSpPr bwMode="auto">
          <a:xfrm>
            <a:off x="0" y="0"/>
            <a:ext cx="7043738" cy="3200400"/>
            <a:chOff x="432" y="240"/>
            <a:chExt cx="4992" cy="2016"/>
          </a:xfrm>
        </p:grpSpPr>
        <p:sp>
          <p:nvSpPr>
            <p:cNvPr id="6393" name="Rectangle 249"/>
            <p:cNvSpPr>
              <a:spLocks noChangeArrowheads="1"/>
            </p:cNvSpPr>
            <p:nvPr/>
          </p:nvSpPr>
          <p:spPr bwMode="auto">
            <a:xfrm>
              <a:off x="432" y="240"/>
              <a:ext cx="48" cy="201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FF3300"/>
                </a:gs>
                <a:gs pos="100000">
                  <a:schemeClr val="bg1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6394" name="Rectangle 250"/>
            <p:cNvSpPr>
              <a:spLocks noChangeArrowheads="1"/>
            </p:cNvSpPr>
            <p:nvPr/>
          </p:nvSpPr>
          <p:spPr bwMode="auto">
            <a:xfrm>
              <a:off x="542" y="240"/>
              <a:ext cx="50" cy="57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FF3300"/>
                </a:gs>
                <a:gs pos="100000">
                  <a:schemeClr val="bg1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6395" name="Rectangle 251"/>
            <p:cNvSpPr>
              <a:spLocks noChangeArrowheads="1"/>
            </p:cNvSpPr>
            <p:nvPr/>
          </p:nvSpPr>
          <p:spPr bwMode="auto">
            <a:xfrm>
              <a:off x="432" y="300"/>
              <a:ext cx="2927" cy="4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FF3300"/>
                </a:gs>
                <a:gs pos="100000">
                  <a:schemeClr val="bg1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6396" name="Rectangle 252"/>
            <p:cNvSpPr>
              <a:spLocks noChangeArrowheads="1"/>
            </p:cNvSpPr>
            <p:nvPr/>
          </p:nvSpPr>
          <p:spPr bwMode="auto">
            <a:xfrm>
              <a:off x="488" y="240"/>
              <a:ext cx="47" cy="1104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FF3300"/>
                </a:gs>
                <a:gs pos="100000">
                  <a:schemeClr val="bg1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6397" name="Rectangle 253"/>
            <p:cNvSpPr>
              <a:spLocks noChangeArrowheads="1"/>
            </p:cNvSpPr>
            <p:nvPr/>
          </p:nvSpPr>
          <p:spPr bwMode="auto">
            <a:xfrm>
              <a:off x="432" y="248"/>
              <a:ext cx="4992" cy="4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FF3300"/>
                </a:gs>
                <a:gs pos="100000">
                  <a:schemeClr val="bg1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6398" name="Rectangle 254"/>
            <p:cNvSpPr>
              <a:spLocks noChangeArrowheads="1"/>
            </p:cNvSpPr>
            <p:nvPr/>
          </p:nvSpPr>
          <p:spPr bwMode="auto">
            <a:xfrm>
              <a:off x="432" y="356"/>
              <a:ext cx="1248" cy="47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FF3300"/>
                </a:gs>
                <a:gs pos="100000">
                  <a:schemeClr val="bg1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9220" name="Line 258"/>
          <p:cNvSpPr>
            <a:spLocks noChangeShapeType="1"/>
          </p:cNvSpPr>
          <p:nvPr/>
        </p:nvSpPr>
        <p:spPr bwMode="auto">
          <a:xfrm>
            <a:off x="762000" y="1371600"/>
            <a:ext cx="0" cy="5486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57"/>
          <p:cNvGrpSpPr>
            <a:grpSpLocks/>
          </p:cNvGrpSpPr>
          <p:nvPr/>
        </p:nvGrpSpPr>
        <p:grpSpPr bwMode="auto">
          <a:xfrm>
            <a:off x="838200" y="1522413"/>
            <a:ext cx="2747963" cy="1009650"/>
            <a:chOff x="1266" y="959"/>
            <a:chExt cx="1731" cy="636"/>
          </a:xfrm>
        </p:grpSpPr>
        <p:sp>
          <p:nvSpPr>
            <p:cNvPr id="9266" name="AutoShape 355"/>
            <p:cNvSpPr>
              <a:spLocks noChangeArrowheads="1"/>
            </p:cNvSpPr>
            <p:nvPr/>
          </p:nvSpPr>
          <p:spPr bwMode="auto">
            <a:xfrm>
              <a:off x="1266" y="959"/>
              <a:ext cx="1710" cy="636"/>
            </a:xfrm>
            <a:prstGeom prst="horizontalScroll">
              <a:avLst>
                <a:gd name="adj" fmla="val 12500"/>
              </a:avLst>
            </a:prstGeom>
            <a:solidFill>
              <a:srgbClr val="FF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267" name="Text Box 356"/>
            <p:cNvSpPr txBox="1">
              <a:spLocks noChangeArrowheads="1"/>
            </p:cNvSpPr>
            <p:nvPr/>
          </p:nvSpPr>
          <p:spPr bwMode="auto">
            <a:xfrm>
              <a:off x="1392" y="1104"/>
              <a:ext cx="160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Củng cố, dặn dò:</a:t>
              </a:r>
            </a:p>
          </p:txBody>
        </p:sp>
      </p:grpSp>
      <p:sp>
        <p:nvSpPr>
          <p:cNvPr id="6383" name="Text Box 239"/>
          <p:cNvSpPr txBox="1">
            <a:spLocks noChangeArrowheads="1"/>
          </p:cNvSpPr>
          <p:nvPr/>
        </p:nvSpPr>
        <p:spPr bwMode="auto">
          <a:xfrm>
            <a:off x="914400" y="1752600"/>
            <a:ext cx="510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Điền đúng (Đ), sai (S) vào ô trống:</a:t>
            </a:r>
          </a:p>
        </p:txBody>
      </p:sp>
      <p:grpSp>
        <p:nvGrpSpPr>
          <p:cNvPr id="4" name="Group 409"/>
          <p:cNvGrpSpPr>
            <a:grpSpLocks/>
          </p:cNvGrpSpPr>
          <p:nvPr/>
        </p:nvGrpSpPr>
        <p:grpSpPr bwMode="auto">
          <a:xfrm>
            <a:off x="762000" y="2286000"/>
            <a:ext cx="3962400" cy="2438400"/>
            <a:chOff x="480" y="1392"/>
            <a:chExt cx="2496" cy="1536"/>
          </a:xfrm>
        </p:grpSpPr>
        <p:sp>
          <p:nvSpPr>
            <p:cNvPr id="9253" name="AutoShape 360"/>
            <p:cNvSpPr>
              <a:spLocks noChangeArrowheads="1"/>
            </p:cNvSpPr>
            <p:nvPr/>
          </p:nvSpPr>
          <p:spPr bwMode="auto">
            <a:xfrm rot="-3857047" flipH="1" flipV="1">
              <a:off x="1272" y="1560"/>
              <a:ext cx="912" cy="1824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254" name="Text Box 361"/>
            <p:cNvSpPr txBox="1">
              <a:spLocks noChangeArrowheads="1"/>
            </p:cNvSpPr>
            <p:nvPr/>
          </p:nvSpPr>
          <p:spPr bwMode="auto">
            <a:xfrm>
              <a:off x="480" y="2352"/>
              <a:ext cx="24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D</a:t>
              </a:r>
            </a:p>
          </p:txBody>
        </p:sp>
        <p:sp>
          <p:nvSpPr>
            <p:cNvPr id="9255" name="Text Box 362"/>
            <p:cNvSpPr txBox="1">
              <a:spLocks noChangeArrowheads="1"/>
            </p:cNvSpPr>
            <p:nvPr/>
          </p:nvSpPr>
          <p:spPr bwMode="auto">
            <a:xfrm>
              <a:off x="2736" y="2304"/>
              <a:ext cx="24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C</a:t>
              </a:r>
            </a:p>
          </p:txBody>
        </p:sp>
        <p:sp>
          <p:nvSpPr>
            <p:cNvPr id="9256" name="Text Box 363"/>
            <p:cNvSpPr txBox="1">
              <a:spLocks noChangeArrowheads="1"/>
            </p:cNvSpPr>
            <p:nvPr/>
          </p:nvSpPr>
          <p:spPr bwMode="auto">
            <a:xfrm>
              <a:off x="984" y="1392"/>
              <a:ext cx="24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B</a:t>
              </a:r>
            </a:p>
          </p:txBody>
        </p:sp>
        <p:sp>
          <p:nvSpPr>
            <p:cNvPr id="9257" name="Line 365"/>
            <p:cNvSpPr>
              <a:spLocks noChangeShapeType="1"/>
            </p:cNvSpPr>
            <p:nvPr/>
          </p:nvSpPr>
          <p:spPr bwMode="auto">
            <a:xfrm>
              <a:off x="954" y="1863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8" name="Text Box 366"/>
            <p:cNvSpPr txBox="1">
              <a:spLocks noChangeArrowheads="1"/>
            </p:cNvSpPr>
            <p:nvPr/>
          </p:nvSpPr>
          <p:spPr bwMode="auto">
            <a:xfrm>
              <a:off x="732" y="1680"/>
              <a:ext cx="24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E</a:t>
              </a:r>
            </a:p>
          </p:txBody>
        </p:sp>
        <p:sp>
          <p:nvSpPr>
            <p:cNvPr id="9259" name="Line 367"/>
            <p:cNvSpPr>
              <a:spLocks noChangeShapeType="1"/>
            </p:cNvSpPr>
            <p:nvPr/>
          </p:nvSpPr>
          <p:spPr bwMode="auto">
            <a:xfrm flipH="1">
              <a:off x="1680" y="1908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0" name="Text Box 368"/>
            <p:cNvSpPr txBox="1">
              <a:spLocks noChangeArrowheads="1"/>
            </p:cNvSpPr>
            <p:nvPr/>
          </p:nvSpPr>
          <p:spPr bwMode="auto">
            <a:xfrm>
              <a:off x="1734" y="1686"/>
              <a:ext cx="24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/>
                <a:t>I</a:t>
              </a:r>
            </a:p>
          </p:txBody>
        </p:sp>
        <p:sp>
          <p:nvSpPr>
            <p:cNvPr id="9261" name="Text Box 369"/>
            <p:cNvSpPr txBox="1">
              <a:spLocks noChangeArrowheads="1"/>
            </p:cNvSpPr>
            <p:nvPr/>
          </p:nvSpPr>
          <p:spPr bwMode="auto">
            <a:xfrm>
              <a:off x="1296" y="1584"/>
              <a:ext cx="43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2 cm</a:t>
              </a:r>
            </a:p>
          </p:txBody>
        </p:sp>
        <p:sp>
          <p:nvSpPr>
            <p:cNvPr id="9262" name="Text Box 370"/>
            <p:cNvSpPr txBox="1">
              <a:spLocks noChangeArrowheads="1"/>
            </p:cNvSpPr>
            <p:nvPr/>
          </p:nvSpPr>
          <p:spPr bwMode="auto">
            <a:xfrm>
              <a:off x="2010" y="1920"/>
              <a:ext cx="43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3 cm</a:t>
              </a:r>
            </a:p>
          </p:txBody>
        </p:sp>
        <p:sp>
          <p:nvSpPr>
            <p:cNvPr id="9263" name="Line 375"/>
            <p:cNvSpPr>
              <a:spLocks noChangeShapeType="1"/>
            </p:cNvSpPr>
            <p:nvPr/>
          </p:nvSpPr>
          <p:spPr bwMode="auto">
            <a:xfrm>
              <a:off x="1728" y="240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4" name="Text Box 376"/>
            <p:cNvSpPr txBox="1">
              <a:spLocks noChangeArrowheads="1"/>
            </p:cNvSpPr>
            <p:nvPr/>
          </p:nvSpPr>
          <p:spPr bwMode="auto">
            <a:xfrm>
              <a:off x="1056" y="2448"/>
              <a:ext cx="43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3 cm</a:t>
              </a:r>
            </a:p>
          </p:txBody>
        </p:sp>
        <p:sp>
          <p:nvSpPr>
            <p:cNvPr id="9265" name="Text Box 377"/>
            <p:cNvSpPr txBox="1">
              <a:spLocks noChangeArrowheads="1"/>
            </p:cNvSpPr>
            <p:nvPr/>
          </p:nvSpPr>
          <p:spPr bwMode="auto">
            <a:xfrm>
              <a:off x="1968" y="2433"/>
              <a:ext cx="43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3 cm</a:t>
              </a:r>
            </a:p>
          </p:txBody>
        </p:sp>
      </p:grpSp>
      <p:sp>
        <p:nvSpPr>
          <p:cNvPr id="6522" name="Text Box 378"/>
          <p:cNvSpPr txBox="1">
            <a:spLocks noChangeArrowheads="1"/>
          </p:cNvSpPr>
          <p:nvPr/>
        </p:nvSpPr>
        <p:spPr bwMode="auto">
          <a:xfrm>
            <a:off x="1371600" y="4495800"/>
            <a:ext cx="46482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n-US" sz="1600"/>
              <a:t>D là </a:t>
            </a:r>
            <a:r>
              <a:rPr lang="vi-VN" sz="1600"/>
              <a:t>đ</a:t>
            </a:r>
            <a:r>
              <a:rPr lang="en-US" sz="1600"/>
              <a:t>iểm ở giữa hai </a:t>
            </a:r>
            <a:r>
              <a:rPr lang="vi-VN" sz="1600"/>
              <a:t>đ</a:t>
            </a:r>
            <a:r>
              <a:rPr lang="en-US" sz="1600"/>
              <a:t>iểm E và B.</a:t>
            </a:r>
          </a:p>
          <a:p>
            <a:pPr marL="342900" indent="-342900">
              <a:spcBef>
                <a:spcPct val="50000"/>
              </a:spcBef>
            </a:pPr>
            <a:r>
              <a:rPr lang="en-US" sz="1600"/>
              <a:t>b) I là </a:t>
            </a:r>
            <a:r>
              <a:rPr lang="vi-VN" sz="1600"/>
              <a:t>đ</a:t>
            </a:r>
            <a:r>
              <a:rPr lang="en-US" sz="1600"/>
              <a:t>iểm ở giữa hai </a:t>
            </a:r>
            <a:r>
              <a:rPr lang="vi-VN" sz="1600"/>
              <a:t>đ</a:t>
            </a:r>
            <a:r>
              <a:rPr lang="en-US" sz="1600"/>
              <a:t>iểm B và C.</a:t>
            </a:r>
          </a:p>
          <a:p>
            <a:pPr marL="342900" indent="-342900">
              <a:spcBef>
                <a:spcPct val="50000"/>
              </a:spcBef>
            </a:pPr>
            <a:r>
              <a:rPr lang="en-US" sz="1600"/>
              <a:t>c) O là trung </a:t>
            </a:r>
            <a:r>
              <a:rPr lang="vi-VN" sz="1600"/>
              <a:t>đ</a:t>
            </a:r>
            <a:r>
              <a:rPr lang="en-US" sz="1600"/>
              <a:t>iểm của </a:t>
            </a:r>
            <a:r>
              <a:rPr lang="vi-VN" sz="1600"/>
              <a:t>đ</a:t>
            </a:r>
            <a:r>
              <a:rPr lang="en-US" sz="1600"/>
              <a:t>oạn DC.</a:t>
            </a:r>
          </a:p>
          <a:p>
            <a:pPr marL="342900" indent="-342900">
              <a:spcBef>
                <a:spcPct val="50000"/>
              </a:spcBef>
            </a:pPr>
            <a:r>
              <a:rPr lang="en-US" sz="1600"/>
              <a:t>d) I là trung </a:t>
            </a:r>
            <a:r>
              <a:rPr lang="vi-VN" sz="1600"/>
              <a:t>đ</a:t>
            </a:r>
            <a:r>
              <a:rPr lang="en-US" sz="1600"/>
              <a:t>iểm của </a:t>
            </a:r>
            <a:r>
              <a:rPr lang="vi-VN" sz="1600"/>
              <a:t>đ</a:t>
            </a:r>
            <a:r>
              <a:rPr lang="en-US" sz="1600"/>
              <a:t>oạn BC.</a:t>
            </a:r>
          </a:p>
        </p:txBody>
      </p:sp>
      <p:grpSp>
        <p:nvGrpSpPr>
          <p:cNvPr id="5" name="Group 379"/>
          <p:cNvGrpSpPr>
            <a:grpSpLocks/>
          </p:cNvGrpSpPr>
          <p:nvPr/>
        </p:nvGrpSpPr>
        <p:grpSpPr bwMode="auto">
          <a:xfrm>
            <a:off x="6172200" y="5257800"/>
            <a:ext cx="381000" cy="381000"/>
            <a:chOff x="4944" y="1872"/>
            <a:chExt cx="240" cy="288"/>
          </a:xfrm>
        </p:grpSpPr>
        <p:sp>
          <p:nvSpPr>
            <p:cNvPr id="9249" name="Line 380"/>
            <p:cNvSpPr>
              <a:spLocks noChangeShapeType="1"/>
            </p:cNvSpPr>
            <p:nvPr/>
          </p:nvSpPr>
          <p:spPr bwMode="auto">
            <a:xfrm>
              <a:off x="4944" y="187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0" name="Line 381"/>
            <p:cNvSpPr>
              <a:spLocks noChangeShapeType="1"/>
            </p:cNvSpPr>
            <p:nvPr/>
          </p:nvSpPr>
          <p:spPr bwMode="auto">
            <a:xfrm>
              <a:off x="5184" y="187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1" name="Line 382"/>
            <p:cNvSpPr>
              <a:spLocks noChangeShapeType="1"/>
            </p:cNvSpPr>
            <p:nvPr/>
          </p:nvSpPr>
          <p:spPr bwMode="auto">
            <a:xfrm flipH="1">
              <a:off x="4944" y="216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2" name="Line 383"/>
            <p:cNvSpPr>
              <a:spLocks noChangeShapeType="1"/>
            </p:cNvSpPr>
            <p:nvPr/>
          </p:nvSpPr>
          <p:spPr bwMode="auto">
            <a:xfrm flipH="1">
              <a:off x="4944" y="187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389"/>
          <p:cNvGrpSpPr>
            <a:grpSpLocks/>
          </p:cNvGrpSpPr>
          <p:nvPr/>
        </p:nvGrpSpPr>
        <p:grpSpPr bwMode="auto">
          <a:xfrm>
            <a:off x="6172200" y="4457700"/>
            <a:ext cx="381000" cy="381000"/>
            <a:chOff x="4944" y="1872"/>
            <a:chExt cx="240" cy="288"/>
          </a:xfrm>
        </p:grpSpPr>
        <p:sp>
          <p:nvSpPr>
            <p:cNvPr id="9245" name="Line 390"/>
            <p:cNvSpPr>
              <a:spLocks noChangeShapeType="1"/>
            </p:cNvSpPr>
            <p:nvPr/>
          </p:nvSpPr>
          <p:spPr bwMode="auto">
            <a:xfrm>
              <a:off x="4944" y="187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6" name="Line 391"/>
            <p:cNvSpPr>
              <a:spLocks noChangeShapeType="1"/>
            </p:cNvSpPr>
            <p:nvPr/>
          </p:nvSpPr>
          <p:spPr bwMode="auto">
            <a:xfrm>
              <a:off x="5184" y="187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7" name="Line 392"/>
            <p:cNvSpPr>
              <a:spLocks noChangeShapeType="1"/>
            </p:cNvSpPr>
            <p:nvPr/>
          </p:nvSpPr>
          <p:spPr bwMode="auto">
            <a:xfrm flipH="1">
              <a:off x="4944" y="216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8" name="Line 393"/>
            <p:cNvSpPr>
              <a:spLocks noChangeShapeType="1"/>
            </p:cNvSpPr>
            <p:nvPr/>
          </p:nvSpPr>
          <p:spPr bwMode="auto">
            <a:xfrm flipH="1">
              <a:off x="4944" y="187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394"/>
          <p:cNvGrpSpPr>
            <a:grpSpLocks/>
          </p:cNvGrpSpPr>
          <p:nvPr/>
        </p:nvGrpSpPr>
        <p:grpSpPr bwMode="auto">
          <a:xfrm>
            <a:off x="6172200" y="4876800"/>
            <a:ext cx="381000" cy="342900"/>
            <a:chOff x="4944" y="1872"/>
            <a:chExt cx="240" cy="288"/>
          </a:xfrm>
        </p:grpSpPr>
        <p:sp>
          <p:nvSpPr>
            <p:cNvPr id="9241" name="Line 395"/>
            <p:cNvSpPr>
              <a:spLocks noChangeShapeType="1"/>
            </p:cNvSpPr>
            <p:nvPr/>
          </p:nvSpPr>
          <p:spPr bwMode="auto">
            <a:xfrm>
              <a:off x="4944" y="187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2" name="Line 396"/>
            <p:cNvSpPr>
              <a:spLocks noChangeShapeType="1"/>
            </p:cNvSpPr>
            <p:nvPr/>
          </p:nvSpPr>
          <p:spPr bwMode="auto">
            <a:xfrm>
              <a:off x="5184" y="187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3" name="Line 397"/>
            <p:cNvSpPr>
              <a:spLocks noChangeShapeType="1"/>
            </p:cNvSpPr>
            <p:nvPr/>
          </p:nvSpPr>
          <p:spPr bwMode="auto">
            <a:xfrm flipH="1">
              <a:off x="4944" y="216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4" name="Line 398"/>
            <p:cNvSpPr>
              <a:spLocks noChangeShapeType="1"/>
            </p:cNvSpPr>
            <p:nvPr/>
          </p:nvSpPr>
          <p:spPr bwMode="auto">
            <a:xfrm flipH="1">
              <a:off x="4944" y="187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399"/>
          <p:cNvGrpSpPr>
            <a:grpSpLocks/>
          </p:cNvGrpSpPr>
          <p:nvPr/>
        </p:nvGrpSpPr>
        <p:grpSpPr bwMode="auto">
          <a:xfrm>
            <a:off x="6172200" y="5676900"/>
            <a:ext cx="381000" cy="381000"/>
            <a:chOff x="4944" y="1872"/>
            <a:chExt cx="240" cy="288"/>
          </a:xfrm>
        </p:grpSpPr>
        <p:sp>
          <p:nvSpPr>
            <p:cNvPr id="9237" name="Line 400"/>
            <p:cNvSpPr>
              <a:spLocks noChangeShapeType="1"/>
            </p:cNvSpPr>
            <p:nvPr/>
          </p:nvSpPr>
          <p:spPr bwMode="auto">
            <a:xfrm>
              <a:off x="4944" y="187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8" name="Line 401"/>
            <p:cNvSpPr>
              <a:spLocks noChangeShapeType="1"/>
            </p:cNvSpPr>
            <p:nvPr/>
          </p:nvSpPr>
          <p:spPr bwMode="auto">
            <a:xfrm>
              <a:off x="5184" y="187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9" name="Line 402"/>
            <p:cNvSpPr>
              <a:spLocks noChangeShapeType="1"/>
            </p:cNvSpPr>
            <p:nvPr/>
          </p:nvSpPr>
          <p:spPr bwMode="auto">
            <a:xfrm flipH="1">
              <a:off x="4944" y="216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0" name="Line 403"/>
            <p:cNvSpPr>
              <a:spLocks noChangeShapeType="1"/>
            </p:cNvSpPr>
            <p:nvPr/>
          </p:nvSpPr>
          <p:spPr bwMode="auto">
            <a:xfrm flipH="1">
              <a:off x="4944" y="187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548" name="Text Box 404"/>
          <p:cNvSpPr txBox="1">
            <a:spLocks noChangeArrowheads="1"/>
          </p:cNvSpPr>
          <p:nvPr/>
        </p:nvSpPr>
        <p:spPr bwMode="auto">
          <a:xfrm>
            <a:off x="6197600" y="5664200"/>
            <a:ext cx="38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8000"/>
                </a:solidFill>
              </a:rPr>
              <a:t>S</a:t>
            </a:r>
          </a:p>
        </p:txBody>
      </p:sp>
      <p:sp>
        <p:nvSpPr>
          <p:cNvPr id="6549" name="Text Box 405"/>
          <p:cNvSpPr txBox="1">
            <a:spLocks noChangeArrowheads="1"/>
          </p:cNvSpPr>
          <p:nvPr/>
        </p:nvSpPr>
        <p:spPr bwMode="auto">
          <a:xfrm>
            <a:off x="6184900" y="4851400"/>
            <a:ext cx="38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</a:rPr>
              <a:t>Đ</a:t>
            </a:r>
          </a:p>
        </p:txBody>
      </p:sp>
      <p:sp>
        <p:nvSpPr>
          <p:cNvPr id="6550" name="Text Box 406"/>
          <p:cNvSpPr txBox="1">
            <a:spLocks noChangeArrowheads="1"/>
          </p:cNvSpPr>
          <p:nvPr/>
        </p:nvSpPr>
        <p:spPr bwMode="auto">
          <a:xfrm>
            <a:off x="6197600" y="4449763"/>
            <a:ext cx="38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8000"/>
                </a:solidFill>
              </a:rPr>
              <a:t>S</a:t>
            </a:r>
          </a:p>
        </p:txBody>
      </p:sp>
      <p:sp>
        <p:nvSpPr>
          <p:cNvPr id="6552" name="Text Box 408"/>
          <p:cNvSpPr txBox="1">
            <a:spLocks noChangeArrowheads="1"/>
          </p:cNvSpPr>
          <p:nvPr/>
        </p:nvSpPr>
        <p:spPr bwMode="auto">
          <a:xfrm>
            <a:off x="6172200" y="5257800"/>
            <a:ext cx="45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</a:rPr>
              <a:t>Đ</a:t>
            </a:r>
          </a:p>
        </p:txBody>
      </p:sp>
      <p:grpSp>
        <p:nvGrpSpPr>
          <p:cNvPr id="9" name="Group 240"/>
          <p:cNvGrpSpPr>
            <a:grpSpLocks/>
          </p:cNvGrpSpPr>
          <p:nvPr/>
        </p:nvGrpSpPr>
        <p:grpSpPr bwMode="auto">
          <a:xfrm>
            <a:off x="7239000" y="1676400"/>
            <a:ext cx="1524000" cy="1143000"/>
            <a:chOff x="480" y="2352"/>
            <a:chExt cx="960" cy="720"/>
          </a:xfrm>
        </p:grpSpPr>
        <p:sp>
          <p:nvSpPr>
            <p:cNvPr id="9235" name="AutoShape 241"/>
            <p:cNvSpPr>
              <a:spLocks noChangeArrowheads="1"/>
            </p:cNvSpPr>
            <p:nvPr/>
          </p:nvSpPr>
          <p:spPr bwMode="auto">
            <a:xfrm>
              <a:off x="480" y="2352"/>
              <a:ext cx="960" cy="720"/>
            </a:xfrm>
            <a:prstGeom prst="cloudCallout">
              <a:avLst>
                <a:gd name="adj1" fmla="val -43750"/>
                <a:gd name="adj2" fmla="val 7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vi-VN" sz="2400" b="1">
                <a:solidFill>
                  <a:srgbClr val="990033"/>
                </a:solidFill>
              </a:endParaRPr>
            </a:p>
          </p:txBody>
        </p:sp>
        <p:sp>
          <p:nvSpPr>
            <p:cNvPr id="9236" name="Text Box 242"/>
            <p:cNvSpPr txBox="1">
              <a:spLocks noChangeArrowheads="1"/>
            </p:cNvSpPr>
            <p:nvPr/>
          </p:nvSpPr>
          <p:spPr bwMode="auto">
            <a:xfrm>
              <a:off x="720" y="2448"/>
              <a:ext cx="528" cy="5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4800" b="1">
                  <a:solidFill>
                    <a:srgbClr val="990033"/>
                  </a:solidFill>
                </a:rPr>
                <a:t>?</a:t>
              </a:r>
            </a:p>
          </p:txBody>
        </p:sp>
      </p:grpSp>
      <p:sp>
        <p:nvSpPr>
          <p:cNvPr id="6570" name="Rectangle 426"/>
          <p:cNvSpPr>
            <a:spLocks noChangeArrowheads="1"/>
          </p:cNvSpPr>
          <p:nvPr/>
        </p:nvSpPr>
        <p:spPr bwMode="auto">
          <a:xfrm>
            <a:off x="2514600" y="4038600"/>
            <a:ext cx="38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O</a:t>
            </a:r>
            <a:endParaRPr lang="vi-VN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63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6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6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995 L -0.06805 -0.08333 L -0.16527 -0.08333 L -0.23333 0.00995 L -0.23333 0.14282 L -0.16527 0.23634 L -0.06805 0.23634 L -3.33333E-6 0.14282 L -3.33333E-6 0.00995 Z " pathEditMode="relative" rAng="0" ptsTypes="FFFFFFFFF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0" y="660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65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65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65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65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22" grpId="0"/>
      <p:bldP spid="6548" grpId="0"/>
      <p:bldP spid="6549" grpId="0"/>
      <p:bldP spid="6550" grpId="0"/>
      <p:bldP spid="6552" grpId="0"/>
      <p:bldP spid="657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th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tulips_burgundy_h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45" y="5080398"/>
            <a:ext cx="1097756" cy="977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tulips_burgundy_hc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4857750"/>
            <a:ext cx="834629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tulips_burgundy_hc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857751"/>
            <a:ext cx="685800" cy="698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tulips_burgundy_hc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4919662"/>
            <a:ext cx="4572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tulips_burgundy_hc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5045870"/>
            <a:ext cx="514350" cy="326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tulips_burgundy_hc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914901"/>
            <a:ext cx="342900" cy="40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 descr="tulips_burgundy_hc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1" y="5029201"/>
            <a:ext cx="246460" cy="29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 descr="tulips_burgundy_hc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5022057"/>
            <a:ext cx="114300" cy="29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1" descr="tulips_burgundy_hc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816" y="5029200"/>
            <a:ext cx="98822" cy="25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2" descr="272_lg_clr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4343400"/>
            <a:ext cx="74295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13" descr="Hoa tims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8" name="WordArt 14"/>
          <p:cNvSpPr>
            <a:spLocks noChangeArrowheads="1" noChangeShapeType="1" noTextEdit="1"/>
          </p:cNvSpPr>
          <p:nvPr/>
        </p:nvSpPr>
        <p:spPr bwMode="auto">
          <a:xfrm>
            <a:off x="2857500" y="1214754"/>
            <a:ext cx="3257550" cy="914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defTabSz="685800">
              <a:defRPr/>
            </a:pPr>
            <a:r>
              <a:rPr lang="en-US" sz="788" b="1" kern="10" dirty="0" err="1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Times New Roman" panose="02020603050405020304" pitchFamily="18" charset="0"/>
              </a:rPr>
              <a:t>Dặn</a:t>
            </a:r>
            <a:r>
              <a:rPr lang="en-US" sz="788" b="1" kern="10" dirty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788" b="1" kern="10" dirty="0" err="1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Times New Roman" panose="02020603050405020304" pitchFamily="18" charset="0"/>
              </a:rPr>
              <a:t>dò</a:t>
            </a:r>
            <a:r>
              <a:rPr lang="en-US" sz="1200" b="1" kern="10" dirty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7423" name="Picture 15" descr="tulips_burgundy_h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48512" y="5314950"/>
            <a:ext cx="102393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16" descr="tulips_burgundy_hc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54392" y="4972050"/>
            <a:ext cx="778669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Picture 17" descr="tulips_burgundy_hc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19913" y="5117306"/>
            <a:ext cx="639366" cy="55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6" name="Picture 18" descr="tulips_burgundy_hc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57951" y="5029200"/>
            <a:ext cx="426244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7" name="Picture 19" descr="tulips_burgundy_hc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92478" y="5101828"/>
            <a:ext cx="479822" cy="49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8" name="Picture 20" descr="tulips_burgundy_hc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72200" y="4857751"/>
            <a:ext cx="410766" cy="521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9" name="Picture 21" descr="tulips_burgundy_hc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86450" y="5029201"/>
            <a:ext cx="229791" cy="29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0" name="Picture 22" descr="tulips_burgundy_hc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57901" y="5079207"/>
            <a:ext cx="107156" cy="29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1" name="Picture 23" descr="tulips_burgundy_hc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72200" y="5143500"/>
            <a:ext cx="91679" cy="25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2" name="Picture 24" descr="272_lg_clr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05564" y="4457700"/>
            <a:ext cx="692944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3" name="Picture 25" descr="tulips_burgundy_hc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22195" y="5086351"/>
            <a:ext cx="107156" cy="29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4" name="Picture 26" descr="tulips_burgundy_h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95" y="4972050"/>
            <a:ext cx="983456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5" name="Picture 27" descr="tulips_burgundy_hc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061" y="5029200"/>
            <a:ext cx="62984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6" name="Picture 28" descr="tulips_burgundy_hc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5061349"/>
            <a:ext cx="457200" cy="36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7" name="Picture 29" descr="tulips_burgundy_hc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66424" y="5429250"/>
            <a:ext cx="450056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8" name="Picture 30" descr="tulips_burgundy_hc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29251" y="4972051"/>
            <a:ext cx="107156" cy="29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9" name="Picture 31" descr="tulips_burgundy_hc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57800" y="4972050"/>
            <a:ext cx="215504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0" name="Picture 32" descr="tulips_burgundy_hc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64995" y="4914901"/>
            <a:ext cx="107156" cy="29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1" name="Picture 33" descr="tulips_burgundy_hc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64995" y="4972051"/>
            <a:ext cx="221456" cy="29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2" name="Picture 34" descr="tulips_burgundy_hc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93595" y="4972051"/>
            <a:ext cx="107156" cy="29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3" name="Picture 35" descr="tulips_burgundy_hc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01941" y="4907757"/>
            <a:ext cx="170259" cy="46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4" name="Picture 36" descr="tulips_burgundy_hc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61486" y="5023247"/>
            <a:ext cx="410765" cy="41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5" name="Picture 37" descr="tulips_burgundy_hc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43550" y="4972051"/>
            <a:ext cx="228600" cy="29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6" name="Picture 38" descr="tulips_burgundy_hc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07845" y="4972051"/>
            <a:ext cx="278606" cy="29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7" name="Picture 39" descr="tulips_burgundy_hc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72151" y="4972051"/>
            <a:ext cx="221456" cy="29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4" name="Picture 40" descr="Hoa tims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857250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25" name="Text Box 41"/>
          <p:cNvSpPr txBox="1">
            <a:spLocks noChangeArrowheads="1"/>
          </p:cNvSpPr>
          <p:nvPr/>
        </p:nvSpPr>
        <p:spPr bwMode="auto">
          <a:xfrm>
            <a:off x="1257300" y="2189560"/>
            <a:ext cx="6515100" cy="138499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685800">
              <a:spcBef>
                <a:spcPct val="50000"/>
              </a:spcBef>
              <a:buFontTx/>
              <a:buChar char="-"/>
              <a:defRPr/>
            </a:pPr>
            <a:r>
              <a:rPr lang="en-US" altLang="en-US" sz="2400" b="1" dirty="0">
                <a:solidFill>
                  <a:srgbClr val="00000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Hoàn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thành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bài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smtClean="0">
                <a:solidFill>
                  <a:srgbClr val="002060"/>
                </a:solidFill>
              </a:rPr>
              <a:t>3 </a:t>
            </a:r>
            <a:r>
              <a:rPr lang="en-US" altLang="en-US" sz="2400" b="1" dirty="0">
                <a:solidFill>
                  <a:srgbClr val="002060"/>
                </a:solidFill>
              </a:rPr>
              <a:t>(</a:t>
            </a:r>
            <a:r>
              <a:rPr lang="en-US" altLang="en-US" sz="2400" b="1" dirty="0" err="1">
                <a:solidFill>
                  <a:srgbClr val="002060"/>
                </a:solidFill>
              </a:rPr>
              <a:t>trang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smtClean="0">
                <a:solidFill>
                  <a:srgbClr val="002060"/>
                </a:solidFill>
              </a:rPr>
              <a:t>98) </a:t>
            </a:r>
            <a:r>
              <a:rPr lang="en-US" altLang="en-US" sz="2400" b="1" dirty="0" err="1">
                <a:solidFill>
                  <a:srgbClr val="002060"/>
                </a:solidFill>
              </a:rPr>
              <a:t>vào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vở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Toán</a:t>
            </a:r>
            <a:r>
              <a:rPr lang="en-US" altLang="en-US" sz="2400" b="1" dirty="0" smtClean="0">
                <a:solidFill>
                  <a:srgbClr val="002060"/>
                </a:solidFill>
              </a:rPr>
              <a:t>.</a:t>
            </a:r>
            <a:endParaRPr lang="en-US" altLang="en-US" sz="2400" b="1" dirty="0">
              <a:solidFill>
                <a:srgbClr val="002060"/>
              </a:solidFill>
            </a:endParaRPr>
          </a:p>
          <a:p>
            <a:pPr defTabSz="685800">
              <a:spcBef>
                <a:spcPct val="50000"/>
              </a:spcBef>
              <a:buFontTx/>
              <a:buChar char="-"/>
              <a:defRPr/>
            </a:pP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Đọc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trước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bài</a:t>
            </a:r>
            <a:r>
              <a:rPr lang="en-US" altLang="en-US" sz="2400" b="1" dirty="0">
                <a:solidFill>
                  <a:srgbClr val="002060"/>
                </a:solidFill>
              </a:rPr>
              <a:t>: </a:t>
            </a:r>
            <a:r>
              <a:rPr lang="en-US" altLang="en-US" sz="2400" b="1" dirty="0" err="1" smtClean="0">
                <a:solidFill>
                  <a:srgbClr val="002060"/>
                </a:solidFill>
              </a:rPr>
              <a:t>Luyện</a:t>
            </a:r>
            <a:r>
              <a:rPr lang="en-US" altLang="en-US" sz="24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</a:rPr>
              <a:t>tập</a:t>
            </a:r>
            <a:r>
              <a:rPr lang="en-US" altLang="en-US" sz="2400" b="1" dirty="0" smtClean="0">
                <a:solidFill>
                  <a:srgbClr val="002060"/>
                </a:solidFill>
              </a:rPr>
              <a:t>. So </a:t>
            </a:r>
            <a:r>
              <a:rPr lang="en-US" altLang="en-US" sz="2400" b="1" dirty="0" err="1" smtClean="0">
                <a:solidFill>
                  <a:srgbClr val="002060"/>
                </a:solidFill>
              </a:rPr>
              <a:t>sánh</a:t>
            </a:r>
            <a:r>
              <a:rPr lang="en-US" altLang="en-US" sz="24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</a:rPr>
              <a:t>các</a:t>
            </a:r>
            <a:r>
              <a:rPr lang="en-US" altLang="en-US" sz="24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</a:rPr>
              <a:t>số</a:t>
            </a:r>
            <a:r>
              <a:rPr lang="en-US" altLang="en-US" sz="24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</a:rPr>
              <a:t>trong</a:t>
            </a:r>
            <a:r>
              <a:rPr lang="en-US" altLang="en-US" sz="24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</a:rPr>
              <a:t>phạm</a:t>
            </a:r>
            <a:r>
              <a:rPr lang="en-US" altLang="en-US" sz="2400" b="1" dirty="0" smtClean="0">
                <a:solidFill>
                  <a:srgbClr val="002060"/>
                </a:solidFill>
              </a:rPr>
              <a:t> vi 10 000 </a:t>
            </a:r>
            <a:r>
              <a:rPr lang="en-US" altLang="en-US" sz="2400" b="1" dirty="0">
                <a:solidFill>
                  <a:srgbClr val="002060"/>
                </a:solidFill>
              </a:rPr>
              <a:t>( </a:t>
            </a:r>
            <a:r>
              <a:rPr lang="en-US" altLang="en-US" sz="2400" b="1" dirty="0" err="1">
                <a:solidFill>
                  <a:srgbClr val="002060"/>
                </a:solidFill>
              </a:rPr>
              <a:t>trang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smtClean="0">
                <a:solidFill>
                  <a:srgbClr val="002060"/>
                </a:solidFill>
              </a:rPr>
              <a:t>100).</a:t>
            </a:r>
            <a:endParaRPr lang="en-US" alt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77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xit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xit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6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6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500"/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500"/>
                                        <p:tgtEl>
                                          <p:spTgt spid="164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500"/>
                                        <p:tgtEl>
                                          <p:spTgt spid="164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9" t="20026" r="2299" b="24802"/>
          <a:stretch>
            <a:fillRect/>
          </a:stretch>
        </p:blipFill>
        <p:spPr bwMode="auto">
          <a:xfrm rot="-1079125">
            <a:off x="1876426" y="1878807"/>
            <a:ext cx="1372791" cy="1618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5" t="10831" r="28047" b="42989"/>
          <a:stretch>
            <a:fillRect/>
          </a:stretch>
        </p:blipFill>
        <p:spPr bwMode="auto">
          <a:xfrm rot="-204901">
            <a:off x="2338390" y="2583359"/>
            <a:ext cx="3673079" cy="224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0" b="32443"/>
          <a:stretch>
            <a:fillRect/>
          </a:stretch>
        </p:blipFill>
        <p:spPr bwMode="auto">
          <a:xfrm rot="-520188">
            <a:off x="1438277" y="3137901"/>
            <a:ext cx="6413897" cy="328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55"/>
          <a:stretch>
            <a:fillRect/>
          </a:stretch>
        </p:blipFill>
        <p:spPr bwMode="auto">
          <a:xfrm>
            <a:off x="1143000" y="3267382"/>
            <a:ext cx="6858000" cy="212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4" t="6947" r="17586" b="9271"/>
          <a:stretch>
            <a:fillRect/>
          </a:stretch>
        </p:blipFill>
        <p:spPr bwMode="auto">
          <a:xfrm>
            <a:off x="1684151" y="1774904"/>
            <a:ext cx="6094781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ordArt 11"/>
          <p:cNvSpPr>
            <a:spLocks noChangeArrowheads="1" noChangeShapeType="1" noTextEdit="1"/>
          </p:cNvSpPr>
          <p:nvPr/>
        </p:nvSpPr>
        <p:spPr bwMode="auto">
          <a:xfrm>
            <a:off x="3067621" y="3436852"/>
            <a:ext cx="3007397" cy="601861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3375" b="1" i="1" kern="10" dirty="0">
                <a:ln w="9525">
                  <a:round/>
                </a:ln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Chào </a:t>
            </a:r>
            <a:r>
              <a:rPr lang="en-US" sz="3375" b="1" i="1" kern="10" dirty="0" err="1">
                <a:ln w="9525">
                  <a:round/>
                </a:ln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tạm</a:t>
            </a:r>
            <a:r>
              <a:rPr lang="en-US" sz="3375" b="1" i="1" kern="10" dirty="0">
                <a:ln w="9525">
                  <a:round/>
                </a:ln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375" b="1" i="1" kern="10" dirty="0" err="1">
                <a:ln w="9525">
                  <a:round/>
                </a:ln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biệt</a:t>
            </a:r>
            <a:r>
              <a:rPr lang="en-US" sz="3375" b="1" i="1" kern="10" dirty="0">
                <a:ln w="9525">
                  <a:round/>
                </a:ln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375" b="1" i="1" kern="10" dirty="0" err="1">
                <a:ln w="9525">
                  <a:round/>
                </a:ln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3375" b="1" i="1" kern="10" dirty="0">
                <a:ln w="9525">
                  <a:round/>
                </a:ln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375" b="1" i="1" kern="10" dirty="0" err="1">
                <a:ln w="9525">
                  <a:round/>
                </a:ln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vi-VN" sz="3375" b="1" i="1" kern="10" dirty="0">
                <a:ln w="9525">
                  <a:round/>
                </a:ln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!</a:t>
            </a:r>
            <a:endParaRPr lang="en-US" sz="3375" b="1" i="1" kern="10" dirty="0">
              <a:ln w="9525">
                <a:round/>
              </a:ln>
              <a:solidFill>
                <a:srgbClr val="FFFF00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399034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19"/>
    </mc:Choice>
    <mc:Fallback xmlns="">
      <p:transition spd="slow" advTm="123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323" descr="BD20530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114800"/>
            <a:ext cx="1320404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1324" descr="BD20530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4737498"/>
            <a:ext cx="1885950" cy="1320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6" name="Group 1343"/>
          <p:cNvGrpSpPr>
            <a:grpSpLocks/>
          </p:cNvGrpSpPr>
          <p:nvPr/>
        </p:nvGrpSpPr>
        <p:grpSpPr bwMode="auto">
          <a:xfrm>
            <a:off x="7285435" y="5200650"/>
            <a:ext cx="695325" cy="581025"/>
            <a:chOff x="3552" y="528"/>
            <a:chExt cx="612" cy="720"/>
          </a:xfrm>
        </p:grpSpPr>
        <p:sp>
          <p:nvSpPr>
            <p:cNvPr id="33797" name="plant">
              <a:hlinkClick r:id="rId4" action="ppaction://hlinksldjump"/>
            </p:cNvPr>
            <p:cNvSpPr>
              <a:spLocks noEditPoints="1" noChangeArrowheads="1"/>
            </p:cNvSpPr>
            <p:nvPr/>
          </p:nvSpPr>
          <p:spPr bwMode="auto">
            <a:xfrm rot="9781566">
              <a:off x="3552" y="528"/>
              <a:ext cx="612" cy="72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7094 w 21600"/>
                <a:gd name="T25" fmla="*/ 10080 h 21600"/>
                <a:gd name="T26" fmla="*/ 14541 w 21600"/>
                <a:gd name="T27" fmla="*/ 1356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8" y="9002"/>
                  </a:moveTo>
                  <a:lnTo>
                    <a:pt x="9254" y="8422"/>
                  </a:lnTo>
                  <a:lnTo>
                    <a:pt x="9139" y="7935"/>
                  </a:lnTo>
                  <a:lnTo>
                    <a:pt x="8819" y="7355"/>
                  </a:lnTo>
                  <a:lnTo>
                    <a:pt x="8475" y="6728"/>
                  </a:lnTo>
                  <a:lnTo>
                    <a:pt x="8040" y="6287"/>
                  </a:lnTo>
                  <a:lnTo>
                    <a:pt x="7421" y="5707"/>
                  </a:lnTo>
                  <a:lnTo>
                    <a:pt x="6574" y="5429"/>
                  </a:lnTo>
                  <a:lnTo>
                    <a:pt x="5452" y="5313"/>
                  </a:lnTo>
                  <a:lnTo>
                    <a:pt x="4856" y="5220"/>
                  </a:lnTo>
                  <a:lnTo>
                    <a:pt x="4169" y="5220"/>
                  </a:lnTo>
                  <a:lnTo>
                    <a:pt x="3665" y="5104"/>
                  </a:lnTo>
                  <a:lnTo>
                    <a:pt x="3001" y="4872"/>
                  </a:lnTo>
                  <a:lnTo>
                    <a:pt x="2497" y="4756"/>
                  </a:lnTo>
                  <a:lnTo>
                    <a:pt x="2062" y="4408"/>
                  </a:lnTo>
                  <a:lnTo>
                    <a:pt x="1603" y="4083"/>
                  </a:lnTo>
                  <a:lnTo>
                    <a:pt x="1283" y="3689"/>
                  </a:lnTo>
                  <a:lnTo>
                    <a:pt x="1283" y="4315"/>
                  </a:lnTo>
                  <a:lnTo>
                    <a:pt x="1489" y="5104"/>
                  </a:lnTo>
                  <a:lnTo>
                    <a:pt x="1832" y="6055"/>
                  </a:lnTo>
                  <a:lnTo>
                    <a:pt x="2382" y="6914"/>
                  </a:lnTo>
                  <a:lnTo>
                    <a:pt x="2680" y="7471"/>
                  </a:lnTo>
                  <a:lnTo>
                    <a:pt x="3115" y="7935"/>
                  </a:lnTo>
                  <a:lnTo>
                    <a:pt x="3573" y="8213"/>
                  </a:lnTo>
                  <a:lnTo>
                    <a:pt x="4077" y="8654"/>
                  </a:lnTo>
                  <a:lnTo>
                    <a:pt x="4627" y="9002"/>
                  </a:lnTo>
                  <a:lnTo>
                    <a:pt x="5245" y="9234"/>
                  </a:lnTo>
                  <a:lnTo>
                    <a:pt x="6024" y="9443"/>
                  </a:lnTo>
                  <a:lnTo>
                    <a:pt x="6757" y="9628"/>
                  </a:lnTo>
                  <a:lnTo>
                    <a:pt x="5177" y="10069"/>
                  </a:lnTo>
                  <a:lnTo>
                    <a:pt x="3963" y="10649"/>
                  </a:lnTo>
                  <a:lnTo>
                    <a:pt x="3344" y="11044"/>
                  </a:lnTo>
                  <a:lnTo>
                    <a:pt x="2886" y="11600"/>
                  </a:lnTo>
                  <a:lnTo>
                    <a:pt x="2497" y="12041"/>
                  </a:lnTo>
                  <a:lnTo>
                    <a:pt x="1947" y="12343"/>
                  </a:lnTo>
                  <a:lnTo>
                    <a:pt x="1168" y="12668"/>
                  </a:lnTo>
                  <a:lnTo>
                    <a:pt x="0" y="12900"/>
                  </a:lnTo>
                  <a:lnTo>
                    <a:pt x="435" y="13248"/>
                  </a:lnTo>
                  <a:lnTo>
                    <a:pt x="779" y="13456"/>
                  </a:lnTo>
                  <a:lnTo>
                    <a:pt x="1283" y="13642"/>
                  </a:lnTo>
                  <a:lnTo>
                    <a:pt x="1718" y="13758"/>
                  </a:lnTo>
                  <a:lnTo>
                    <a:pt x="2680" y="13851"/>
                  </a:lnTo>
                  <a:lnTo>
                    <a:pt x="3573" y="13758"/>
                  </a:lnTo>
                  <a:lnTo>
                    <a:pt x="4512" y="13526"/>
                  </a:lnTo>
                  <a:lnTo>
                    <a:pt x="5360" y="13248"/>
                  </a:lnTo>
                  <a:lnTo>
                    <a:pt x="6139" y="12900"/>
                  </a:lnTo>
                  <a:lnTo>
                    <a:pt x="6757" y="12552"/>
                  </a:lnTo>
                  <a:lnTo>
                    <a:pt x="6459" y="13132"/>
                  </a:lnTo>
                  <a:lnTo>
                    <a:pt x="6139" y="13642"/>
                  </a:lnTo>
                  <a:lnTo>
                    <a:pt x="5910" y="14199"/>
                  </a:lnTo>
                  <a:lnTo>
                    <a:pt x="5681" y="14663"/>
                  </a:lnTo>
                  <a:lnTo>
                    <a:pt x="5681" y="15150"/>
                  </a:lnTo>
                  <a:lnTo>
                    <a:pt x="5681" y="15730"/>
                  </a:lnTo>
                  <a:lnTo>
                    <a:pt x="5681" y="16241"/>
                  </a:lnTo>
                  <a:lnTo>
                    <a:pt x="5795" y="16913"/>
                  </a:lnTo>
                  <a:lnTo>
                    <a:pt x="5910" y="17586"/>
                  </a:lnTo>
                  <a:lnTo>
                    <a:pt x="5910" y="18213"/>
                  </a:lnTo>
                  <a:lnTo>
                    <a:pt x="5795" y="18885"/>
                  </a:lnTo>
                  <a:lnTo>
                    <a:pt x="5566" y="19396"/>
                  </a:lnTo>
                  <a:lnTo>
                    <a:pt x="5245" y="19976"/>
                  </a:lnTo>
                  <a:lnTo>
                    <a:pt x="4971" y="20370"/>
                  </a:lnTo>
                  <a:lnTo>
                    <a:pt x="4512" y="20811"/>
                  </a:lnTo>
                  <a:lnTo>
                    <a:pt x="4077" y="21043"/>
                  </a:lnTo>
                  <a:lnTo>
                    <a:pt x="5177" y="20927"/>
                  </a:lnTo>
                  <a:lnTo>
                    <a:pt x="6253" y="20486"/>
                  </a:lnTo>
                  <a:lnTo>
                    <a:pt x="7421" y="19976"/>
                  </a:lnTo>
                  <a:lnTo>
                    <a:pt x="8361" y="19187"/>
                  </a:lnTo>
                  <a:lnTo>
                    <a:pt x="8819" y="18769"/>
                  </a:lnTo>
                  <a:lnTo>
                    <a:pt x="9139" y="18213"/>
                  </a:lnTo>
                  <a:lnTo>
                    <a:pt x="9437" y="17772"/>
                  </a:lnTo>
                  <a:lnTo>
                    <a:pt x="9643" y="17261"/>
                  </a:lnTo>
                  <a:lnTo>
                    <a:pt x="9872" y="16681"/>
                  </a:lnTo>
                  <a:lnTo>
                    <a:pt x="9872" y="16171"/>
                  </a:lnTo>
                  <a:lnTo>
                    <a:pt x="9872" y="15614"/>
                  </a:lnTo>
                  <a:lnTo>
                    <a:pt x="9758" y="15057"/>
                  </a:lnTo>
                  <a:lnTo>
                    <a:pt x="10216" y="15498"/>
                  </a:lnTo>
                  <a:lnTo>
                    <a:pt x="10537" y="16241"/>
                  </a:lnTo>
                  <a:lnTo>
                    <a:pt x="10834" y="17145"/>
                  </a:lnTo>
                  <a:lnTo>
                    <a:pt x="11041" y="18213"/>
                  </a:lnTo>
                  <a:lnTo>
                    <a:pt x="11155" y="19187"/>
                  </a:lnTo>
                  <a:lnTo>
                    <a:pt x="11155" y="20185"/>
                  </a:lnTo>
                  <a:lnTo>
                    <a:pt x="11155" y="20579"/>
                  </a:lnTo>
                  <a:lnTo>
                    <a:pt x="11041" y="21043"/>
                  </a:lnTo>
                  <a:lnTo>
                    <a:pt x="10926" y="21391"/>
                  </a:lnTo>
                  <a:lnTo>
                    <a:pt x="10766" y="21600"/>
                  </a:lnTo>
                  <a:lnTo>
                    <a:pt x="11499" y="21484"/>
                  </a:lnTo>
                  <a:lnTo>
                    <a:pt x="12323" y="21043"/>
                  </a:lnTo>
                  <a:lnTo>
                    <a:pt x="13102" y="20370"/>
                  </a:lnTo>
                  <a:lnTo>
                    <a:pt x="13606" y="19628"/>
                  </a:lnTo>
                  <a:lnTo>
                    <a:pt x="13950" y="19071"/>
                  </a:lnTo>
                  <a:lnTo>
                    <a:pt x="14064" y="18677"/>
                  </a:lnTo>
                  <a:lnTo>
                    <a:pt x="14179" y="18097"/>
                  </a:lnTo>
                  <a:lnTo>
                    <a:pt x="14293" y="17586"/>
                  </a:lnTo>
                  <a:lnTo>
                    <a:pt x="14179" y="16913"/>
                  </a:lnTo>
                  <a:lnTo>
                    <a:pt x="14064" y="16241"/>
                  </a:lnTo>
                  <a:lnTo>
                    <a:pt x="13835" y="15614"/>
                  </a:lnTo>
                  <a:lnTo>
                    <a:pt x="13560" y="14872"/>
                  </a:lnTo>
                  <a:lnTo>
                    <a:pt x="13950" y="14941"/>
                  </a:lnTo>
                  <a:lnTo>
                    <a:pt x="14408" y="15150"/>
                  </a:lnTo>
                  <a:lnTo>
                    <a:pt x="14843" y="15266"/>
                  </a:lnTo>
                  <a:lnTo>
                    <a:pt x="15232" y="15614"/>
                  </a:lnTo>
                  <a:lnTo>
                    <a:pt x="15576" y="15846"/>
                  </a:lnTo>
                  <a:lnTo>
                    <a:pt x="15897" y="16171"/>
                  </a:lnTo>
                  <a:lnTo>
                    <a:pt x="16126" y="16473"/>
                  </a:lnTo>
                  <a:lnTo>
                    <a:pt x="16240" y="16913"/>
                  </a:lnTo>
                  <a:lnTo>
                    <a:pt x="16515" y="17261"/>
                  </a:lnTo>
                  <a:lnTo>
                    <a:pt x="17088" y="17586"/>
                  </a:lnTo>
                  <a:lnTo>
                    <a:pt x="17798" y="17865"/>
                  </a:lnTo>
                  <a:lnTo>
                    <a:pt x="18576" y="18097"/>
                  </a:lnTo>
                  <a:lnTo>
                    <a:pt x="19424" y="18213"/>
                  </a:lnTo>
                  <a:lnTo>
                    <a:pt x="20317" y="18213"/>
                  </a:lnTo>
                  <a:lnTo>
                    <a:pt x="21050" y="18213"/>
                  </a:lnTo>
                  <a:lnTo>
                    <a:pt x="21600" y="17865"/>
                  </a:lnTo>
                  <a:lnTo>
                    <a:pt x="21165" y="17656"/>
                  </a:lnTo>
                  <a:lnTo>
                    <a:pt x="20592" y="17470"/>
                  </a:lnTo>
                  <a:lnTo>
                    <a:pt x="20088" y="17029"/>
                  </a:lnTo>
                  <a:lnTo>
                    <a:pt x="19653" y="16681"/>
                  </a:lnTo>
                  <a:lnTo>
                    <a:pt x="19195" y="16241"/>
                  </a:lnTo>
                  <a:lnTo>
                    <a:pt x="18920" y="15962"/>
                  </a:lnTo>
                  <a:lnTo>
                    <a:pt x="18576" y="15498"/>
                  </a:lnTo>
                  <a:lnTo>
                    <a:pt x="18576" y="15057"/>
                  </a:lnTo>
                  <a:lnTo>
                    <a:pt x="18485" y="14756"/>
                  </a:lnTo>
                  <a:lnTo>
                    <a:pt x="18256" y="14199"/>
                  </a:lnTo>
                  <a:lnTo>
                    <a:pt x="17912" y="13526"/>
                  </a:lnTo>
                  <a:lnTo>
                    <a:pt x="17523" y="13016"/>
                  </a:lnTo>
                  <a:lnTo>
                    <a:pt x="16973" y="12436"/>
                  </a:lnTo>
                  <a:lnTo>
                    <a:pt x="16355" y="12041"/>
                  </a:lnTo>
                  <a:lnTo>
                    <a:pt x="16011" y="11832"/>
                  </a:lnTo>
                  <a:lnTo>
                    <a:pt x="15690" y="11716"/>
                  </a:lnTo>
                  <a:lnTo>
                    <a:pt x="15232" y="11716"/>
                  </a:lnTo>
                  <a:lnTo>
                    <a:pt x="14843" y="11716"/>
                  </a:lnTo>
                  <a:lnTo>
                    <a:pt x="15461" y="11252"/>
                  </a:lnTo>
                  <a:lnTo>
                    <a:pt x="16126" y="10858"/>
                  </a:lnTo>
                  <a:lnTo>
                    <a:pt x="16973" y="10649"/>
                  </a:lnTo>
                  <a:lnTo>
                    <a:pt x="17798" y="10417"/>
                  </a:lnTo>
                  <a:lnTo>
                    <a:pt x="18806" y="10301"/>
                  </a:lnTo>
                  <a:lnTo>
                    <a:pt x="19653" y="10301"/>
                  </a:lnTo>
                  <a:lnTo>
                    <a:pt x="20478" y="10417"/>
                  </a:lnTo>
                  <a:lnTo>
                    <a:pt x="21256" y="10533"/>
                  </a:lnTo>
                  <a:lnTo>
                    <a:pt x="20707" y="9837"/>
                  </a:lnTo>
                  <a:lnTo>
                    <a:pt x="19859" y="9234"/>
                  </a:lnTo>
                  <a:lnTo>
                    <a:pt x="18806" y="8538"/>
                  </a:lnTo>
                  <a:lnTo>
                    <a:pt x="17637" y="8144"/>
                  </a:lnTo>
                  <a:lnTo>
                    <a:pt x="16973" y="8027"/>
                  </a:lnTo>
                  <a:lnTo>
                    <a:pt x="16355" y="7935"/>
                  </a:lnTo>
                  <a:lnTo>
                    <a:pt x="15805" y="7935"/>
                  </a:lnTo>
                  <a:lnTo>
                    <a:pt x="15118" y="8027"/>
                  </a:lnTo>
                  <a:lnTo>
                    <a:pt x="14614" y="8144"/>
                  </a:lnTo>
                  <a:lnTo>
                    <a:pt x="14064" y="8422"/>
                  </a:lnTo>
                  <a:lnTo>
                    <a:pt x="13606" y="8886"/>
                  </a:lnTo>
                  <a:lnTo>
                    <a:pt x="13217" y="9327"/>
                  </a:lnTo>
                  <a:lnTo>
                    <a:pt x="13606" y="8538"/>
                  </a:lnTo>
                  <a:lnTo>
                    <a:pt x="13950" y="7935"/>
                  </a:lnTo>
                  <a:lnTo>
                    <a:pt x="14293" y="7123"/>
                  </a:lnTo>
                  <a:lnTo>
                    <a:pt x="14499" y="6519"/>
                  </a:lnTo>
                  <a:lnTo>
                    <a:pt x="14614" y="5823"/>
                  </a:lnTo>
                  <a:lnTo>
                    <a:pt x="14614" y="5220"/>
                  </a:lnTo>
                  <a:lnTo>
                    <a:pt x="14408" y="4524"/>
                  </a:lnTo>
                  <a:lnTo>
                    <a:pt x="14064" y="3898"/>
                  </a:lnTo>
                  <a:lnTo>
                    <a:pt x="13606" y="3225"/>
                  </a:lnTo>
                  <a:lnTo>
                    <a:pt x="13331" y="2598"/>
                  </a:lnTo>
                  <a:lnTo>
                    <a:pt x="13102" y="2042"/>
                  </a:lnTo>
                  <a:lnTo>
                    <a:pt x="12896" y="1485"/>
                  </a:lnTo>
                  <a:lnTo>
                    <a:pt x="12781" y="1090"/>
                  </a:lnTo>
                  <a:lnTo>
                    <a:pt x="12667" y="626"/>
                  </a:lnTo>
                  <a:lnTo>
                    <a:pt x="12667" y="278"/>
                  </a:lnTo>
                  <a:lnTo>
                    <a:pt x="12667" y="0"/>
                  </a:lnTo>
                  <a:lnTo>
                    <a:pt x="12163" y="394"/>
                  </a:lnTo>
                  <a:lnTo>
                    <a:pt x="11728" y="974"/>
                  </a:lnTo>
                  <a:lnTo>
                    <a:pt x="11155" y="1601"/>
                  </a:lnTo>
                  <a:lnTo>
                    <a:pt x="10766" y="2390"/>
                  </a:lnTo>
                  <a:lnTo>
                    <a:pt x="10330" y="3109"/>
                  </a:lnTo>
                  <a:lnTo>
                    <a:pt x="10101" y="3898"/>
                  </a:lnTo>
                  <a:lnTo>
                    <a:pt x="9987" y="4524"/>
                  </a:lnTo>
                  <a:lnTo>
                    <a:pt x="10101" y="5220"/>
                  </a:lnTo>
                  <a:lnTo>
                    <a:pt x="10216" y="5823"/>
                  </a:lnTo>
                  <a:lnTo>
                    <a:pt x="10330" y="6403"/>
                  </a:lnTo>
                  <a:lnTo>
                    <a:pt x="10330" y="6914"/>
                  </a:lnTo>
                  <a:lnTo>
                    <a:pt x="10216" y="7471"/>
                  </a:lnTo>
                  <a:lnTo>
                    <a:pt x="10101" y="7935"/>
                  </a:lnTo>
                  <a:lnTo>
                    <a:pt x="9872" y="8329"/>
                  </a:lnTo>
                  <a:lnTo>
                    <a:pt x="9643" y="8654"/>
                  </a:lnTo>
                  <a:lnTo>
                    <a:pt x="9368" y="9002"/>
                  </a:lnTo>
                  <a:close/>
                </a:path>
              </a:pathLst>
            </a:custGeom>
            <a:solidFill>
              <a:srgbClr val="99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defTabSz="685800">
                <a:defRPr/>
              </a:pPr>
              <a:endParaRPr lang="en-US">
                <a:solidFill>
                  <a:srgbClr val="000000"/>
                </a:solidFill>
                <a:latin typeface="Times New Roman" panose="02020603050405020304" pitchFamily="18" charset="0"/>
                <a:cs typeface="Arial"/>
              </a:endParaRPr>
            </a:p>
          </p:txBody>
        </p:sp>
        <p:sp>
          <p:nvSpPr>
            <p:cNvPr id="8201" name="AutoShape 1345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 rot="9781566">
              <a:off x="3744" y="768"/>
              <a:ext cx="208" cy="182"/>
            </a:xfrm>
            <a:prstGeom prst="flowChartConnector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685800">
                <a:spcBef>
                  <a:spcPct val="0"/>
                </a:spcBef>
                <a:buNone/>
              </a:pPr>
              <a:endParaRPr lang="en-US" altLang="en-US" sz="2400" b="1">
                <a:solidFill>
                  <a:srgbClr val="000000"/>
                </a:solidFill>
              </a:endParaRPr>
            </a:p>
          </p:txBody>
        </p:sp>
      </p:grpSp>
      <p:sp>
        <p:nvSpPr>
          <p:cNvPr id="8197" name="Text Box 8"/>
          <p:cNvSpPr txBox="1">
            <a:spLocks noChangeArrowheads="1"/>
          </p:cNvSpPr>
          <p:nvPr/>
        </p:nvSpPr>
        <p:spPr bwMode="auto">
          <a:xfrm>
            <a:off x="1143000" y="1314451"/>
            <a:ext cx="6858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>
              <a:spcBef>
                <a:spcPct val="50000"/>
              </a:spcBef>
              <a:buNone/>
            </a:pPr>
            <a:r>
              <a:rPr lang="en-US" altLang="en-US" sz="3000" b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8198" name="Text Box 46"/>
          <p:cNvSpPr txBox="1">
            <a:spLocks noChangeArrowheads="1"/>
          </p:cNvSpPr>
          <p:nvPr/>
        </p:nvSpPr>
        <p:spPr bwMode="auto">
          <a:xfrm>
            <a:off x="1143000" y="971550"/>
            <a:ext cx="6858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>
              <a:spcBef>
                <a:spcPct val="50000"/>
              </a:spcBef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24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2022</a:t>
            </a:r>
          </a:p>
        </p:txBody>
      </p:sp>
      <p:sp>
        <p:nvSpPr>
          <p:cNvPr id="8199" name="TextBox 10"/>
          <p:cNvSpPr txBox="1">
            <a:spLocks noChangeArrowheads="1"/>
          </p:cNvSpPr>
          <p:nvPr/>
        </p:nvSpPr>
        <p:spPr bwMode="auto">
          <a:xfrm>
            <a:off x="1447800" y="2000250"/>
            <a:ext cx="69578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giữa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. Trung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trang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98)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322924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>
          <a:xfrm>
            <a:off x="19050" y="0"/>
            <a:ext cx="9067800" cy="1371600"/>
          </a:xfrm>
          <a:gradFill rotWithShape="1">
            <a:gsLst>
              <a:gs pos="0">
                <a:schemeClr val="accent1"/>
              </a:gs>
              <a:gs pos="100000">
                <a:srgbClr val="EEFED0"/>
              </a:gs>
            </a:gsLst>
            <a:lin ang="0" scaled="1"/>
          </a:gra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grpSp>
        <p:nvGrpSpPr>
          <p:cNvPr id="2051" name="Group 5"/>
          <p:cNvGrpSpPr>
            <a:grpSpLocks/>
          </p:cNvGrpSpPr>
          <p:nvPr/>
        </p:nvGrpSpPr>
        <p:grpSpPr bwMode="auto">
          <a:xfrm>
            <a:off x="76200" y="0"/>
            <a:ext cx="7043738" cy="3200400"/>
            <a:chOff x="432" y="240"/>
            <a:chExt cx="4992" cy="2016"/>
          </a:xfrm>
        </p:grpSpPr>
        <p:sp>
          <p:nvSpPr>
            <p:cNvPr id="33798" name="Rectangle 6"/>
            <p:cNvSpPr>
              <a:spLocks noChangeArrowheads="1"/>
            </p:cNvSpPr>
            <p:nvPr/>
          </p:nvSpPr>
          <p:spPr bwMode="auto">
            <a:xfrm>
              <a:off x="432" y="240"/>
              <a:ext cx="48" cy="201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FF3300"/>
                </a:gs>
                <a:gs pos="100000">
                  <a:schemeClr val="bg1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3799" name="Rectangle 7"/>
            <p:cNvSpPr>
              <a:spLocks noChangeArrowheads="1"/>
            </p:cNvSpPr>
            <p:nvPr/>
          </p:nvSpPr>
          <p:spPr bwMode="auto">
            <a:xfrm>
              <a:off x="542" y="240"/>
              <a:ext cx="50" cy="57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FF3300"/>
                </a:gs>
                <a:gs pos="100000">
                  <a:schemeClr val="bg1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3800" name="Rectangle 8"/>
            <p:cNvSpPr>
              <a:spLocks noChangeArrowheads="1"/>
            </p:cNvSpPr>
            <p:nvPr/>
          </p:nvSpPr>
          <p:spPr bwMode="auto">
            <a:xfrm>
              <a:off x="432" y="300"/>
              <a:ext cx="2927" cy="4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FF3300"/>
                </a:gs>
                <a:gs pos="100000">
                  <a:schemeClr val="bg1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3801" name="Rectangle 9"/>
            <p:cNvSpPr>
              <a:spLocks noChangeArrowheads="1"/>
            </p:cNvSpPr>
            <p:nvPr/>
          </p:nvSpPr>
          <p:spPr bwMode="auto">
            <a:xfrm>
              <a:off x="488" y="240"/>
              <a:ext cx="47" cy="1104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FF3300"/>
                </a:gs>
                <a:gs pos="100000">
                  <a:schemeClr val="bg1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3802" name="Rectangle 10"/>
            <p:cNvSpPr>
              <a:spLocks noChangeArrowheads="1"/>
            </p:cNvSpPr>
            <p:nvPr/>
          </p:nvSpPr>
          <p:spPr bwMode="auto">
            <a:xfrm>
              <a:off x="432" y="248"/>
              <a:ext cx="4992" cy="4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FF3300"/>
                </a:gs>
                <a:gs pos="100000">
                  <a:schemeClr val="bg1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3803" name="Rectangle 11"/>
            <p:cNvSpPr>
              <a:spLocks noChangeArrowheads="1"/>
            </p:cNvSpPr>
            <p:nvPr/>
          </p:nvSpPr>
          <p:spPr bwMode="auto">
            <a:xfrm>
              <a:off x="432" y="356"/>
              <a:ext cx="1248" cy="47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FF3300"/>
                </a:gs>
                <a:gs pos="100000">
                  <a:schemeClr val="bg1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33820" name="Text Box 28"/>
          <p:cNvSpPr txBox="1">
            <a:spLocks noChangeArrowheads="1"/>
          </p:cNvSpPr>
          <p:nvPr/>
        </p:nvSpPr>
        <p:spPr bwMode="auto">
          <a:xfrm>
            <a:off x="1371600" y="819150"/>
            <a:ext cx="6858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</a:rPr>
              <a:t>Điểm ở giữa. Trung </a:t>
            </a:r>
            <a:r>
              <a:rPr lang="vi-VN" sz="2400" b="1">
                <a:solidFill>
                  <a:srgbClr val="FF0066"/>
                </a:solidFill>
              </a:rPr>
              <a:t>đ</a:t>
            </a:r>
            <a:r>
              <a:rPr lang="en-US" sz="2400" b="1">
                <a:solidFill>
                  <a:srgbClr val="FF0066"/>
                </a:solidFill>
              </a:rPr>
              <a:t>iểm của </a:t>
            </a:r>
            <a:r>
              <a:rPr lang="vi-VN" sz="2400" b="1">
                <a:solidFill>
                  <a:srgbClr val="FF0066"/>
                </a:solidFill>
              </a:rPr>
              <a:t>đ</a:t>
            </a:r>
            <a:r>
              <a:rPr lang="en-US" sz="2400" b="1">
                <a:solidFill>
                  <a:srgbClr val="FF0066"/>
                </a:solidFill>
              </a:rPr>
              <a:t>oạn thẳng.</a:t>
            </a:r>
          </a:p>
        </p:txBody>
      </p:sp>
      <p:sp>
        <p:nvSpPr>
          <p:cNvPr id="2053" name="Line 64"/>
          <p:cNvSpPr>
            <a:spLocks noChangeShapeType="1"/>
          </p:cNvSpPr>
          <p:nvPr/>
        </p:nvSpPr>
        <p:spPr bwMode="auto">
          <a:xfrm>
            <a:off x="823913" y="1371600"/>
            <a:ext cx="0" cy="5486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61" name="Text Box 69"/>
          <p:cNvSpPr txBox="1">
            <a:spLocks noChangeArrowheads="1"/>
          </p:cNvSpPr>
          <p:nvPr/>
        </p:nvSpPr>
        <p:spPr bwMode="auto">
          <a:xfrm>
            <a:off x="762000" y="1476375"/>
            <a:ext cx="3505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3300"/>
                </a:solidFill>
              </a:rPr>
              <a:t>1. Điểm ở giữa .</a:t>
            </a:r>
          </a:p>
        </p:txBody>
      </p:sp>
      <p:sp>
        <p:nvSpPr>
          <p:cNvPr id="33862" name="Text Box 70"/>
          <p:cNvSpPr txBox="1">
            <a:spLocks noChangeArrowheads="1"/>
          </p:cNvSpPr>
          <p:nvPr/>
        </p:nvSpPr>
        <p:spPr bwMode="auto">
          <a:xfrm>
            <a:off x="1273175" y="1981200"/>
            <a:ext cx="38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3300"/>
                </a:solidFill>
              </a:rPr>
              <a:t>A</a:t>
            </a:r>
          </a:p>
        </p:txBody>
      </p:sp>
      <p:sp>
        <p:nvSpPr>
          <p:cNvPr id="33863" name="Text Box 71"/>
          <p:cNvSpPr txBox="1">
            <a:spLocks noChangeArrowheads="1"/>
          </p:cNvSpPr>
          <p:nvPr/>
        </p:nvSpPr>
        <p:spPr bwMode="auto">
          <a:xfrm>
            <a:off x="3105150" y="1981200"/>
            <a:ext cx="53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3300"/>
                </a:solidFill>
              </a:rPr>
              <a:t>O</a:t>
            </a:r>
          </a:p>
        </p:txBody>
      </p:sp>
      <p:sp>
        <p:nvSpPr>
          <p:cNvPr id="33864" name="Text Box 72"/>
          <p:cNvSpPr txBox="1">
            <a:spLocks noChangeArrowheads="1"/>
          </p:cNvSpPr>
          <p:nvPr/>
        </p:nvSpPr>
        <p:spPr bwMode="auto">
          <a:xfrm>
            <a:off x="3786188" y="1981200"/>
            <a:ext cx="38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3300"/>
                </a:solidFill>
              </a:rPr>
              <a:t>B</a:t>
            </a:r>
          </a:p>
        </p:txBody>
      </p:sp>
      <p:sp>
        <p:nvSpPr>
          <p:cNvPr id="33865" name="Text Box 73"/>
          <p:cNvSpPr txBox="1">
            <a:spLocks noChangeArrowheads="1"/>
          </p:cNvSpPr>
          <p:nvPr/>
        </p:nvSpPr>
        <p:spPr bwMode="auto">
          <a:xfrm>
            <a:off x="3781425" y="1981200"/>
            <a:ext cx="38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</a:rPr>
              <a:t>B</a:t>
            </a:r>
          </a:p>
        </p:txBody>
      </p:sp>
      <p:sp>
        <p:nvSpPr>
          <p:cNvPr id="33869" name="Line 77"/>
          <p:cNvSpPr>
            <a:spLocks noChangeShapeType="1"/>
          </p:cNvSpPr>
          <p:nvPr/>
        </p:nvSpPr>
        <p:spPr bwMode="auto">
          <a:xfrm>
            <a:off x="3319463" y="24003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100"/>
          <p:cNvGrpSpPr>
            <a:grpSpLocks/>
          </p:cNvGrpSpPr>
          <p:nvPr/>
        </p:nvGrpSpPr>
        <p:grpSpPr bwMode="auto">
          <a:xfrm>
            <a:off x="914400" y="2362200"/>
            <a:ext cx="3581400" cy="190500"/>
            <a:chOff x="576" y="1512"/>
            <a:chExt cx="2352" cy="96"/>
          </a:xfrm>
        </p:grpSpPr>
        <p:sp>
          <p:nvSpPr>
            <p:cNvPr id="2086" name="Line 75"/>
            <p:cNvSpPr>
              <a:spLocks noChangeShapeType="1"/>
            </p:cNvSpPr>
            <p:nvPr/>
          </p:nvSpPr>
          <p:spPr bwMode="auto">
            <a:xfrm>
              <a:off x="576" y="1560"/>
              <a:ext cx="235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7" name="Line 76"/>
            <p:cNvSpPr>
              <a:spLocks noChangeShapeType="1"/>
            </p:cNvSpPr>
            <p:nvPr/>
          </p:nvSpPr>
          <p:spPr bwMode="auto">
            <a:xfrm>
              <a:off x="935" y="151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8" name="Line 78"/>
            <p:cNvSpPr>
              <a:spLocks noChangeShapeType="1"/>
            </p:cNvSpPr>
            <p:nvPr/>
          </p:nvSpPr>
          <p:spPr bwMode="auto">
            <a:xfrm>
              <a:off x="2569" y="151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871" name="Text Box 79"/>
          <p:cNvSpPr txBox="1">
            <a:spLocks noChangeArrowheads="1"/>
          </p:cNvSpPr>
          <p:nvPr/>
        </p:nvSpPr>
        <p:spPr bwMode="auto">
          <a:xfrm>
            <a:off x="1273175" y="1981200"/>
            <a:ext cx="38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</a:rPr>
              <a:t>A</a:t>
            </a:r>
          </a:p>
        </p:txBody>
      </p:sp>
      <p:sp>
        <p:nvSpPr>
          <p:cNvPr id="33872" name="Text Box 80"/>
          <p:cNvSpPr txBox="1">
            <a:spLocks noChangeArrowheads="1"/>
          </p:cNvSpPr>
          <p:nvPr/>
        </p:nvSpPr>
        <p:spPr bwMode="auto">
          <a:xfrm>
            <a:off x="3105150" y="1981200"/>
            <a:ext cx="45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</a:rPr>
              <a:t>O</a:t>
            </a:r>
          </a:p>
        </p:txBody>
      </p:sp>
      <p:sp>
        <p:nvSpPr>
          <p:cNvPr id="33873" name="Text Box 81"/>
          <p:cNvSpPr txBox="1">
            <a:spLocks noChangeArrowheads="1"/>
          </p:cNvSpPr>
          <p:nvPr/>
        </p:nvSpPr>
        <p:spPr bwMode="auto">
          <a:xfrm>
            <a:off x="3105150" y="1981200"/>
            <a:ext cx="38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O</a:t>
            </a:r>
          </a:p>
        </p:txBody>
      </p:sp>
      <p:sp>
        <p:nvSpPr>
          <p:cNvPr id="33874" name="Text Box 82"/>
          <p:cNvSpPr txBox="1">
            <a:spLocks noChangeArrowheads="1"/>
          </p:cNvSpPr>
          <p:nvPr/>
        </p:nvSpPr>
        <p:spPr bwMode="auto">
          <a:xfrm>
            <a:off x="4648200" y="1981200"/>
            <a:ext cx="441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/>
              <a:t> A, O, B là ba </a:t>
            </a:r>
            <a:r>
              <a:rPr lang="vi-VN" sz="2000" b="1"/>
              <a:t>đ</a:t>
            </a:r>
            <a:r>
              <a:rPr lang="en-US" sz="2000" b="1"/>
              <a:t>iểm thẳng hàng.</a:t>
            </a:r>
          </a:p>
        </p:txBody>
      </p:sp>
      <p:sp>
        <p:nvSpPr>
          <p:cNvPr id="33875" name="Text Box 83"/>
          <p:cNvSpPr txBox="1">
            <a:spLocks noChangeArrowheads="1"/>
          </p:cNvSpPr>
          <p:nvPr/>
        </p:nvSpPr>
        <p:spPr bwMode="auto">
          <a:xfrm>
            <a:off x="4800600" y="2544763"/>
            <a:ext cx="426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O là </a:t>
            </a:r>
            <a:r>
              <a:rPr lang="vi-VN" sz="2000" b="1" i="1">
                <a:solidFill>
                  <a:srgbClr val="FF00FF"/>
                </a:solidFill>
              </a:rPr>
              <a:t>đ</a:t>
            </a:r>
            <a:r>
              <a:rPr lang="en-US" sz="2000" b="1" i="1">
                <a:solidFill>
                  <a:srgbClr val="FF00FF"/>
                </a:solidFill>
              </a:rPr>
              <a:t>iểm ở giữa</a:t>
            </a:r>
            <a:r>
              <a:rPr lang="en-US" sz="2000" b="1"/>
              <a:t> hai </a:t>
            </a:r>
            <a:r>
              <a:rPr lang="vi-VN" sz="2000" b="1"/>
              <a:t>đ</a:t>
            </a:r>
            <a:r>
              <a:rPr lang="en-US" sz="2000" b="1"/>
              <a:t>iểm A và B.</a:t>
            </a:r>
          </a:p>
        </p:txBody>
      </p:sp>
      <p:sp>
        <p:nvSpPr>
          <p:cNvPr id="33876" name="Text Box 84"/>
          <p:cNvSpPr txBox="1">
            <a:spLocks noChangeArrowheads="1"/>
          </p:cNvSpPr>
          <p:nvPr/>
        </p:nvSpPr>
        <p:spPr bwMode="auto">
          <a:xfrm>
            <a:off x="781050" y="2781300"/>
            <a:ext cx="426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3300"/>
                </a:solidFill>
              </a:rPr>
              <a:t>2. Trung </a:t>
            </a:r>
            <a:r>
              <a:rPr lang="vi-VN" sz="2000" b="1">
                <a:solidFill>
                  <a:srgbClr val="003300"/>
                </a:solidFill>
              </a:rPr>
              <a:t>đ</a:t>
            </a:r>
            <a:r>
              <a:rPr lang="en-US" sz="2000" b="1">
                <a:solidFill>
                  <a:srgbClr val="003300"/>
                </a:solidFill>
              </a:rPr>
              <a:t>iểm của </a:t>
            </a:r>
            <a:r>
              <a:rPr lang="vi-VN" sz="2000" b="1">
                <a:solidFill>
                  <a:srgbClr val="003300"/>
                </a:solidFill>
              </a:rPr>
              <a:t>đ</a:t>
            </a:r>
            <a:r>
              <a:rPr lang="en-US" sz="2000" b="1">
                <a:solidFill>
                  <a:srgbClr val="003300"/>
                </a:solidFill>
              </a:rPr>
              <a:t>oạn thẳng .</a:t>
            </a:r>
          </a:p>
        </p:txBody>
      </p:sp>
      <p:sp>
        <p:nvSpPr>
          <p:cNvPr id="33883" name="Line 91"/>
          <p:cNvSpPr>
            <a:spLocks noChangeShapeType="1"/>
          </p:cNvSpPr>
          <p:nvPr/>
        </p:nvSpPr>
        <p:spPr bwMode="auto">
          <a:xfrm>
            <a:off x="2743200" y="3733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105"/>
          <p:cNvGrpSpPr>
            <a:grpSpLocks/>
          </p:cNvGrpSpPr>
          <p:nvPr/>
        </p:nvGrpSpPr>
        <p:grpSpPr bwMode="auto">
          <a:xfrm>
            <a:off x="990600" y="3733800"/>
            <a:ext cx="3505200" cy="152400"/>
            <a:chOff x="624" y="2352"/>
            <a:chExt cx="2208" cy="96"/>
          </a:xfrm>
        </p:grpSpPr>
        <p:sp>
          <p:nvSpPr>
            <p:cNvPr id="2082" name="Line 86"/>
            <p:cNvSpPr>
              <a:spLocks noChangeShapeType="1"/>
            </p:cNvSpPr>
            <p:nvPr/>
          </p:nvSpPr>
          <p:spPr bwMode="auto">
            <a:xfrm>
              <a:off x="624" y="2400"/>
              <a:ext cx="11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3" name="Line 87"/>
            <p:cNvSpPr>
              <a:spLocks noChangeShapeType="1"/>
            </p:cNvSpPr>
            <p:nvPr/>
          </p:nvSpPr>
          <p:spPr bwMode="auto">
            <a:xfrm>
              <a:off x="624" y="23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4" name="Line 90"/>
            <p:cNvSpPr>
              <a:spLocks noChangeShapeType="1"/>
            </p:cNvSpPr>
            <p:nvPr/>
          </p:nvSpPr>
          <p:spPr bwMode="auto">
            <a:xfrm>
              <a:off x="1728" y="2400"/>
              <a:ext cx="11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5" name="Line 92"/>
            <p:cNvSpPr>
              <a:spLocks noChangeShapeType="1"/>
            </p:cNvSpPr>
            <p:nvPr/>
          </p:nvSpPr>
          <p:spPr bwMode="auto">
            <a:xfrm>
              <a:off x="2832" y="23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885" name="Text Box 93"/>
          <p:cNvSpPr txBox="1">
            <a:spLocks noChangeArrowheads="1"/>
          </p:cNvSpPr>
          <p:nvPr/>
        </p:nvSpPr>
        <p:spPr bwMode="auto">
          <a:xfrm>
            <a:off x="792163" y="3810000"/>
            <a:ext cx="38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A</a:t>
            </a:r>
          </a:p>
        </p:txBody>
      </p:sp>
      <p:sp>
        <p:nvSpPr>
          <p:cNvPr id="33886" name="Text Box 94"/>
          <p:cNvSpPr txBox="1">
            <a:spLocks noChangeArrowheads="1"/>
          </p:cNvSpPr>
          <p:nvPr/>
        </p:nvSpPr>
        <p:spPr bwMode="auto">
          <a:xfrm>
            <a:off x="2514600" y="3810000"/>
            <a:ext cx="45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M</a:t>
            </a:r>
          </a:p>
        </p:txBody>
      </p:sp>
      <p:sp>
        <p:nvSpPr>
          <p:cNvPr id="33887" name="Text Box 95"/>
          <p:cNvSpPr txBox="1">
            <a:spLocks noChangeArrowheads="1"/>
          </p:cNvSpPr>
          <p:nvPr/>
        </p:nvSpPr>
        <p:spPr bwMode="auto">
          <a:xfrm>
            <a:off x="4295775" y="3810000"/>
            <a:ext cx="38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B</a:t>
            </a:r>
          </a:p>
        </p:txBody>
      </p:sp>
      <p:sp>
        <p:nvSpPr>
          <p:cNvPr id="33888" name="Text Box 96"/>
          <p:cNvSpPr txBox="1">
            <a:spLocks noChangeArrowheads="1"/>
          </p:cNvSpPr>
          <p:nvPr/>
        </p:nvSpPr>
        <p:spPr bwMode="auto">
          <a:xfrm>
            <a:off x="1447800" y="3414713"/>
            <a:ext cx="1143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3 cm</a:t>
            </a:r>
          </a:p>
        </p:txBody>
      </p:sp>
      <p:sp>
        <p:nvSpPr>
          <p:cNvPr id="33889" name="Text Box 97"/>
          <p:cNvSpPr txBox="1">
            <a:spLocks noChangeArrowheads="1"/>
          </p:cNvSpPr>
          <p:nvPr/>
        </p:nvSpPr>
        <p:spPr bwMode="auto">
          <a:xfrm>
            <a:off x="3200400" y="3414713"/>
            <a:ext cx="914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3 cm</a:t>
            </a:r>
          </a:p>
        </p:txBody>
      </p:sp>
      <p:sp>
        <p:nvSpPr>
          <p:cNvPr id="33890" name="Text Box 98"/>
          <p:cNvSpPr txBox="1">
            <a:spLocks noChangeArrowheads="1"/>
          </p:cNvSpPr>
          <p:nvPr/>
        </p:nvSpPr>
        <p:spPr bwMode="auto">
          <a:xfrm>
            <a:off x="2514600" y="3810000"/>
            <a:ext cx="45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</a:rPr>
              <a:t>M</a:t>
            </a:r>
          </a:p>
        </p:txBody>
      </p:sp>
      <p:sp>
        <p:nvSpPr>
          <p:cNvPr id="33891" name="Text Box 99"/>
          <p:cNvSpPr txBox="1">
            <a:spLocks noChangeArrowheads="1"/>
          </p:cNvSpPr>
          <p:nvPr/>
        </p:nvSpPr>
        <p:spPr bwMode="auto">
          <a:xfrm>
            <a:off x="4648200" y="3276600"/>
            <a:ext cx="44196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 dirty="0"/>
              <a:t>M </a:t>
            </a:r>
            <a:r>
              <a:rPr lang="en-US" sz="2000" b="1" dirty="0" err="1"/>
              <a:t>là</a:t>
            </a:r>
            <a:r>
              <a:rPr lang="en-US" sz="2000" b="1" dirty="0"/>
              <a:t> </a:t>
            </a:r>
            <a:r>
              <a:rPr lang="vi-VN" sz="2000" b="1" dirty="0"/>
              <a:t>đ</a:t>
            </a:r>
            <a:r>
              <a:rPr lang="en-US" sz="2000" b="1" dirty="0" err="1"/>
              <a:t>iểm</a:t>
            </a:r>
            <a:r>
              <a:rPr lang="en-US" sz="2000" b="1" dirty="0"/>
              <a:t> ở </a:t>
            </a:r>
            <a:r>
              <a:rPr lang="en-US" sz="2000" b="1" dirty="0" err="1"/>
              <a:t>giữa</a:t>
            </a:r>
            <a:r>
              <a:rPr lang="en-US" sz="2000" b="1" dirty="0"/>
              <a:t> </a:t>
            </a:r>
            <a:r>
              <a:rPr lang="en-US" sz="2000" b="1" dirty="0" err="1"/>
              <a:t>hai</a:t>
            </a:r>
            <a:r>
              <a:rPr lang="en-US" sz="2000" b="1" dirty="0"/>
              <a:t> </a:t>
            </a:r>
            <a:r>
              <a:rPr lang="vi-VN" sz="2000" b="1" dirty="0"/>
              <a:t>đ</a:t>
            </a:r>
            <a:r>
              <a:rPr lang="en-US" sz="2000" b="1" dirty="0" err="1"/>
              <a:t>iểm</a:t>
            </a:r>
            <a:r>
              <a:rPr lang="en-US" sz="2000" b="1" dirty="0"/>
              <a:t> A </a:t>
            </a:r>
            <a:r>
              <a:rPr lang="en-US" sz="2000" b="1" dirty="0" err="1"/>
              <a:t>và</a:t>
            </a:r>
            <a:r>
              <a:rPr lang="en-US" sz="2000" b="1" dirty="0"/>
              <a:t> B.   </a:t>
            </a:r>
            <a:r>
              <a:rPr lang="en-US" sz="2000" b="1" dirty="0" err="1"/>
              <a:t>Độ</a:t>
            </a:r>
            <a:r>
              <a:rPr lang="en-US" sz="2000" b="1" dirty="0"/>
              <a:t> </a:t>
            </a:r>
            <a:r>
              <a:rPr lang="en-US" sz="2000" b="1" dirty="0" err="1"/>
              <a:t>dài</a:t>
            </a:r>
            <a:r>
              <a:rPr lang="en-US" sz="2000" b="1" dirty="0"/>
              <a:t> </a:t>
            </a:r>
            <a:r>
              <a:rPr lang="vi-VN" sz="2000" b="1" dirty="0"/>
              <a:t>đ</a:t>
            </a:r>
            <a:r>
              <a:rPr lang="en-US" sz="2000" b="1" dirty="0" err="1"/>
              <a:t>oạn</a:t>
            </a:r>
            <a:r>
              <a:rPr lang="en-US" sz="2000" b="1" dirty="0"/>
              <a:t> </a:t>
            </a:r>
            <a:r>
              <a:rPr lang="en-US" sz="2000" b="1" dirty="0" err="1"/>
              <a:t>thẳng</a:t>
            </a:r>
            <a:r>
              <a:rPr lang="en-US" sz="2000" b="1" dirty="0"/>
              <a:t> AM </a:t>
            </a:r>
            <a:r>
              <a:rPr lang="en-US" sz="2000" b="1" dirty="0" err="1"/>
              <a:t>bằng</a:t>
            </a:r>
            <a:r>
              <a:rPr lang="en-US" sz="2000" b="1" dirty="0"/>
              <a:t> </a:t>
            </a:r>
            <a:r>
              <a:rPr lang="vi-VN" sz="2000" b="1" dirty="0"/>
              <a:t>đ</a:t>
            </a:r>
            <a:r>
              <a:rPr lang="en-US" sz="2000" b="1" dirty="0"/>
              <a:t>ộ </a:t>
            </a:r>
            <a:r>
              <a:rPr lang="en-US" sz="2000" b="1" dirty="0" err="1"/>
              <a:t>dài</a:t>
            </a:r>
            <a:r>
              <a:rPr lang="en-US" sz="2000" b="1" dirty="0"/>
              <a:t> </a:t>
            </a:r>
            <a:r>
              <a:rPr lang="vi-VN" sz="2000" b="1" dirty="0"/>
              <a:t>đ</a:t>
            </a:r>
            <a:r>
              <a:rPr lang="en-US" sz="2000" b="1" dirty="0" err="1"/>
              <a:t>oạn</a:t>
            </a:r>
            <a:r>
              <a:rPr lang="en-US" sz="2000" b="1" dirty="0"/>
              <a:t> </a:t>
            </a:r>
            <a:r>
              <a:rPr lang="en-US" sz="2000" b="1" dirty="0" err="1"/>
              <a:t>thẳng</a:t>
            </a:r>
            <a:r>
              <a:rPr lang="en-US" sz="2000" b="1" dirty="0"/>
              <a:t> MB.                          </a:t>
            </a:r>
            <a:endParaRPr lang="en-US" sz="2000" b="1" dirty="0" smtClean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 dirty="0" err="1" smtClean="0"/>
              <a:t>Viết</a:t>
            </a:r>
            <a:r>
              <a:rPr lang="en-US" sz="2000" b="1" dirty="0" smtClean="0"/>
              <a:t> </a:t>
            </a:r>
            <a:r>
              <a:rPr lang="en-US" sz="2000" b="1" dirty="0" err="1"/>
              <a:t>là</a:t>
            </a:r>
            <a:r>
              <a:rPr lang="en-US" sz="2000" b="1" dirty="0"/>
              <a:t>: AM = MB.</a:t>
            </a:r>
          </a:p>
        </p:txBody>
      </p:sp>
      <p:sp>
        <p:nvSpPr>
          <p:cNvPr id="33895" name="Text Box 103"/>
          <p:cNvSpPr txBox="1">
            <a:spLocks noChangeArrowheads="1"/>
          </p:cNvSpPr>
          <p:nvPr/>
        </p:nvSpPr>
        <p:spPr bwMode="auto">
          <a:xfrm>
            <a:off x="2819400" y="4724400"/>
            <a:ext cx="5791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/>
              <a:t>M </a:t>
            </a:r>
            <a:r>
              <a:rPr lang="vi-VN" sz="2000" b="1"/>
              <a:t>đư</a:t>
            </a:r>
            <a:r>
              <a:rPr lang="en-US" sz="2000" b="1"/>
              <a:t>ợc gọi là </a:t>
            </a:r>
            <a:r>
              <a:rPr lang="en-US" sz="2000" b="1" i="1">
                <a:solidFill>
                  <a:srgbClr val="FF00FF"/>
                </a:solidFill>
              </a:rPr>
              <a:t>trung </a:t>
            </a:r>
            <a:r>
              <a:rPr lang="vi-VN" sz="2000" b="1" i="1">
                <a:solidFill>
                  <a:srgbClr val="FF00FF"/>
                </a:solidFill>
              </a:rPr>
              <a:t>đ</a:t>
            </a:r>
            <a:r>
              <a:rPr lang="en-US" sz="2000" b="1" i="1">
                <a:solidFill>
                  <a:srgbClr val="FF00FF"/>
                </a:solidFill>
              </a:rPr>
              <a:t>iểm</a:t>
            </a:r>
            <a:r>
              <a:rPr lang="en-US" sz="2000" b="1"/>
              <a:t> của </a:t>
            </a:r>
            <a:r>
              <a:rPr lang="vi-VN" sz="2000" b="1"/>
              <a:t>đ</a:t>
            </a:r>
            <a:r>
              <a:rPr lang="en-US" sz="2000" b="1"/>
              <a:t>oạn thẳng AB.   </a:t>
            </a:r>
          </a:p>
        </p:txBody>
      </p:sp>
      <p:sp>
        <p:nvSpPr>
          <p:cNvPr id="33898" name="Text Box 106"/>
          <p:cNvSpPr txBox="1">
            <a:spLocks noChangeArrowheads="1"/>
          </p:cNvSpPr>
          <p:nvPr/>
        </p:nvSpPr>
        <p:spPr bwMode="auto">
          <a:xfrm>
            <a:off x="4608513" y="4719638"/>
            <a:ext cx="1508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rgbClr val="008000"/>
                </a:solidFill>
              </a:rPr>
              <a:t>trung </a:t>
            </a:r>
            <a:r>
              <a:rPr lang="vi-VN" sz="2000" b="1" i="1">
                <a:solidFill>
                  <a:srgbClr val="008000"/>
                </a:solidFill>
              </a:rPr>
              <a:t>đ</a:t>
            </a:r>
            <a:r>
              <a:rPr lang="en-US" sz="2000" b="1" i="1">
                <a:solidFill>
                  <a:srgbClr val="008000"/>
                </a:solidFill>
              </a:rPr>
              <a:t>iểm</a:t>
            </a:r>
          </a:p>
        </p:txBody>
      </p:sp>
      <p:grpSp>
        <p:nvGrpSpPr>
          <p:cNvPr id="2078" name="Group 17"/>
          <p:cNvGrpSpPr>
            <a:grpSpLocks/>
          </p:cNvGrpSpPr>
          <p:nvPr/>
        </p:nvGrpSpPr>
        <p:grpSpPr bwMode="auto">
          <a:xfrm>
            <a:off x="152400" y="1981200"/>
            <a:ext cx="609600" cy="609600"/>
            <a:chOff x="192" y="1488"/>
            <a:chExt cx="384" cy="384"/>
          </a:xfrm>
        </p:grpSpPr>
        <p:sp>
          <p:nvSpPr>
            <p:cNvPr id="2080" name="AutoShape 18"/>
            <p:cNvSpPr>
              <a:spLocks noChangeArrowheads="1"/>
            </p:cNvSpPr>
            <p:nvPr/>
          </p:nvSpPr>
          <p:spPr bwMode="auto">
            <a:xfrm>
              <a:off x="192" y="1488"/>
              <a:ext cx="384" cy="384"/>
            </a:xfrm>
            <a:prstGeom prst="star8">
              <a:avLst>
                <a:gd name="adj" fmla="val 382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081" name="Text Box 19"/>
            <p:cNvSpPr txBox="1">
              <a:spLocks noChangeArrowheads="1"/>
            </p:cNvSpPr>
            <p:nvPr/>
          </p:nvSpPr>
          <p:spPr bwMode="auto">
            <a:xfrm>
              <a:off x="276" y="1534"/>
              <a:ext cx="24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b</a:t>
              </a:r>
            </a:p>
          </p:txBody>
        </p:sp>
      </p:grpSp>
      <p:sp>
        <p:nvSpPr>
          <p:cNvPr id="33907" name="Line 115"/>
          <p:cNvSpPr>
            <a:spLocks noChangeShapeType="1"/>
          </p:cNvSpPr>
          <p:nvPr/>
        </p:nvSpPr>
        <p:spPr bwMode="auto">
          <a:xfrm>
            <a:off x="152400" y="1981200"/>
            <a:ext cx="609600" cy="6858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38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8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8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8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33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500"/>
                                        <p:tgtEl>
                                          <p:spTgt spid="33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500"/>
                                        <p:tgtEl>
                                          <p:spTgt spid="33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33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8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33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1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33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4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33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7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33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0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33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38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70" presetID="3" presetClass="exit" presetSubtype="1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338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74" presetID="3" presetClass="exit" presetSubtype="1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33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78" presetID="3" presetClass="exit" presetSubtype="1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338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2000"/>
                                        <p:tgtEl>
                                          <p:spTgt spid="33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7" dur="1000" fill="hold"/>
                                        <p:tgtEl>
                                          <p:spTgt spid="33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9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000" fill="hold"/>
                                        <p:tgtEl>
                                          <p:spTgt spid="33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38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3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3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38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3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3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06" presetID="35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33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109" presetID="3" presetClass="exit" presetSubtype="1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338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38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3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3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7" dur="500"/>
                                        <p:tgtEl>
                                          <p:spTgt spid="33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3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3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500"/>
                                        <p:tgtEl>
                                          <p:spTgt spid="33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3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3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500"/>
                                        <p:tgtEl>
                                          <p:spTgt spid="33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3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3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6" dur="500"/>
                                        <p:tgtEl>
                                          <p:spTgt spid="33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3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3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1" dur="500"/>
                                        <p:tgtEl>
                                          <p:spTgt spid="33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9" dur="1000" fill="hold"/>
                                        <p:tgtEl>
                                          <p:spTgt spid="33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1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2" dur="1000" fill="hold"/>
                                        <p:tgtEl>
                                          <p:spTgt spid="33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4" presetID="35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5" dur="1000" fill="hold"/>
                                        <p:tgtEl>
                                          <p:spTgt spid="33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3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3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0" dur="2000"/>
                                        <p:tgtEl>
                                          <p:spTgt spid="33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27" presetClass="entr" presetSubtype="0" repeatCount="1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5" dur="500"/>
                                        <p:tgtEl>
                                          <p:spTgt spid="338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6" dur="500"/>
                                        <p:tgtEl>
                                          <p:spTgt spid="338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500"/>
                                        <p:tgtEl>
                                          <p:spTgt spid="338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3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3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4" dur="1000"/>
                                        <p:tgtEl>
                                          <p:spTgt spid="3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20" grpId="0"/>
      <p:bldP spid="33861" grpId="0"/>
      <p:bldP spid="33862" grpId="0"/>
      <p:bldP spid="33863" grpId="0"/>
      <p:bldP spid="33864" grpId="0"/>
      <p:bldP spid="33865" grpId="0"/>
      <p:bldP spid="33865" grpId="1"/>
      <p:bldP spid="33865" grpId="2"/>
      <p:bldP spid="33865" grpId="3"/>
      <p:bldP spid="33869" grpId="0" animBg="1"/>
      <p:bldP spid="33871" grpId="0"/>
      <p:bldP spid="33871" grpId="1"/>
      <p:bldP spid="33871" grpId="2"/>
      <p:bldP spid="33871" grpId="3"/>
      <p:bldP spid="33872" grpId="0" build="allAtOnce"/>
      <p:bldP spid="33872" grpId="1" build="allAtOnce"/>
      <p:bldP spid="33872" grpId="2" build="allAtOnce"/>
      <p:bldP spid="33872" grpId="3" build="allAtOnce"/>
      <p:bldP spid="33873" grpId="0"/>
      <p:bldP spid="33873" grpId="1"/>
      <p:bldP spid="33873" grpId="2"/>
      <p:bldP spid="33873" grpId="3"/>
      <p:bldP spid="33873" grpId="4"/>
      <p:bldP spid="33874" grpId="0"/>
      <p:bldP spid="33876" grpId="0"/>
      <p:bldP spid="33883" grpId="0" animBg="1"/>
      <p:bldP spid="33885" grpId="0"/>
      <p:bldP spid="33886" grpId="0"/>
      <p:bldP spid="33887" grpId="0"/>
      <p:bldP spid="33888" grpId="0"/>
      <p:bldP spid="33889" grpId="0"/>
      <p:bldP spid="33890" grpId="0"/>
      <p:bldP spid="33890" grpId="1"/>
      <p:bldP spid="33890" grpId="2"/>
      <p:bldP spid="33890" grpId="3"/>
      <p:bldP spid="33895" grpId="0"/>
      <p:bldP spid="33898" grpId="0"/>
      <p:bldP spid="3390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19050" y="0"/>
            <a:ext cx="9067800" cy="1371600"/>
          </a:xfrm>
          <a:gradFill rotWithShape="1">
            <a:gsLst>
              <a:gs pos="0">
                <a:schemeClr val="accent1"/>
              </a:gs>
              <a:gs pos="100000">
                <a:srgbClr val="EEFED0"/>
              </a:gs>
            </a:gsLst>
            <a:lin ang="0" scaled="1"/>
          </a:gra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> </a:t>
            </a:r>
            <a:r>
              <a:rPr lang="en-US" sz="2400" b="1" smtClean="0">
                <a:solidFill>
                  <a:srgbClr val="FF0066"/>
                </a:solidFill>
              </a:rPr>
              <a:t>Điểm ở giữa. Trung </a:t>
            </a:r>
            <a:r>
              <a:rPr lang="vi-VN" sz="2400" b="1" smtClean="0">
                <a:solidFill>
                  <a:srgbClr val="FF0066"/>
                </a:solidFill>
              </a:rPr>
              <a:t>đ</a:t>
            </a:r>
            <a:r>
              <a:rPr lang="en-US" sz="2400" b="1" smtClean="0">
                <a:solidFill>
                  <a:srgbClr val="FF0066"/>
                </a:solidFill>
              </a:rPr>
              <a:t>iểm của </a:t>
            </a:r>
            <a:r>
              <a:rPr lang="vi-VN" sz="2400" b="1" smtClean="0">
                <a:solidFill>
                  <a:srgbClr val="FF0066"/>
                </a:solidFill>
              </a:rPr>
              <a:t>đ</a:t>
            </a:r>
            <a:r>
              <a:rPr lang="en-US" sz="2400" b="1" smtClean="0">
                <a:solidFill>
                  <a:srgbClr val="FF0066"/>
                </a:solidFill>
              </a:rPr>
              <a:t>oạn thẳng.</a:t>
            </a:r>
          </a:p>
        </p:txBody>
      </p:sp>
      <p:grpSp>
        <p:nvGrpSpPr>
          <p:cNvPr id="3075" name="Group 5"/>
          <p:cNvGrpSpPr>
            <a:grpSpLocks/>
          </p:cNvGrpSpPr>
          <p:nvPr/>
        </p:nvGrpSpPr>
        <p:grpSpPr bwMode="auto">
          <a:xfrm>
            <a:off x="76200" y="0"/>
            <a:ext cx="7043738" cy="3200400"/>
            <a:chOff x="432" y="240"/>
            <a:chExt cx="4992" cy="2016"/>
          </a:xfrm>
        </p:grpSpPr>
        <p:sp>
          <p:nvSpPr>
            <p:cNvPr id="37894" name="Rectangle 6"/>
            <p:cNvSpPr>
              <a:spLocks noChangeArrowheads="1"/>
            </p:cNvSpPr>
            <p:nvPr/>
          </p:nvSpPr>
          <p:spPr bwMode="auto">
            <a:xfrm>
              <a:off x="432" y="240"/>
              <a:ext cx="48" cy="201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FF3300"/>
                </a:gs>
                <a:gs pos="100000">
                  <a:schemeClr val="bg1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7895" name="Rectangle 7"/>
            <p:cNvSpPr>
              <a:spLocks noChangeArrowheads="1"/>
            </p:cNvSpPr>
            <p:nvPr/>
          </p:nvSpPr>
          <p:spPr bwMode="auto">
            <a:xfrm>
              <a:off x="542" y="240"/>
              <a:ext cx="50" cy="57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FF3300"/>
                </a:gs>
                <a:gs pos="100000">
                  <a:schemeClr val="bg1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7896" name="Rectangle 8"/>
            <p:cNvSpPr>
              <a:spLocks noChangeArrowheads="1"/>
            </p:cNvSpPr>
            <p:nvPr/>
          </p:nvSpPr>
          <p:spPr bwMode="auto">
            <a:xfrm>
              <a:off x="432" y="300"/>
              <a:ext cx="2927" cy="4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FF3300"/>
                </a:gs>
                <a:gs pos="100000">
                  <a:schemeClr val="bg1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7897" name="Rectangle 9"/>
            <p:cNvSpPr>
              <a:spLocks noChangeArrowheads="1"/>
            </p:cNvSpPr>
            <p:nvPr/>
          </p:nvSpPr>
          <p:spPr bwMode="auto">
            <a:xfrm>
              <a:off x="488" y="240"/>
              <a:ext cx="47" cy="1104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FF3300"/>
                </a:gs>
                <a:gs pos="100000">
                  <a:schemeClr val="bg1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7898" name="Rectangle 10"/>
            <p:cNvSpPr>
              <a:spLocks noChangeArrowheads="1"/>
            </p:cNvSpPr>
            <p:nvPr/>
          </p:nvSpPr>
          <p:spPr bwMode="auto">
            <a:xfrm>
              <a:off x="432" y="248"/>
              <a:ext cx="4992" cy="4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FF3300"/>
                </a:gs>
                <a:gs pos="100000">
                  <a:schemeClr val="bg1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7899" name="Rectangle 11"/>
            <p:cNvSpPr>
              <a:spLocks noChangeArrowheads="1"/>
            </p:cNvSpPr>
            <p:nvPr/>
          </p:nvSpPr>
          <p:spPr bwMode="auto">
            <a:xfrm>
              <a:off x="432" y="356"/>
              <a:ext cx="1248" cy="47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FF3300"/>
                </a:gs>
                <a:gs pos="100000">
                  <a:schemeClr val="bg1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3076" name="Line 16"/>
          <p:cNvSpPr>
            <a:spLocks noChangeShapeType="1"/>
          </p:cNvSpPr>
          <p:nvPr/>
        </p:nvSpPr>
        <p:spPr bwMode="auto">
          <a:xfrm>
            <a:off x="762000" y="1371600"/>
            <a:ext cx="0" cy="5486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7" name="Text Box 17"/>
          <p:cNvSpPr txBox="1">
            <a:spLocks noChangeArrowheads="1"/>
          </p:cNvSpPr>
          <p:nvPr/>
        </p:nvSpPr>
        <p:spPr bwMode="auto">
          <a:xfrm>
            <a:off x="762000" y="1476375"/>
            <a:ext cx="2209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3300"/>
                </a:solidFill>
              </a:rPr>
              <a:t>1. Điểm ở giữa.</a:t>
            </a:r>
          </a:p>
        </p:txBody>
      </p:sp>
      <p:sp>
        <p:nvSpPr>
          <p:cNvPr id="3078" name="Text Box 18"/>
          <p:cNvSpPr txBox="1">
            <a:spLocks noChangeArrowheads="1"/>
          </p:cNvSpPr>
          <p:nvPr/>
        </p:nvSpPr>
        <p:spPr bwMode="auto">
          <a:xfrm>
            <a:off x="1273175" y="1981200"/>
            <a:ext cx="38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3300"/>
                </a:solidFill>
              </a:rPr>
              <a:t>A</a:t>
            </a:r>
          </a:p>
        </p:txBody>
      </p:sp>
      <p:sp>
        <p:nvSpPr>
          <p:cNvPr id="3079" name="Text Box 19"/>
          <p:cNvSpPr txBox="1">
            <a:spLocks noChangeArrowheads="1"/>
          </p:cNvSpPr>
          <p:nvPr/>
        </p:nvSpPr>
        <p:spPr bwMode="auto">
          <a:xfrm>
            <a:off x="3105150" y="1981200"/>
            <a:ext cx="53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3300"/>
                </a:solidFill>
              </a:rPr>
              <a:t>O</a:t>
            </a:r>
          </a:p>
        </p:txBody>
      </p:sp>
      <p:sp>
        <p:nvSpPr>
          <p:cNvPr id="3080" name="Text Box 20"/>
          <p:cNvSpPr txBox="1">
            <a:spLocks noChangeArrowheads="1"/>
          </p:cNvSpPr>
          <p:nvPr/>
        </p:nvSpPr>
        <p:spPr bwMode="auto">
          <a:xfrm>
            <a:off x="3786188" y="1981200"/>
            <a:ext cx="38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3300"/>
                </a:solidFill>
              </a:rPr>
              <a:t>B</a:t>
            </a:r>
          </a:p>
        </p:txBody>
      </p:sp>
      <p:sp>
        <p:nvSpPr>
          <p:cNvPr id="3081" name="Text Box 21"/>
          <p:cNvSpPr txBox="1">
            <a:spLocks noChangeArrowheads="1"/>
          </p:cNvSpPr>
          <p:nvPr/>
        </p:nvSpPr>
        <p:spPr bwMode="auto">
          <a:xfrm>
            <a:off x="3781425" y="1981200"/>
            <a:ext cx="38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</a:rPr>
              <a:t>B</a:t>
            </a:r>
          </a:p>
        </p:txBody>
      </p:sp>
      <p:sp>
        <p:nvSpPr>
          <p:cNvPr id="3082" name="Line 22"/>
          <p:cNvSpPr>
            <a:spLocks noChangeShapeType="1"/>
          </p:cNvSpPr>
          <p:nvPr/>
        </p:nvSpPr>
        <p:spPr bwMode="auto">
          <a:xfrm>
            <a:off x="3319463" y="24003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083" name="Group 23"/>
          <p:cNvGrpSpPr>
            <a:grpSpLocks/>
          </p:cNvGrpSpPr>
          <p:nvPr/>
        </p:nvGrpSpPr>
        <p:grpSpPr bwMode="auto">
          <a:xfrm>
            <a:off x="914400" y="2362200"/>
            <a:ext cx="3581400" cy="190500"/>
            <a:chOff x="576" y="1512"/>
            <a:chExt cx="2352" cy="96"/>
          </a:xfrm>
        </p:grpSpPr>
        <p:sp>
          <p:nvSpPr>
            <p:cNvPr id="3109" name="Line 24"/>
            <p:cNvSpPr>
              <a:spLocks noChangeShapeType="1"/>
            </p:cNvSpPr>
            <p:nvPr/>
          </p:nvSpPr>
          <p:spPr bwMode="auto">
            <a:xfrm>
              <a:off x="576" y="1560"/>
              <a:ext cx="235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0" name="Line 25"/>
            <p:cNvSpPr>
              <a:spLocks noChangeShapeType="1"/>
            </p:cNvSpPr>
            <p:nvPr/>
          </p:nvSpPr>
          <p:spPr bwMode="auto">
            <a:xfrm>
              <a:off x="935" y="151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1" name="Line 26"/>
            <p:cNvSpPr>
              <a:spLocks noChangeShapeType="1"/>
            </p:cNvSpPr>
            <p:nvPr/>
          </p:nvSpPr>
          <p:spPr bwMode="auto">
            <a:xfrm>
              <a:off x="2569" y="151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84" name="Text Box 27"/>
          <p:cNvSpPr txBox="1">
            <a:spLocks noChangeArrowheads="1"/>
          </p:cNvSpPr>
          <p:nvPr/>
        </p:nvSpPr>
        <p:spPr bwMode="auto">
          <a:xfrm>
            <a:off x="1273175" y="1981200"/>
            <a:ext cx="38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</a:rPr>
              <a:t>A</a:t>
            </a:r>
          </a:p>
        </p:txBody>
      </p:sp>
      <p:sp>
        <p:nvSpPr>
          <p:cNvPr id="3085" name="Text Box 28"/>
          <p:cNvSpPr txBox="1">
            <a:spLocks noChangeArrowheads="1"/>
          </p:cNvSpPr>
          <p:nvPr/>
        </p:nvSpPr>
        <p:spPr bwMode="auto">
          <a:xfrm>
            <a:off x="3105150" y="1981200"/>
            <a:ext cx="45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</a:rPr>
              <a:t>O</a:t>
            </a:r>
          </a:p>
        </p:txBody>
      </p:sp>
      <p:sp>
        <p:nvSpPr>
          <p:cNvPr id="3086" name="Text Box 29"/>
          <p:cNvSpPr txBox="1">
            <a:spLocks noChangeArrowheads="1"/>
          </p:cNvSpPr>
          <p:nvPr/>
        </p:nvSpPr>
        <p:spPr bwMode="auto">
          <a:xfrm>
            <a:off x="3105150" y="1981200"/>
            <a:ext cx="38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O</a:t>
            </a:r>
          </a:p>
        </p:txBody>
      </p:sp>
      <p:sp>
        <p:nvSpPr>
          <p:cNvPr id="3087" name="Text Box 32"/>
          <p:cNvSpPr txBox="1">
            <a:spLocks noChangeArrowheads="1"/>
          </p:cNvSpPr>
          <p:nvPr/>
        </p:nvSpPr>
        <p:spPr bwMode="auto">
          <a:xfrm>
            <a:off x="781050" y="2781300"/>
            <a:ext cx="426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3300"/>
                </a:solidFill>
              </a:rPr>
              <a:t>2. Trung </a:t>
            </a:r>
            <a:r>
              <a:rPr lang="vi-VN" sz="2000" b="1">
                <a:solidFill>
                  <a:srgbClr val="003300"/>
                </a:solidFill>
              </a:rPr>
              <a:t>đ</a:t>
            </a:r>
            <a:r>
              <a:rPr lang="en-US" sz="2000" b="1">
                <a:solidFill>
                  <a:srgbClr val="003300"/>
                </a:solidFill>
              </a:rPr>
              <a:t>iểm của </a:t>
            </a:r>
            <a:r>
              <a:rPr lang="vi-VN" sz="2000" b="1">
                <a:solidFill>
                  <a:srgbClr val="003300"/>
                </a:solidFill>
              </a:rPr>
              <a:t>đ</a:t>
            </a:r>
            <a:r>
              <a:rPr lang="en-US" sz="2000" b="1">
                <a:solidFill>
                  <a:srgbClr val="003300"/>
                </a:solidFill>
              </a:rPr>
              <a:t>oạn thẳng .</a:t>
            </a:r>
          </a:p>
        </p:txBody>
      </p:sp>
      <p:sp>
        <p:nvSpPr>
          <p:cNvPr id="3088" name="Line 33"/>
          <p:cNvSpPr>
            <a:spLocks noChangeShapeType="1"/>
          </p:cNvSpPr>
          <p:nvPr/>
        </p:nvSpPr>
        <p:spPr bwMode="auto">
          <a:xfrm>
            <a:off x="2743200" y="3733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089" name="Group 34"/>
          <p:cNvGrpSpPr>
            <a:grpSpLocks/>
          </p:cNvGrpSpPr>
          <p:nvPr/>
        </p:nvGrpSpPr>
        <p:grpSpPr bwMode="auto">
          <a:xfrm>
            <a:off x="990600" y="3733800"/>
            <a:ext cx="3505200" cy="152400"/>
            <a:chOff x="624" y="2352"/>
            <a:chExt cx="2208" cy="96"/>
          </a:xfrm>
        </p:grpSpPr>
        <p:sp>
          <p:nvSpPr>
            <p:cNvPr id="3105" name="Line 35"/>
            <p:cNvSpPr>
              <a:spLocks noChangeShapeType="1"/>
            </p:cNvSpPr>
            <p:nvPr/>
          </p:nvSpPr>
          <p:spPr bwMode="auto">
            <a:xfrm>
              <a:off x="624" y="2400"/>
              <a:ext cx="11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6" name="Line 36"/>
            <p:cNvSpPr>
              <a:spLocks noChangeShapeType="1"/>
            </p:cNvSpPr>
            <p:nvPr/>
          </p:nvSpPr>
          <p:spPr bwMode="auto">
            <a:xfrm>
              <a:off x="624" y="23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7" name="Line 37"/>
            <p:cNvSpPr>
              <a:spLocks noChangeShapeType="1"/>
            </p:cNvSpPr>
            <p:nvPr/>
          </p:nvSpPr>
          <p:spPr bwMode="auto">
            <a:xfrm>
              <a:off x="1728" y="2400"/>
              <a:ext cx="11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8" name="Line 38"/>
            <p:cNvSpPr>
              <a:spLocks noChangeShapeType="1"/>
            </p:cNvSpPr>
            <p:nvPr/>
          </p:nvSpPr>
          <p:spPr bwMode="auto">
            <a:xfrm>
              <a:off x="2832" y="23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90" name="Text Box 39"/>
          <p:cNvSpPr txBox="1">
            <a:spLocks noChangeArrowheads="1"/>
          </p:cNvSpPr>
          <p:nvPr/>
        </p:nvSpPr>
        <p:spPr bwMode="auto">
          <a:xfrm>
            <a:off x="792163" y="3810000"/>
            <a:ext cx="38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A</a:t>
            </a:r>
          </a:p>
        </p:txBody>
      </p:sp>
      <p:sp>
        <p:nvSpPr>
          <p:cNvPr id="3091" name="Text Box 40"/>
          <p:cNvSpPr txBox="1">
            <a:spLocks noChangeArrowheads="1"/>
          </p:cNvSpPr>
          <p:nvPr/>
        </p:nvSpPr>
        <p:spPr bwMode="auto">
          <a:xfrm>
            <a:off x="2514600" y="3810000"/>
            <a:ext cx="45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M</a:t>
            </a:r>
          </a:p>
        </p:txBody>
      </p:sp>
      <p:sp>
        <p:nvSpPr>
          <p:cNvPr id="3092" name="Text Box 41"/>
          <p:cNvSpPr txBox="1">
            <a:spLocks noChangeArrowheads="1"/>
          </p:cNvSpPr>
          <p:nvPr/>
        </p:nvSpPr>
        <p:spPr bwMode="auto">
          <a:xfrm>
            <a:off x="4295775" y="3810000"/>
            <a:ext cx="38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B</a:t>
            </a:r>
          </a:p>
        </p:txBody>
      </p:sp>
      <p:sp>
        <p:nvSpPr>
          <p:cNvPr id="3093" name="Text Box 42"/>
          <p:cNvSpPr txBox="1">
            <a:spLocks noChangeArrowheads="1"/>
          </p:cNvSpPr>
          <p:nvPr/>
        </p:nvSpPr>
        <p:spPr bwMode="auto">
          <a:xfrm>
            <a:off x="1447800" y="3414713"/>
            <a:ext cx="1143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3 cm</a:t>
            </a:r>
          </a:p>
        </p:txBody>
      </p:sp>
      <p:sp>
        <p:nvSpPr>
          <p:cNvPr id="3094" name="Text Box 43"/>
          <p:cNvSpPr txBox="1">
            <a:spLocks noChangeArrowheads="1"/>
          </p:cNvSpPr>
          <p:nvPr/>
        </p:nvSpPr>
        <p:spPr bwMode="auto">
          <a:xfrm>
            <a:off x="3200400" y="3414713"/>
            <a:ext cx="914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3 cm</a:t>
            </a:r>
          </a:p>
        </p:txBody>
      </p:sp>
      <p:sp>
        <p:nvSpPr>
          <p:cNvPr id="3095" name="Text Box 44"/>
          <p:cNvSpPr txBox="1">
            <a:spLocks noChangeArrowheads="1"/>
          </p:cNvSpPr>
          <p:nvPr/>
        </p:nvSpPr>
        <p:spPr bwMode="auto">
          <a:xfrm>
            <a:off x="2514600" y="3810000"/>
            <a:ext cx="45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</a:rPr>
              <a:t>M</a:t>
            </a:r>
          </a:p>
        </p:txBody>
      </p:sp>
      <p:sp>
        <p:nvSpPr>
          <p:cNvPr id="3096" name="Line 57"/>
          <p:cNvSpPr>
            <a:spLocks noChangeShapeType="1"/>
          </p:cNvSpPr>
          <p:nvPr/>
        </p:nvSpPr>
        <p:spPr bwMode="auto">
          <a:xfrm>
            <a:off x="4648200" y="1371600"/>
            <a:ext cx="0" cy="5486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58"/>
          <p:cNvGrpSpPr>
            <a:grpSpLocks/>
          </p:cNvGrpSpPr>
          <p:nvPr/>
        </p:nvGrpSpPr>
        <p:grpSpPr bwMode="auto">
          <a:xfrm>
            <a:off x="4800600" y="1371600"/>
            <a:ext cx="2362200" cy="838200"/>
            <a:chOff x="2544" y="2256"/>
            <a:chExt cx="1824" cy="672"/>
          </a:xfrm>
        </p:grpSpPr>
        <p:sp>
          <p:nvSpPr>
            <p:cNvPr id="3103" name="AutoShape 59"/>
            <p:cNvSpPr>
              <a:spLocks noChangeArrowheads="1"/>
            </p:cNvSpPr>
            <p:nvPr/>
          </p:nvSpPr>
          <p:spPr bwMode="auto">
            <a:xfrm>
              <a:off x="2544" y="2256"/>
              <a:ext cx="1824" cy="672"/>
            </a:xfrm>
            <a:prstGeom prst="horizontalScroll">
              <a:avLst>
                <a:gd name="adj" fmla="val 12500"/>
              </a:avLst>
            </a:prstGeom>
            <a:solidFill>
              <a:srgbClr val="FF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04" name="Text Box 60"/>
            <p:cNvSpPr txBox="1">
              <a:spLocks noChangeArrowheads="1"/>
            </p:cNvSpPr>
            <p:nvPr/>
          </p:nvSpPr>
          <p:spPr bwMode="auto">
            <a:xfrm>
              <a:off x="2879" y="2409"/>
              <a:ext cx="1297" cy="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Luyện tập:</a:t>
              </a:r>
            </a:p>
          </p:txBody>
        </p:sp>
      </p:grpSp>
      <p:sp>
        <p:nvSpPr>
          <p:cNvPr id="37949" name="Text Box 61"/>
          <p:cNvSpPr txBox="1">
            <a:spLocks noChangeArrowheads="1"/>
          </p:cNvSpPr>
          <p:nvPr/>
        </p:nvSpPr>
        <p:spPr bwMode="auto">
          <a:xfrm>
            <a:off x="4800600" y="1447800"/>
            <a:ext cx="914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Bài 1</a:t>
            </a:r>
            <a:r>
              <a:rPr lang="en-US" b="1">
                <a:latin typeface="HP-001 CC 1" pitchFamily="34" charset="-93"/>
              </a:rPr>
              <a:t> </a:t>
            </a:r>
            <a:r>
              <a:rPr lang="en-US" sz="2800" b="1">
                <a:latin typeface="HP-001 CC 1" pitchFamily="34" charset="-93"/>
              </a:rPr>
              <a:t> </a:t>
            </a:r>
          </a:p>
        </p:txBody>
      </p:sp>
      <p:sp>
        <p:nvSpPr>
          <p:cNvPr id="37950" name="Text Box 62"/>
          <p:cNvSpPr txBox="1">
            <a:spLocks noChangeArrowheads="1"/>
          </p:cNvSpPr>
          <p:nvPr/>
        </p:nvSpPr>
        <p:spPr bwMode="auto">
          <a:xfrm>
            <a:off x="5638800" y="1476375"/>
            <a:ext cx="685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(nh)</a:t>
            </a:r>
          </a:p>
        </p:txBody>
      </p:sp>
      <p:sp>
        <p:nvSpPr>
          <p:cNvPr id="38044" name="Text Box 156"/>
          <p:cNvSpPr txBox="1">
            <a:spLocks noChangeArrowheads="1"/>
          </p:cNvSpPr>
          <p:nvPr/>
        </p:nvSpPr>
        <p:spPr bwMode="auto">
          <a:xfrm>
            <a:off x="190500" y="2562225"/>
            <a:ext cx="523875" cy="3698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nh</a:t>
            </a:r>
          </a:p>
        </p:txBody>
      </p:sp>
      <p:sp>
        <p:nvSpPr>
          <p:cNvPr id="38045" name="Text Box 157"/>
          <p:cNvSpPr txBox="1">
            <a:spLocks noChangeArrowheads="1"/>
          </p:cNvSpPr>
          <p:nvPr/>
        </p:nvSpPr>
        <p:spPr bwMode="auto">
          <a:xfrm>
            <a:off x="152400" y="1752600"/>
            <a:ext cx="609600" cy="3079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S/98</a:t>
            </a:r>
          </a:p>
        </p:txBody>
      </p:sp>
      <p:sp>
        <p:nvSpPr>
          <p:cNvPr id="38046" name="Text Box 158"/>
          <p:cNvSpPr txBox="1">
            <a:spLocks noChangeArrowheads="1"/>
          </p:cNvSpPr>
          <p:nvPr/>
        </p:nvSpPr>
        <p:spPr bwMode="auto">
          <a:xfrm>
            <a:off x="914400" y="4572000"/>
            <a:ext cx="2667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Kết luận: SGK/98</a:t>
            </a:r>
            <a:endParaRPr lang="vi-VN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80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66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80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80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380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380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80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80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8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7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8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7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49" grpId="0"/>
      <p:bldP spid="37950" grpId="0"/>
      <p:bldP spid="38044" grpId="0" animBg="1"/>
      <p:bldP spid="38045" grpId="0" animBg="1"/>
      <p:bldP spid="38046" grpId="0"/>
      <p:bldP spid="3804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50" y="0"/>
            <a:ext cx="9067800" cy="1371600"/>
          </a:xfrm>
          <a:gradFill rotWithShape="1">
            <a:gsLst>
              <a:gs pos="0">
                <a:schemeClr val="accent1"/>
              </a:gs>
              <a:gs pos="100000">
                <a:srgbClr val="EEFED0"/>
              </a:gs>
            </a:gsLst>
            <a:lin ang="0" scaled="1"/>
          </a:gra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> </a:t>
            </a:r>
            <a:r>
              <a:rPr lang="en-US" sz="2800" b="1" smtClean="0">
                <a:solidFill>
                  <a:srgbClr val="FF0066"/>
                </a:solidFill>
              </a:rPr>
              <a:t>Điểm ở giữa. Trung </a:t>
            </a:r>
            <a:r>
              <a:rPr lang="vi-VN" sz="2800" b="1" smtClean="0">
                <a:solidFill>
                  <a:srgbClr val="FF0066"/>
                </a:solidFill>
              </a:rPr>
              <a:t>đ</a:t>
            </a:r>
            <a:r>
              <a:rPr lang="en-US" sz="2800" b="1" smtClean="0">
                <a:solidFill>
                  <a:srgbClr val="FF0066"/>
                </a:solidFill>
              </a:rPr>
              <a:t>iểm của </a:t>
            </a:r>
            <a:r>
              <a:rPr lang="vi-VN" sz="2800" b="1" smtClean="0">
                <a:solidFill>
                  <a:srgbClr val="FF0066"/>
                </a:solidFill>
              </a:rPr>
              <a:t>đ</a:t>
            </a:r>
            <a:r>
              <a:rPr lang="en-US" sz="2800" b="1" smtClean="0">
                <a:solidFill>
                  <a:srgbClr val="FF0066"/>
                </a:solidFill>
              </a:rPr>
              <a:t>oạn thẳng.</a:t>
            </a:r>
          </a:p>
        </p:txBody>
      </p:sp>
      <p:grpSp>
        <p:nvGrpSpPr>
          <p:cNvPr id="4099" name="Group 5"/>
          <p:cNvGrpSpPr>
            <a:grpSpLocks/>
          </p:cNvGrpSpPr>
          <p:nvPr/>
        </p:nvGrpSpPr>
        <p:grpSpPr bwMode="auto">
          <a:xfrm>
            <a:off x="76200" y="0"/>
            <a:ext cx="7043738" cy="3200400"/>
            <a:chOff x="432" y="240"/>
            <a:chExt cx="4992" cy="2016"/>
          </a:xfrm>
        </p:grpSpPr>
        <p:sp>
          <p:nvSpPr>
            <p:cNvPr id="41990" name="Rectangle 6"/>
            <p:cNvSpPr>
              <a:spLocks noChangeArrowheads="1"/>
            </p:cNvSpPr>
            <p:nvPr/>
          </p:nvSpPr>
          <p:spPr bwMode="auto">
            <a:xfrm>
              <a:off x="432" y="240"/>
              <a:ext cx="48" cy="201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FF3300"/>
                </a:gs>
                <a:gs pos="100000">
                  <a:schemeClr val="bg1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991" name="Rectangle 7"/>
            <p:cNvSpPr>
              <a:spLocks noChangeArrowheads="1"/>
            </p:cNvSpPr>
            <p:nvPr/>
          </p:nvSpPr>
          <p:spPr bwMode="auto">
            <a:xfrm>
              <a:off x="542" y="240"/>
              <a:ext cx="50" cy="57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FF3300"/>
                </a:gs>
                <a:gs pos="100000">
                  <a:schemeClr val="bg1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992" name="Rectangle 8"/>
            <p:cNvSpPr>
              <a:spLocks noChangeArrowheads="1"/>
            </p:cNvSpPr>
            <p:nvPr/>
          </p:nvSpPr>
          <p:spPr bwMode="auto">
            <a:xfrm>
              <a:off x="432" y="300"/>
              <a:ext cx="2927" cy="4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FF3300"/>
                </a:gs>
                <a:gs pos="100000">
                  <a:schemeClr val="bg1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993" name="Rectangle 9"/>
            <p:cNvSpPr>
              <a:spLocks noChangeArrowheads="1"/>
            </p:cNvSpPr>
            <p:nvPr/>
          </p:nvSpPr>
          <p:spPr bwMode="auto">
            <a:xfrm>
              <a:off x="488" y="240"/>
              <a:ext cx="47" cy="1104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FF3300"/>
                </a:gs>
                <a:gs pos="100000">
                  <a:schemeClr val="bg1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994" name="Rectangle 10"/>
            <p:cNvSpPr>
              <a:spLocks noChangeArrowheads="1"/>
            </p:cNvSpPr>
            <p:nvPr/>
          </p:nvSpPr>
          <p:spPr bwMode="auto">
            <a:xfrm>
              <a:off x="432" y="248"/>
              <a:ext cx="4992" cy="4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FF3300"/>
                </a:gs>
                <a:gs pos="100000">
                  <a:schemeClr val="bg1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995" name="Rectangle 11"/>
            <p:cNvSpPr>
              <a:spLocks noChangeArrowheads="1"/>
            </p:cNvSpPr>
            <p:nvPr/>
          </p:nvSpPr>
          <p:spPr bwMode="auto">
            <a:xfrm>
              <a:off x="432" y="356"/>
              <a:ext cx="1248" cy="47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FF3300"/>
                </a:gs>
                <a:gs pos="100000">
                  <a:schemeClr val="bg1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4100" name="Line 15"/>
          <p:cNvSpPr>
            <a:spLocks noChangeShapeType="1"/>
          </p:cNvSpPr>
          <p:nvPr/>
        </p:nvSpPr>
        <p:spPr bwMode="auto">
          <a:xfrm>
            <a:off x="762000" y="1371600"/>
            <a:ext cx="0" cy="5486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1" name="Text Box 46"/>
          <p:cNvSpPr txBox="1">
            <a:spLocks noChangeArrowheads="1"/>
          </p:cNvSpPr>
          <p:nvPr/>
        </p:nvSpPr>
        <p:spPr bwMode="auto">
          <a:xfrm>
            <a:off x="914400" y="1447800"/>
            <a:ext cx="914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Bài 1</a:t>
            </a:r>
            <a:r>
              <a:rPr lang="en-US" b="1">
                <a:latin typeface="HP-001 CC 1" pitchFamily="34" charset="-93"/>
              </a:rPr>
              <a:t> </a:t>
            </a:r>
            <a:r>
              <a:rPr lang="en-US" sz="2800" b="1">
                <a:latin typeface="HP-001 CC 1" pitchFamily="34" charset="-93"/>
              </a:rPr>
              <a:t> </a:t>
            </a:r>
          </a:p>
        </p:txBody>
      </p:sp>
      <p:sp>
        <p:nvSpPr>
          <p:cNvPr id="4102" name="Text Box 47"/>
          <p:cNvSpPr txBox="1">
            <a:spLocks noChangeArrowheads="1"/>
          </p:cNvSpPr>
          <p:nvPr/>
        </p:nvSpPr>
        <p:spPr bwMode="auto">
          <a:xfrm>
            <a:off x="1600200" y="1476375"/>
            <a:ext cx="685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(</a:t>
            </a:r>
            <a:r>
              <a:rPr lang="en-US" sz="2000" dirty="0"/>
              <a:t>N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42032" name="Text Box 48"/>
          <p:cNvSpPr txBox="1">
            <a:spLocks noChangeArrowheads="1"/>
          </p:cNvSpPr>
          <p:nvPr/>
        </p:nvSpPr>
        <p:spPr bwMode="auto">
          <a:xfrm>
            <a:off x="2438400" y="2730500"/>
            <a:ext cx="53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 </a:t>
            </a:r>
            <a:r>
              <a:rPr lang="en-US" b="1"/>
              <a:t>O </a:t>
            </a:r>
          </a:p>
        </p:txBody>
      </p:sp>
      <p:sp>
        <p:nvSpPr>
          <p:cNvPr id="42033" name="Text Box 49"/>
          <p:cNvSpPr txBox="1">
            <a:spLocks noChangeArrowheads="1"/>
          </p:cNvSpPr>
          <p:nvPr/>
        </p:nvSpPr>
        <p:spPr bwMode="auto">
          <a:xfrm>
            <a:off x="1447800" y="1828800"/>
            <a:ext cx="53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 </a:t>
            </a:r>
            <a:r>
              <a:rPr lang="en-US" b="1"/>
              <a:t>A </a:t>
            </a:r>
          </a:p>
        </p:txBody>
      </p:sp>
      <p:sp>
        <p:nvSpPr>
          <p:cNvPr id="42034" name="Text Box 50"/>
          <p:cNvSpPr txBox="1">
            <a:spLocks noChangeArrowheads="1"/>
          </p:cNvSpPr>
          <p:nvPr/>
        </p:nvSpPr>
        <p:spPr bwMode="auto">
          <a:xfrm>
            <a:off x="2133600" y="1892300"/>
            <a:ext cx="53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 </a:t>
            </a:r>
            <a:r>
              <a:rPr lang="en-US" b="1"/>
              <a:t>M </a:t>
            </a:r>
          </a:p>
        </p:txBody>
      </p:sp>
      <p:sp>
        <p:nvSpPr>
          <p:cNvPr id="42035" name="Text Box 51"/>
          <p:cNvSpPr txBox="1">
            <a:spLocks noChangeArrowheads="1"/>
          </p:cNvSpPr>
          <p:nvPr/>
        </p:nvSpPr>
        <p:spPr bwMode="auto">
          <a:xfrm>
            <a:off x="3581400" y="1828800"/>
            <a:ext cx="53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 </a:t>
            </a:r>
            <a:r>
              <a:rPr lang="en-US" b="1"/>
              <a:t>B </a:t>
            </a:r>
          </a:p>
        </p:txBody>
      </p:sp>
      <p:sp>
        <p:nvSpPr>
          <p:cNvPr id="42036" name="Text Box 52"/>
          <p:cNvSpPr txBox="1">
            <a:spLocks noChangeArrowheads="1"/>
          </p:cNvSpPr>
          <p:nvPr/>
        </p:nvSpPr>
        <p:spPr bwMode="auto">
          <a:xfrm>
            <a:off x="2209800" y="3352800"/>
            <a:ext cx="53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 </a:t>
            </a:r>
            <a:r>
              <a:rPr lang="en-US" b="1"/>
              <a:t>N </a:t>
            </a:r>
          </a:p>
        </p:txBody>
      </p:sp>
      <p:sp>
        <p:nvSpPr>
          <p:cNvPr id="42037" name="Text Box 53"/>
          <p:cNvSpPr txBox="1">
            <a:spLocks noChangeArrowheads="1"/>
          </p:cNvSpPr>
          <p:nvPr/>
        </p:nvSpPr>
        <p:spPr bwMode="auto">
          <a:xfrm>
            <a:off x="762000" y="3378200"/>
            <a:ext cx="53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 </a:t>
            </a:r>
            <a:r>
              <a:rPr lang="en-US" b="1"/>
              <a:t>C </a:t>
            </a:r>
          </a:p>
        </p:txBody>
      </p:sp>
      <p:sp>
        <p:nvSpPr>
          <p:cNvPr id="42038" name="Text Box 54"/>
          <p:cNvSpPr txBox="1">
            <a:spLocks noChangeArrowheads="1"/>
          </p:cNvSpPr>
          <p:nvPr/>
        </p:nvSpPr>
        <p:spPr bwMode="auto">
          <a:xfrm>
            <a:off x="4191000" y="3340100"/>
            <a:ext cx="53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 </a:t>
            </a:r>
            <a:r>
              <a:rPr lang="en-US" b="1"/>
              <a:t>D </a:t>
            </a:r>
          </a:p>
        </p:txBody>
      </p:sp>
      <p:grpSp>
        <p:nvGrpSpPr>
          <p:cNvPr id="3" name="Group 55"/>
          <p:cNvGrpSpPr>
            <a:grpSpLocks/>
          </p:cNvGrpSpPr>
          <p:nvPr/>
        </p:nvGrpSpPr>
        <p:grpSpPr bwMode="auto">
          <a:xfrm rot="5400000">
            <a:off x="1866900" y="2768600"/>
            <a:ext cx="1143000" cy="152400"/>
            <a:chOff x="336" y="1968"/>
            <a:chExt cx="1296" cy="96"/>
          </a:xfrm>
        </p:grpSpPr>
        <p:sp>
          <p:nvSpPr>
            <p:cNvPr id="4135" name="Line 56"/>
            <p:cNvSpPr>
              <a:spLocks noChangeShapeType="1"/>
            </p:cNvSpPr>
            <p:nvPr/>
          </p:nvSpPr>
          <p:spPr bwMode="auto">
            <a:xfrm>
              <a:off x="336" y="2016"/>
              <a:ext cx="12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6" name="Line 57"/>
            <p:cNvSpPr>
              <a:spLocks noChangeShapeType="1"/>
            </p:cNvSpPr>
            <p:nvPr/>
          </p:nvSpPr>
          <p:spPr bwMode="auto">
            <a:xfrm>
              <a:off x="336" y="196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7" name="Line 58"/>
            <p:cNvSpPr>
              <a:spLocks noChangeShapeType="1"/>
            </p:cNvSpPr>
            <p:nvPr/>
          </p:nvSpPr>
          <p:spPr bwMode="auto">
            <a:xfrm>
              <a:off x="1632" y="196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990600" y="3340100"/>
            <a:ext cx="3505200" cy="152400"/>
            <a:chOff x="336" y="1968"/>
            <a:chExt cx="1296" cy="96"/>
          </a:xfrm>
        </p:grpSpPr>
        <p:sp>
          <p:nvSpPr>
            <p:cNvPr id="4132" name="Line 60"/>
            <p:cNvSpPr>
              <a:spLocks noChangeShapeType="1"/>
            </p:cNvSpPr>
            <p:nvPr/>
          </p:nvSpPr>
          <p:spPr bwMode="auto">
            <a:xfrm>
              <a:off x="336" y="2016"/>
              <a:ext cx="12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3" name="Line 61"/>
            <p:cNvSpPr>
              <a:spLocks noChangeShapeType="1"/>
            </p:cNvSpPr>
            <p:nvPr/>
          </p:nvSpPr>
          <p:spPr bwMode="auto">
            <a:xfrm>
              <a:off x="336" y="196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4" name="Line 62"/>
            <p:cNvSpPr>
              <a:spLocks noChangeShapeType="1"/>
            </p:cNvSpPr>
            <p:nvPr/>
          </p:nvSpPr>
          <p:spPr bwMode="auto">
            <a:xfrm>
              <a:off x="1632" y="196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63"/>
          <p:cNvGrpSpPr>
            <a:grpSpLocks/>
          </p:cNvGrpSpPr>
          <p:nvPr/>
        </p:nvGrpSpPr>
        <p:grpSpPr bwMode="auto">
          <a:xfrm>
            <a:off x="1676400" y="2197100"/>
            <a:ext cx="2209800" cy="152400"/>
            <a:chOff x="336" y="1968"/>
            <a:chExt cx="1296" cy="96"/>
          </a:xfrm>
        </p:grpSpPr>
        <p:sp>
          <p:nvSpPr>
            <p:cNvPr id="4129" name="Line 64"/>
            <p:cNvSpPr>
              <a:spLocks noChangeShapeType="1"/>
            </p:cNvSpPr>
            <p:nvPr/>
          </p:nvSpPr>
          <p:spPr bwMode="auto">
            <a:xfrm>
              <a:off x="336" y="2016"/>
              <a:ext cx="12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0" name="Line 65"/>
            <p:cNvSpPr>
              <a:spLocks noChangeShapeType="1"/>
            </p:cNvSpPr>
            <p:nvPr/>
          </p:nvSpPr>
          <p:spPr bwMode="auto">
            <a:xfrm>
              <a:off x="336" y="196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1" name="Line 66"/>
            <p:cNvSpPr>
              <a:spLocks noChangeShapeType="1"/>
            </p:cNvSpPr>
            <p:nvPr/>
          </p:nvSpPr>
          <p:spPr bwMode="auto">
            <a:xfrm>
              <a:off x="1632" y="196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051" name="Line 67"/>
          <p:cNvSpPr>
            <a:spLocks noChangeShapeType="1"/>
          </p:cNvSpPr>
          <p:nvPr/>
        </p:nvSpPr>
        <p:spPr bwMode="auto">
          <a:xfrm>
            <a:off x="2362200" y="2946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52" name="Text Box 68"/>
          <p:cNvSpPr txBox="1">
            <a:spLocks noChangeArrowheads="1"/>
          </p:cNvSpPr>
          <p:nvPr/>
        </p:nvSpPr>
        <p:spPr bwMode="auto">
          <a:xfrm>
            <a:off x="2438400" y="2730500"/>
            <a:ext cx="53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 </a:t>
            </a:r>
            <a:r>
              <a:rPr lang="en-US" b="1">
                <a:solidFill>
                  <a:srgbClr val="FF0066"/>
                </a:solidFill>
              </a:rPr>
              <a:t>O </a:t>
            </a:r>
          </a:p>
        </p:txBody>
      </p:sp>
      <p:grpSp>
        <p:nvGrpSpPr>
          <p:cNvPr id="6" name="Group 69"/>
          <p:cNvGrpSpPr>
            <a:grpSpLocks/>
          </p:cNvGrpSpPr>
          <p:nvPr/>
        </p:nvGrpSpPr>
        <p:grpSpPr bwMode="auto">
          <a:xfrm rot="5400000">
            <a:off x="1866900" y="2768600"/>
            <a:ext cx="1143000" cy="152400"/>
            <a:chOff x="336" y="1968"/>
            <a:chExt cx="1296" cy="96"/>
          </a:xfrm>
        </p:grpSpPr>
        <p:sp>
          <p:nvSpPr>
            <p:cNvPr id="4126" name="Line 70"/>
            <p:cNvSpPr>
              <a:spLocks noChangeShapeType="1"/>
            </p:cNvSpPr>
            <p:nvPr/>
          </p:nvSpPr>
          <p:spPr bwMode="auto">
            <a:xfrm>
              <a:off x="336" y="2016"/>
              <a:ext cx="1296" cy="0"/>
            </a:xfrm>
            <a:prstGeom prst="line">
              <a:avLst/>
            </a:prstGeom>
            <a:noFill/>
            <a:ln w="19050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" name="Line 71"/>
            <p:cNvSpPr>
              <a:spLocks noChangeShapeType="1"/>
            </p:cNvSpPr>
            <p:nvPr/>
          </p:nvSpPr>
          <p:spPr bwMode="auto">
            <a:xfrm>
              <a:off x="336" y="1968"/>
              <a:ext cx="0" cy="96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8" name="Line 72"/>
            <p:cNvSpPr>
              <a:spLocks noChangeShapeType="1"/>
            </p:cNvSpPr>
            <p:nvPr/>
          </p:nvSpPr>
          <p:spPr bwMode="auto">
            <a:xfrm>
              <a:off x="1632" y="1968"/>
              <a:ext cx="0" cy="96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057" name="Text Box 73"/>
          <p:cNvSpPr txBox="1">
            <a:spLocks noChangeArrowheads="1"/>
          </p:cNvSpPr>
          <p:nvPr/>
        </p:nvSpPr>
        <p:spPr bwMode="auto">
          <a:xfrm>
            <a:off x="2133600" y="1892300"/>
            <a:ext cx="53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 </a:t>
            </a:r>
            <a:r>
              <a:rPr lang="en-US" b="1">
                <a:solidFill>
                  <a:srgbClr val="FF0066"/>
                </a:solidFill>
              </a:rPr>
              <a:t>M</a:t>
            </a:r>
            <a:r>
              <a:rPr lang="en-US" b="1"/>
              <a:t> </a:t>
            </a:r>
          </a:p>
        </p:txBody>
      </p:sp>
      <p:sp>
        <p:nvSpPr>
          <p:cNvPr id="42058" name="Text Box 74"/>
          <p:cNvSpPr txBox="1">
            <a:spLocks noChangeArrowheads="1"/>
          </p:cNvSpPr>
          <p:nvPr/>
        </p:nvSpPr>
        <p:spPr bwMode="auto">
          <a:xfrm>
            <a:off x="2209800" y="3340100"/>
            <a:ext cx="53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 </a:t>
            </a:r>
            <a:r>
              <a:rPr lang="en-US" b="1">
                <a:solidFill>
                  <a:srgbClr val="FF0066"/>
                </a:solidFill>
              </a:rPr>
              <a:t>N </a:t>
            </a:r>
          </a:p>
        </p:txBody>
      </p:sp>
      <p:sp>
        <p:nvSpPr>
          <p:cNvPr id="42061" name="Text Box 77"/>
          <p:cNvSpPr txBox="1">
            <a:spLocks noChangeArrowheads="1"/>
          </p:cNvSpPr>
          <p:nvPr/>
        </p:nvSpPr>
        <p:spPr bwMode="auto">
          <a:xfrm>
            <a:off x="2209800" y="1508125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Trong hình bên:</a:t>
            </a:r>
          </a:p>
        </p:txBody>
      </p:sp>
      <p:sp>
        <p:nvSpPr>
          <p:cNvPr id="42065" name="Text Box 81"/>
          <p:cNvSpPr txBox="1">
            <a:spLocks noChangeArrowheads="1"/>
          </p:cNvSpPr>
          <p:nvPr/>
        </p:nvSpPr>
        <p:spPr bwMode="auto">
          <a:xfrm>
            <a:off x="990600" y="3992563"/>
            <a:ext cx="3276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a) Ba </a:t>
            </a:r>
            <a:r>
              <a:rPr lang="vi-VN" sz="2000" b="1"/>
              <a:t>đ</a:t>
            </a:r>
            <a:r>
              <a:rPr lang="en-US" sz="2000" b="1"/>
              <a:t>iểm thẳng hàng là:  </a:t>
            </a:r>
          </a:p>
        </p:txBody>
      </p:sp>
      <p:sp>
        <p:nvSpPr>
          <p:cNvPr id="42066" name="Text Box 82"/>
          <p:cNvSpPr txBox="1">
            <a:spLocks noChangeArrowheads="1"/>
          </p:cNvSpPr>
          <p:nvPr/>
        </p:nvSpPr>
        <p:spPr bwMode="auto">
          <a:xfrm>
            <a:off x="5181600" y="4013200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M, O, N; </a:t>
            </a:r>
            <a:endParaRPr lang="en-US" sz="1600" b="1">
              <a:solidFill>
                <a:srgbClr val="FF0000"/>
              </a:solidFill>
            </a:endParaRPr>
          </a:p>
        </p:txBody>
      </p:sp>
      <p:sp>
        <p:nvSpPr>
          <p:cNvPr id="42067" name="Text Box 83"/>
          <p:cNvSpPr txBox="1">
            <a:spLocks noChangeArrowheads="1"/>
          </p:cNvSpPr>
          <p:nvPr/>
        </p:nvSpPr>
        <p:spPr bwMode="auto">
          <a:xfrm>
            <a:off x="6172200" y="4019550"/>
            <a:ext cx="1187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 C, N, D.</a:t>
            </a:r>
            <a:endParaRPr lang="en-US" sz="1600" b="1">
              <a:solidFill>
                <a:srgbClr val="FF0000"/>
              </a:solidFill>
            </a:endParaRPr>
          </a:p>
        </p:txBody>
      </p:sp>
      <p:sp>
        <p:nvSpPr>
          <p:cNvPr id="42068" name="Text Box 84"/>
          <p:cNvSpPr txBox="1">
            <a:spLocks noChangeArrowheads="1"/>
          </p:cNvSpPr>
          <p:nvPr/>
        </p:nvSpPr>
        <p:spPr bwMode="auto">
          <a:xfrm>
            <a:off x="4114800" y="4013200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A, M, B; </a:t>
            </a:r>
            <a:endParaRPr lang="en-US" sz="1600" b="1">
              <a:solidFill>
                <a:srgbClr val="FF0000"/>
              </a:solidFill>
            </a:endParaRPr>
          </a:p>
        </p:txBody>
      </p:sp>
      <p:sp>
        <p:nvSpPr>
          <p:cNvPr id="42071" name="Text Box 87"/>
          <p:cNvSpPr txBox="1">
            <a:spLocks noChangeArrowheads="1"/>
          </p:cNvSpPr>
          <p:nvPr/>
        </p:nvSpPr>
        <p:spPr bwMode="auto">
          <a:xfrm>
            <a:off x="990600" y="4419600"/>
            <a:ext cx="5029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b) </a:t>
            </a:r>
            <a:r>
              <a:rPr lang="en-US" sz="2000" b="1">
                <a:solidFill>
                  <a:srgbClr val="FF0000"/>
                </a:solidFill>
              </a:rPr>
              <a:t>O </a:t>
            </a:r>
            <a:r>
              <a:rPr lang="en-US" sz="2000" b="1"/>
              <a:t>là </a:t>
            </a:r>
            <a:r>
              <a:rPr lang="vi-VN" sz="2000" b="1"/>
              <a:t>đ</a:t>
            </a:r>
            <a:r>
              <a:rPr lang="en-US" sz="2000" b="1"/>
              <a:t>iểm ở giữa hai </a:t>
            </a:r>
            <a:r>
              <a:rPr lang="vi-VN" sz="2000" b="1"/>
              <a:t>đ</a:t>
            </a:r>
            <a:r>
              <a:rPr lang="en-US" sz="2000" b="1"/>
              <a:t>iểm M và N.</a:t>
            </a:r>
          </a:p>
        </p:txBody>
      </p:sp>
      <p:sp>
        <p:nvSpPr>
          <p:cNvPr id="4124" name="Text Box 88"/>
          <p:cNvSpPr txBox="1">
            <a:spLocks noChangeArrowheads="1"/>
          </p:cNvSpPr>
          <p:nvPr/>
        </p:nvSpPr>
        <p:spPr bwMode="auto">
          <a:xfrm>
            <a:off x="185738" y="2514600"/>
            <a:ext cx="523875" cy="3698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N</a:t>
            </a:r>
          </a:p>
        </p:txBody>
      </p:sp>
      <p:sp>
        <p:nvSpPr>
          <p:cNvPr id="4125" name="Text Box 89"/>
          <p:cNvSpPr txBox="1">
            <a:spLocks noChangeArrowheads="1"/>
          </p:cNvSpPr>
          <p:nvPr/>
        </p:nvSpPr>
        <p:spPr bwMode="auto">
          <a:xfrm>
            <a:off x="142875" y="1828800"/>
            <a:ext cx="609600" cy="3079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S/98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2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2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2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20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2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2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2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4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2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2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42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2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42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4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500" fill="hold"/>
                                        <p:tgtEl>
                                          <p:spTgt spid="4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9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500" fill="hold"/>
                                        <p:tgtEl>
                                          <p:spTgt spid="4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2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3" dur="500" fill="hold"/>
                                        <p:tgtEl>
                                          <p:spTgt spid="4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5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500" fill="hold"/>
                                        <p:tgtEl>
                                          <p:spTgt spid="4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8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9" dur="500" fill="hold"/>
                                        <p:tgtEl>
                                          <p:spTgt spid="4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1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500" fill="hold"/>
                                        <p:tgtEl>
                                          <p:spTgt spid="4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4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5" dur="1000" fill="hold"/>
                                        <p:tgtEl>
                                          <p:spTgt spid="4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7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1000" fill="hold"/>
                                        <p:tgtEl>
                                          <p:spTgt spid="4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0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1" dur="1000" fill="hold"/>
                                        <p:tgtEl>
                                          <p:spTgt spid="4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3" presetID="35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4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6" presetID="35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7" dur="1000" fill="hold"/>
                                        <p:tgtEl>
                                          <p:spTgt spid="4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9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000" fill="hold"/>
                                        <p:tgtEl>
                                          <p:spTgt spid="4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5" presetClass="entr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4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1000" fill="hold"/>
                                        <p:tgtEl>
                                          <p:spTgt spid="4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1" dur="2000"/>
                                        <p:tgtEl>
                                          <p:spTgt spid="4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4" dur="2000"/>
                                        <p:tgtEl>
                                          <p:spTgt spid="4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7" dur="2000"/>
                                        <p:tgtEl>
                                          <p:spTgt spid="4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3" dur="1000" fill="hold"/>
                                        <p:tgtEl>
                                          <p:spTgt spid="4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35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4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3" dur="500"/>
                                        <p:tgtEl>
                                          <p:spTgt spid="4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0" dur="500"/>
                                        <p:tgtEl>
                                          <p:spTgt spid="4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7" dur="500"/>
                                        <p:tgtEl>
                                          <p:spTgt spid="4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500"/>
                                        <p:tgtEl>
                                          <p:spTgt spid="4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1" dur="1000"/>
                                        <p:tgtEl>
                                          <p:spTgt spid="4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32" grpId="0"/>
      <p:bldP spid="42032" grpId="1"/>
      <p:bldP spid="42032" grpId="2"/>
      <p:bldP spid="42033" grpId="0"/>
      <p:bldP spid="42033" grpId="1"/>
      <p:bldP spid="42034" grpId="0"/>
      <p:bldP spid="42034" grpId="1"/>
      <p:bldP spid="42034" grpId="2"/>
      <p:bldP spid="42034" grpId="3"/>
      <p:bldP spid="42035" grpId="0"/>
      <p:bldP spid="42035" grpId="1"/>
      <p:bldP spid="42036" grpId="0"/>
      <p:bldP spid="42036" grpId="1"/>
      <p:bldP spid="42036" grpId="2"/>
      <p:bldP spid="42036" grpId="3"/>
      <p:bldP spid="42037" grpId="0"/>
      <p:bldP spid="42037" grpId="1"/>
      <p:bldP spid="42038" grpId="0"/>
      <p:bldP spid="42038" grpId="1"/>
      <p:bldP spid="42051" grpId="0" animBg="1"/>
      <p:bldP spid="42052" grpId="0"/>
      <p:bldP spid="42052" grpId="1"/>
      <p:bldP spid="42052" grpId="2"/>
      <p:bldP spid="42052" grpId="3"/>
      <p:bldP spid="42052" grpId="4"/>
      <p:bldP spid="42057" grpId="0"/>
      <p:bldP spid="42058" grpId="0"/>
      <p:bldP spid="42061" grpId="0"/>
      <p:bldP spid="42065" grpId="0"/>
      <p:bldP spid="42066" grpId="0"/>
      <p:bldP spid="42067" grpId="0"/>
      <p:bldP spid="42068" grpId="0"/>
      <p:bldP spid="420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19050" y="28575"/>
            <a:ext cx="9067800" cy="1371600"/>
          </a:xfrm>
          <a:gradFill rotWithShape="1">
            <a:gsLst>
              <a:gs pos="0">
                <a:schemeClr val="accent1"/>
              </a:gs>
              <a:gs pos="100000">
                <a:srgbClr val="EEFED0"/>
              </a:gs>
            </a:gsLst>
            <a:lin ang="0" scaled="1"/>
          </a:gra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FF0066"/>
                </a:solidFill>
              </a:rPr>
              <a:t/>
            </a:r>
            <a:br>
              <a:rPr lang="en-US" sz="2800" smtClean="0">
                <a:solidFill>
                  <a:srgbClr val="FF0066"/>
                </a:solidFill>
              </a:rPr>
            </a:br>
            <a:r>
              <a:rPr lang="en-US" sz="2800" smtClean="0">
                <a:solidFill>
                  <a:srgbClr val="FF0066"/>
                </a:solidFill>
              </a:rPr>
              <a:t> </a:t>
            </a:r>
            <a:r>
              <a:rPr lang="en-US" sz="2800" b="1" smtClean="0">
                <a:solidFill>
                  <a:srgbClr val="FF0066"/>
                </a:solidFill>
              </a:rPr>
              <a:t>Điểm ở giữa. Trung </a:t>
            </a:r>
            <a:r>
              <a:rPr lang="vi-VN" sz="2800" b="1" smtClean="0">
                <a:solidFill>
                  <a:srgbClr val="FF0066"/>
                </a:solidFill>
              </a:rPr>
              <a:t>đ</a:t>
            </a:r>
            <a:r>
              <a:rPr lang="en-US" sz="2800" b="1" smtClean="0">
                <a:solidFill>
                  <a:srgbClr val="FF0066"/>
                </a:solidFill>
              </a:rPr>
              <a:t>iểm của </a:t>
            </a:r>
            <a:r>
              <a:rPr lang="vi-VN" sz="2800" b="1" smtClean="0">
                <a:solidFill>
                  <a:srgbClr val="FF0066"/>
                </a:solidFill>
              </a:rPr>
              <a:t>đ</a:t>
            </a:r>
            <a:r>
              <a:rPr lang="en-US" sz="2800" b="1" smtClean="0">
                <a:solidFill>
                  <a:srgbClr val="FF0066"/>
                </a:solidFill>
              </a:rPr>
              <a:t>oạn thẳng.</a:t>
            </a:r>
          </a:p>
        </p:txBody>
      </p:sp>
      <p:grpSp>
        <p:nvGrpSpPr>
          <p:cNvPr id="5123" name="Group 5"/>
          <p:cNvGrpSpPr>
            <a:grpSpLocks/>
          </p:cNvGrpSpPr>
          <p:nvPr/>
        </p:nvGrpSpPr>
        <p:grpSpPr bwMode="auto">
          <a:xfrm>
            <a:off x="76200" y="0"/>
            <a:ext cx="7043738" cy="3200400"/>
            <a:chOff x="432" y="240"/>
            <a:chExt cx="4992" cy="2016"/>
          </a:xfrm>
        </p:grpSpPr>
        <p:sp>
          <p:nvSpPr>
            <p:cNvPr id="44038" name="Rectangle 6"/>
            <p:cNvSpPr>
              <a:spLocks noChangeArrowheads="1"/>
            </p:cNvSpPr>
            <p:nvPr/>
          </p:nvSpPr>
          <p:spPr bwMode="auto">
            <a:xfrm>
              <a:off x="432" y="240"/>
              <a:ext cx="48" cy="201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FF3300"/>
                </a:gs>
                <a:gs pos="100000">
                  <a:schemeClr val="bg1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4039" name="Rectangle 7"/>
            <p:cNvSpPr>
              <a:spLocks noChangeArrowheads="1"/>
            </p:cNvSpPr>
            <p:nvPr/>
          </p:nvSpPr>
          <p:spPr bwMode="auto">
            <a:xfrm>
              <a:off x="542" y="240"/>
              <a:ext cx="50" cy="57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FF3300"/>
                </a:gs>
                <a:gs pos="100000">
                  <a:schemeClr val="bg1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4040" name="Rectangle 8"/>
            <p:cNvSpPr>
              <a:spLocks noChangeArrowheads="1"/>
            </p:cNvSpPr>
            <p:nvPr/>
          </p:nvSpPr>
          <p:spPr bwMode="auto">
            <a:xfrm>
              <a:off x="432" y="300"/>
              <a:ext cx="2927" cy="4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FF3300"/>
                </a:gs>
                <a:gs pos="100000">
                  <a:schemeClr val="bg1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4041" name="Rectangle 9"/>
            <p:cNvSpPr>
              <a:spLocks noChangeArrowheads="1"/>
            </p:cNvSpPr>
            <p:nvPr/>
          </p:nvSpPr>
          <p:spPr bwMode="auto">
            <a:xfrm>
              <a:off x="488" y="240"/>
              <a:ext cx="47" cy="1104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FF3300"/>
                </a:gs>
                <a:gs pos="100000">
                  <a:schemeClr val="bg1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4042" name="Rectangle 10"/>
            <p:cNvSpPr>
              <a:spLocks noChangeArrowheads="1"/>
            </p:cNvSpPr>
            <p:nvPr/>
          </p:nvSpPr>
          <p:spPr bwMode="auto">
            <a:xfrm>
              <a:off x="432" y="248"/>
              <a:ext cx="4992" cy="4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FF3300"/>
                </a:gs>
                <a:gs pos="100000">
                  <a:schemeClr val="bg1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4043" name="Rectangle 11"/>
            <p:cNvSpPr>
              <a:spLocks noChangeArrowheads="1"/>
            </p:cNvSpPr>
            <p:nvPr/>
          </p:nvSpPr>
          <p:spPr bwMode="auto">
            <a:xfrm>
              <a:off x="432" y="356"/>
              <a:ext cx="1248" cy="47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FF3300"/>
                </a:gs>
                <a:gs pos="100000">
                  <a:schemeClr val="bg1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5124" name="Line 15"/>
          <p:cNvSpPr>
            <a:spLocks noChangeShapeType="1"/>
          </p:cNvSpPr>
          <p:nvPr/>
        </p:nvSpPr>
        <p:spPr bwMode="auto">
          <a:xfrm>
            <a:off x="762000" y="1371600"/>
            <a:ext cx="0" cy="5486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5" name="Text Box 16"/>
          <p:cNvSpPr txBox="1">
            <a:spLocks noChangeArrowheads="1"/>
          </p:cNvSpPr>
          <p:nvPr/>
        </p:nvSpPr>
        <p:spPr bwMode="auto">
          <a:xfrm>
            <a:off x="762000" y="1476375"/>
            <a:ext cx="2209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3300"/>
                </a:solidFill>
              </a:rPr>
              <a:t>1. Điểm ở giữa .</a:t>
            </a:r>
          </a:p>
        </p:txBody>
      </p:sp>
      <p:sp>
        <p:nvSpPr>
          <p:cNvPr id="5126" name="Text Box 17"/>
          <p:cNvSpPr txBox="1">
            <a:spLocks noChangeArrowheads="1"/>
          </p:cNvSpPr>
          <p:nvPr/>
        </p:nvSpPr>
        <p:spPr bwMode="auto">
          <a:xfrm>
            <a:off x="1273175" y="1981200"/>
            <a:ext cx="38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3300"/>
                </a:solidFill>
              </a:rPr>
              <a:t>A</a:t>
            </a:r>
          </a:p>
        </p:txBody>
      </p:sp>
      <p:sp>
        <p:nvSpPr>
          <p:cNvPr id="5127" name="Text Box 18"/>
          <p:cNvSpPr txBox="1">
            <a:spLocks noChangeArrowheads="1"/>
          </p:cNvSpPr>
          <p:nvPr/>
        </p:nvSpPr>
        <p:spPr bwMode="auto">
          <a:xfrm>
            <a:off x="3105150" y="1981200"/>
            <a:ext cx="53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3300"/>
                </a:solidFill>
              </a:rPr>
              <a:t>O</a:t>
            </a:r>
          </a:p>
        </p:txBody>
      </p:sp>
      <p:sp>
        <p:nvSpPr>
          <p:cNvPr id="5128" name="Text Box 19"/>
          <p:cNvSpPr txBox="1">
            <a:spLocks noChangeArrowheads="1"/>
          </p:cNvSpPr>
          <p:nvPr/>
        </p:nvSpPr>
        <p:spPr bwMode="auto">
          <a:xfrm>
            <a:off x="3786188" y="1981200"/>
            <a:ext cx="38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3300"/>
                </a:solidFill>
              </a:rPr>
              <a:t>B</a:t>
            </a:r>
          </a:p>
        </p:txBody>
      </p:sp>
      <p:sp>
        <p:nvSpPr>
          <p:cNvPr id="5129" name="Text Box 20"/>
          <p:cNvSpPr txBox="1">
            <a:spLocks noChangeArrowheads="1"/>
          </p:cNvSpPr>
          <p:nvPr/>
        </p:nvSpPr>
        <p:spPr bwMode="auto">
          <a:xfrm>
            <a:off x="3781425" y="1981200"/>
            <a:ext cx="38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</a:rPr>
              <a:t>B</a:t>
            </a:r>
          </a:p>
        </p:txBody>
      </p:sp>
      <p:sp>
        <p:nvSpPr>
          <p:cNvPr id="5130" name="Line 21"/>
          <p:cNvSpPr>
            <a:spLocks noChangeShapeType="1"/>
          </p:cNvSpPr>
          <p:nvPr/>
        </p:nvSpPr>
        <p:spPr bwMode="auto">
          <a:xfrm>
            <a:off x="3319463" y="24003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131" name="Group 22"/>
          <p:cNvGrpSpPr>
            <a:grpSpLocks/>
          </p:cNvGrpSpPr>
          <p:nvPr/>
        </p:nvGrpSpPr>
        <p:grpSpPr bwMode="auto">
          <a:xfrm>
            <a:off x="914400" y="2362200"/>
            <a:ext cx="3581400" cy="190500"/>
            <a:chOff x="576" y="1512"/>
            <a:chExt cx="2352" cy="96"/>
          </a:xfrm>
        </p:grpSpPr>
        <p:sp>
          <p:nvSpPr>
            <p:cNvPr id="5155" name="Line 23"/>
            <p:cNvSpPr>
              <a:spLocks noChangeShapeType="1"/>
            </p:cNvSpPr>
            <p:nvPr/>
          </p:nvSpPr>
          <p:spPr bwMode="auto">
            <a:xfrm>
              <a:off x="576" y="1560"/>
              <a:ext cx="235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6" name="Line 24"/>
            <p:cNvSpPr>
              <a:spLocks noChangeShapeType="1"/>
            </p:cNvSpPr>
            <p:nvPr/>
          </p:nvSpPr>
          <p:spPr bwMode="auto">
            <a:xfrm>
              <a:off x="935" y="151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7" name="Line 25"/>
            <p:cNvSpPr>
              <a:spLocks noChangeShapeType="1"/>
            </p:cNvSpPr>
            <p:nvPr/>
          </p:nvSpPr>
          <p:spPr bwMode="auto">
            <a:xfrm>
              <a:off x="2569" y="151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32" name="Text Box 26"/>
          <p:cNvSpPr txBox="1">
            <a:spLocks noChangeArrowheads="1"/>
          </p:cNvSpPr>
          <p:nvPr/>
        </p:nvSpPr>
        <p:spPr bwMode="auto">
          <a:xfrm>
            <a:off x="1273175" y="1981200"/>
            <a:ext cx="38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</a:rPr>
              <a:t>A</a:t>
            </a:r>
          </a:p>
        </p:txBody>
      </p:sp>
      <p:sp>
        <p:nvSpPr>
          <p:cNvPr id="5133" name="Text Box 27"/>
          <p:cNvSpPr txBox="1">
            <a:spLocks noChangeArrowheads="1"/>
          </p:cNvSpPr>
          <p:nvPr/>
        </p:nvSpPr>
        <p:spPr bwMode="auto">
          <a:xfrm>
            <a:off x="3105150" y="1981200"/>
            <a:ext cx="45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</a:rPr>
              <a:t>O</a:t>
            </a:r>
          </a:p>
        </p:txBody>
      </p:sp>
      <p:sp>
        <p:nvSpPr>
          <p:cNvPr id="5134" name="Text Box 28"/>
          <p:cNvSpPr txBox="1">
            <a:spLocks noChangeArrowheads="1"/>
          </p:cNvSpPr>
          <p:nvPr/>
        </p:nvSpPr>
        <p:spPr bwMode="auto">
          <a:xfrm>
            <a:off x="3105150" y="1981200"/>
            <a:ext cx="38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O</a:t>
            </a:r>
          </a:p>
        </p:txBody>
      </p:sp>
      <p:sp>
        <p:nvSpPr>
          <p:cNvPr id="5135" name="Text Box 29"/>
          <p:cNvSpPr txBox="1">
            <a:spLocks noChangeArrowheads="1"/>
          </p:cNvSpPr>
          <p:nvPr/>
        </p:nvSpPr>
        <p:spPr bwMode="auto">
          <a:xfrm>
            <a:off x="781050" y="2781300"/>
            <a:ext cx="426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3300"/>
                </a:solidFill>
              </a:rPr>
              <a:t>2. Trung </a:t>
            </a:r>
            <a:r>
              <a:rPr lang="vi-VN" sz="2000" b="1">
                <a:solidFill>
                  <a:srgbClr val="003300"/>
                </a:solidFill>
              </a:rPr>
              <a:t>đ</a:t>
            </a:r>
            <a:r>
              <a:rPr lang="en-US" sz="2000" b="1">
                <a:solidFill>
                  <a:srgbClr val="003300"/>
                </a:solidFill>
              </a:rPr>
              <a:t>iểm của </a:t>
            </a:r>
            <a:r>
              <a:rPr lang="vi-VN" sz="2000" b="1">
                <a:solidFill>
                  <a:srgbClr val="003300"/>
                </a:solidFill>
              </a:rPr>
              <a:t>đ</a:t>
            </a:r>
            <a:r>
              <a:rPr lang="en-US" sz="2000" b="1">
                <a:solidFill>
                  <a:srgbClr val="003300"/>
                </a:solidFill>
              </a:rPr>
              <a:t>oạn thẳng .</a:t>
            </a:r>
          </a:p>
        </p:txBody>
      </p:sp>
      <p:sp>
        <p:nvSpPr>
          <p:cNvPr id="5136" name="Line 30"/>
          <p:cNvSpPr>
            <a:spLocks noChangeShapeType="1"/>
          </p:cNvSpPr>
          <p:nvPr/>
        </p:nvSpPr>
        <p:spPr bwMode="auto">
          <a:xfrm>
            <a:off x="2743200" y="3733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137" name="Group 31"/>
          <p:cNvGrpSpPr>
            <a:grpSpLocks/>
          </p:cNvGrpSpPr>
          <p:nvPr/>
        </p:nvGrpSpPr>
        <p:grpSpPr bwMode="auto">
          <a:xfrm>
            <a:off x="990600" y="3733800"/>
            <a:ext cx="3505200" cy="152400"/>
            <a:chOff x="624" y="2352"/>
            <a:chExt cx="2208" cy="96"/>
          </a:xfrm>
        </p:grpSpPr>
        <p:sp>
          <p:nvSpPr>
            <p:cNvPr id="5151" name="Line 32"/>
            <p:cNvSpPr>
              <a:spLocks noChangeShapeType="1"/>
            </p:cNvSpPr>
            <p:nvPr/>
          </p:nvSpPr>
          <p:spPr bwMode="auto">
            <a:xfrm>
              <a:off x="624" y="2400"/>
              <a:ext cx="11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2" name="Line 33"/>
            <p:cNvSpPr>
              <a:spLocks noChangeShapeType="1"/>
            </p:cNvSpPr>
            <p:nvPr/>
          </p:nvSpPr>
          <p:spPr bwMode="auto">
            <a:xfrm>
              <a:off x="624" y="23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3" name="Line 34"/>
            <p:cNvSpPr>
              <a:spLocks noChangeShapeType="1"/>
            </p:cNvSpPr>
            <p:nvPr/>
          </p:nvSpPr>
          <p:spPr bwMode="auto">
            <a:xfrm>
              <a:off x="1728" y="2400"/>
              <a:ext cx="11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4" name="Line 35"/>
            <p:cNvSpPr>
              <a:spLocks noChangeShapeType="1"/>
            </p:cNvSpPr>
            <p:nvPr/>
          </p:nvSpPr>
          <p:spPr bwMode="auto">
            <a:xfrm>
              <a:off x="2832" y="23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38" name="Text Box 36"/>
          <p:cNvSpPr txBox="1">
            <a:spLocks noChangeArrowheads="1"/>
          </p:cNvSpPr>
          <p:nvPr/>
        </p:nvSpPr>
        <p:spPr bwMode="auto">
          <a:xfrm>
            <a:off x="792163" y="3810000"/>
            <a:ext cx="38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A</a:t>
            </a:r>
          </a:p>
        </p:txBody>
      </p:sp>
      <p:sp>
        <p:nvSpPr>
          <p:cNvPr id="5139" name="Text Box 37"/>
          <p:cNvSpPr txBox="1">
            <a:spLocks noChangeArrowheads="1"/>
          </p:cNvSpPr>
          <p:nvPr/>
        </p:nvSpPr>
        <p:spPr bwMode="auto">
          <a:xfrm>
            <a:off x="2514600" y="3810000"/>
            <a:ext cx="45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M</a:t>
            </a:r>
          </a:p>
        </p:txBody>
      </p:sp>
      <p:sp>
        <p:nvSpPr>
          <p:cNvPr id="5140" name="Text Box 38"/>
          <p:cNvSpPr txBox="1">
            <a:spLocks noChangeArrowheads="1"/>
          </p:cNvSpPr>
          <p:nvPr/>
        </p:nvSpPr>
        <p:spPr bwMode="auto">
          <a:xfrm>
            <a:off x="4295775" y="3810000"/>
            <a:ext cx="38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B</a:t>
            </a:r>
          </a:p>
        </p:txBody>
      </p:sp>
      <p:sp>
        <p:nvSpPr>
          <p:cNvPr id="5141" name="Text Box 39"/>
          <p:cNvSpPr txBox="1">
            <a:spLocks noChangeArrowheads="1"/>
          </p:cNvSpPr>
          <p:nvPr/>
        </p:nvSpPr>
        <p:spPr bwMode="auto">
          <a:xfrm>
            <a:off x="1447800" y="3414713"/>
            <a:ext cx="1143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3 cm</a:t>
            </a:r>
          </a:p>
        </p:txBody>
      </p:sp>
      <p:sp>
        <p:nvSpPr>
          <p:cNvPr id="5142" name="Text Box 40"/>
          <p:cNvSpPr txBox="1">
            <a:spLocks noChangeArrowheads="1"/>
          </p:cNvSpPr>
          <p:nvPr/>
        </p:nvSpPr>
        <p:spPr bwMode="auto">
          <a:xfrm>
            <a:off x="3200400" y="3414713"/>
            <a:ext cx="914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3 cm</a:t>
            </a:r>
          </a:p>
        </p:txBody>
      </p:sp>
      <p:sp>
        <p:nvSpPr>
          <p:cNvPr id="5143" name="Text Box 41"/>
          <p:cNvSpPr txBox="1">
            <a:spLocks noChangeArrowheads="1"/>
          </p:cNvSpPr>
          <p:nvPr/>
        </p:nvSpPr>
        <p:spPr bwMode="auto">
          <a:xfrm>
            <a:off x="2514600" y="3810000"/>
            <a:ext cx="45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</a:rPr>
              <a:t>M</a:t>
            </a:r>
          </a:p>
        </p:txBody>
      </p:sp>
      <p:sp>
        <p:nvSpPr>
          <p:cNvPr id="5144" name="Line 42"/>
          <p:cNvSpPr>
            <a:spLocks noChangeShapeType="1"/>
          </p:cNvSpPr>
          <p:nvPr/>
        </p:nvSpPr>
        <p:spPr bwMode="auto">
          <a:xfrm>
            <a:off x="4648200" y="1371600"/>
            <a:ext cx="0" cy="5486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5" name="Text Box 46"/>
          <p:cNvSpPr txBox="1">
            <a:spLocks noChangeArrowheads="1"/>
          </p:cNvSpPr>
          <p:nvPr/>
        </p:nvSpPr>
        <p:spPr bwMode="auto">
          <a:xfrm>
            <a:off x="4800600" y="1447800"/>
            <a:ext cx="914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Bài 1</a:t>
            </a:r>
            <a:r>
              <a:rPr lang="en-US" b="1">
                <a:latin typeface="HP-001 CC 1" pitchFamily="34" charset="-93"/>
              </a:rPr>
              <a:t> </a:t>
            </a:r>
            <a:r>
              <a:rPr lang="en-US" sz="2800" b="1">
                <a:latin typeface="HP-001 CC 1" pitchFamily="34" charset="-93"/>
              </a:rPr>
              <a:t> </a:t>
            </a:r>
          </a:p>
        </p:txBody>
      </p:sp>
      <p:sp>
        <p:nvSpPr>
          <p:cNvPr id="5146" name="Text Box 47"/>
          <p:cNvSpPr txBox="1">
            <a:spLocks noChangeArrowheads="1"/>
          </p:cNvSpPr>
          <p:nvPr/>
        </p:nvSpPr>
        <p:spPr bwMode="auto">
          <a:xfrm>
            <a:off x="5638800" y="1476375"/>
            <a:ext cx="685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(</a:t>
            </a:r>
            <a:r>
              <a:rPr lang="en-US" sz="2000" dirty="0"/>
              <a:t>N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44081" name="Text Box 49"/>
          <p:cNvSpPr txBox="1">
            <a:spLocks noChangeArrowheads="1"/>
          </p:cNvSpPr>
          <p:nvPr/>
        </p:nvSpPr>
        <p:spPr bwMode="auto">
          <a:xfrm>
            <a:off x="4800600" y="2057400"/>
            <a:ext cx="914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Bài 2</a:t>
            </a:r>
            <a:r>
              <a:rPr lang="en-US" b="1">
                <a:latin typeface="HP-001 CC 1" pitchFamily="34" charset="-93"/>
              </a:rPr>
              <a:t> </a:t>
            </a:r>
            <a:r>
              <a:rPr lang="en-US" sz="2800" b="1">
                <a:latin typeface="HP-001 CC 1" pitchFamily="34" charset="-93"/>
              </a:rPr>
              <a:t> </a:t>
            </a:r>
          </a:p>
        </p:txBody>
      </p:sp>
      <p:sp>
        <p:nvSpPr>
          <p:cNvPr id="44082" name="Text Box 50"/>
          <p:cNvSpPr txBox="1">
            <a:spLocks noChangeArrowheads="1"/>
          </p:cNvSpPr>
          <p:nvPr/>
        </p:nvSpPr>
        <p:spPr bwMode="auto">
          <a:xfrm>
            <a:off x="5638800" y="2085975"/>
            <a:ext cx="685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(S)</a:t>
            </a:r>
          </a:p>
        </p:txBody>
      </p:sp>
      <p:sp>
        <p:nvSpPr>
          <p:cNvPr id="5149" name="Text Box 51"/>
          <p:cNvSpPr txBox="1">
            <a:spLocks noChangeArrowheads="1"/>
          </p:cNvSpPr>
          <p:nvPr/>
        </p:nvSpPr>
        <p:spPr bwMode="auto">
          <a:xfrm>
            <a:off x="128588" y="1847850"/>
            <a:ext cx="609600" cy="3079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S/98</a:t>
            </a:r>
          </a:p>
        </p:txBody>
      </p:sp>
      <p:sp>
        <p:nvSpPr>
          <p:cNvPr id="5150" name="Text Box 52"/>
          <p:cNvSpPr txBox="1">
            <a:spLocks noChangeArrowheads="1"/>
          </p:cNvSpPr>
          <p:nvPr/>
        </p:nvSpPr>
        <p:spPr bwMode="auto">
          <a:xfrm>
            <a:off x="914400" y="4572000"/>
            <a:ext cx="2667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Kết luận: SGK/98</a:t>
            </a:r>
            <a:endParaRPr lang="vi-VN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4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4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4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81" grpId="0"/>
      <p:bldP spid="440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8"/>
          <p:cNvSpPr>
            <a:spLocks noGrp="1" noChangeArrowheads="1"/>
          </p:cNvSpPr>
          <p:nvPr>
            <p:ph type="title"/>
          </p:nvPr>
        </p:nvSpPr>
        <p:spPr>
          <a:xfrm>
            <a:off x="19050" y="119063"/>
            <a:ext cx="9067800" cy="1371600"/>
          </a:xfrm>
          <a:gradFill rotWithShape="1">
            <a:gsLst>
              <a:gs pos="0">
                <a:schemeClr val="accent1"/>
              </a:gs>
              <a:gs pos="100000">
                <a:srgbClr val="EEFED0"/>
              </a:gs>
            </a:gsLst>
            <a:lin ang="0" scaled="1"/>
          </a:gra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/>
            </a:r>
            <a:br>
              <a:rPr lang="en-US" sz="2800" smtClean="0"/>
            </a:br>
            <a:r>
              <a:rPr lang="en-US" sz="4000" smtClean="0"/>
              <a:t> </a:t>
            </a:r>
            <a:r>
              <a:rPr lang="en-US" sz="2800" b="1" smtClean="0">
                <a:solidFill>
                  <a:srgbClr val="FF0066"/>
                </a:solidFill>
              </a:rPr>
              <a:t>Điểm ở giữa. Trung </a:t>
            </a:r>
            <a:r>
              <a:rPr lang="vi-VN" sz="2800" b="1" smtClean="0">
                <a:solidFill>
                  <a:srgbClr val="FF0066"/>
                </a:solidFill>
              </a:rPr>
              <a:t>đ</a:t>
            </a:r>
            <a:r>
              <a:rPr lang="en-US" sz="2800" b="1" smtClean="0">
                <a:solidFill>
                  <a:srgbClr val="FF0066"/>
                </a:solidFill>
              </a:rPr>
              <a:t>iểm của </a:t>
            </a:r>
            <a:r>
              <a:rPr lang="vi-VN" sz="2800" b="1" smtClean="0">
                <a:solidFill>
                  <a:srgbClr val="FF0066"/>
                </a:solidFill>
              </a:rPr>
              <a:t>đ</a:t>
            </a:r>
            <a:r>
              <a:rPr lang="en-US" sz="2800" b="1" smtClean="0">
                <a:solidFill>
                  <a:srgbClr val="FF0066"/>
                </a:solidFill>
              </a:rPr>
              <a:t>oạn thẳng.</a:t>
            </a:r>
          </a:p>
        </p:txBody>
      </p:sp>
      <p:grpSp>
        <p:nvGrpSpPr>
          <p:cNvPr id="6147" name="Group 79"/>
          <p:cNvGrpSpPr>
            <a:grpSpLocks/>
          </p:cNvGrpSpPr>
          <p:nvPr/>
        </p:nvGrpSpPr>
        <p:grpSpPr bwMode="auto">
          <a:xfrm>
            <a:off x="76200" y="0"/>
            <a:ext cx="7043738" cy="3200400"/>
            <a:chOff x="432" y="240"/>
            <a:chExt cx="4992" cy="2016"/>
          </a:xfrm>
        </p:grpSpPr>
        <p:sp>
          <p:nvSpPr>
            <p:cNvPr id="40016" name="Rectangle 80"/>
            <p:cNvSpPr>
              <a:spLocks noChangeArrowheads="1"/>
            </p:cNvSpPr>
            <p:nvPr/>
          </p:nvSpPr>
          <p:spPr bwMode="auto">
            <a:xfrm>
              <a:off x="432" y="240"/>
              <a:ext cx="48" cy="201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FF3300"/>
                </a:gs>
                <a:gs pos="100000">
                  <a:schemeClr val="bg1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0017" name="Rectangle 81"/>
            <p:cNvSpPr>
              <a:spLocks noChangeArrowheads="1"/>
            </p:cNvSpPr>
            <p:nvPr/>
          </p:nvSpPr>
          <p:spPr bwMode="auto">
            <a:xfrm>
              <a:off x="542" y="240"/>
              <a:ext cx="50" cy="57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FF3300"/>
                </a:gs>
                <a:gs pos="100000">
                  <a:schemeClr val="bg1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0018" name="Rectangle 82"/>
            <p:cNvSpPr>
              <a:spLocks noChangeArrowheads="1"/>
            </p:cNvSpPr>
            <p:nvPr/>
          </p:nvSpPr>
          <p:spPr bwMode="auto">
            <a:xfrm>
              <a:off x="432" y="300"/>
              <a:ext cx="2927" cy="4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FF3300"/>
                </a:gs>
                <a:gs pos="100000">
                  <a:schemeClr val="bg1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0019" name="Rectangle 83"/>
            <p:cNvSpPr>
              <a:spLocks noChangeArrowheads="1"/>
            </p:cNvSpPr>
            <p:nvPr/>
          </p:nvSpPr>
          <p:spPr bwMode="auto">
            <a:xfrm>
              <a:off x="488" y="240"/>
              <a:ext cx="47" cy="1104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FF3300"/>
                </a:gs>
                <a:gs pos="100000">
                  <a:schemeClr val="bg1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0020" name="Rectangle 84"/>
            <p:cNvSpPr>
              <a:spLocks noChangeArrowheads="1"/>
            </p:cNvSpPr>
            <p:nvPr/>
          </p:nvSpPr>
          <p:spPr bwMode="auto">
            <a:xfrm>
              <a:off x="432" y="248"/>
              <a:ext cx="4992" cy="4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FF3300"/>
                </a:gs>
                <a:gs pos="100000">
                  <a:schemeClr val="bg1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0021" name="Rectangle 85"/>
            <p:cNvSpPr>
              <a:spLocks noChangeArrowheads="1"/>
            </p:cNvSpPr>
            <p:nvPr/>
          </p:nvSpPr>
          <p:spPr bwMode="auto">
            <a:xfrm>
              <a:off x="432" y="356"/>
              <a:ext cx="1248" cy="47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FF3300"/>
                </a:gs>
                <a:gs pos="100000">
                  <a:schemeClr val="bg1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6148" name="Line 89"/>
          <p:cNvSpPr>
            <a:spLocks noChangeShapeType="1"/>
          </p:cNvSpPr>
          <p:nvPr/>
        </p:nvSpPr>
        <p:spPr bwMode="auto">
          <a:xfrm>
            <a:off x="762000" y="1371600"/>
            <a:ext cx="0" cy="5486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0" name="Text Box 127"/>
          <p:cNvSpPr txBox="1">
            <a:spLocks noChangeArrowheads="1"/>
          </p:cNvSpPr>
          <p:nvPr/>
        </p:nvSpPr>
        <p:spPr bwMode="auto">
          <a:xfrm>
            <a:off x="914400" y="1938338"/>
            <a:ext cx="1371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Bài 2. (s)</a:t>
            </a:r>
            <a:r>
              <a:rPr lang="en-US" b="1">
                <a:latin typeface="HP-001 CC 1" pitchFamily="34" charset="-93"/>
              </a:rPr>
              <a:t> </a:t>
            </a:r>
            <a:r>
              <a:rPr lang="en-US" sz="2800" b="1">
                <a:latin typeface="HP-001 CC 1" pitchFamily="34" charset="-93"/>
              </a:rPr>
              <a:t> </a:t>
            </a:r>
          </a:p>
        </p:txBody>
      </p:sp>
      <p:sp>
        <p:nvSpPr>
          <p:cNvPr id="40064" name="Text Box 128"/>
          <p:cNvSpPr txBox="1">
            <a:spLocks noChangeArrowheads="1"/>
          </p:cNvSpPr>
          <p:nvPr/>
        </p:nvSpPr>
        <p:spPr bwMode="auto">
          <a:xfrm>
            <a:off x="2219325" y="1920875"/>
            <a:ext cx="3657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Đúng </a:t>
            </a:r>
            <a:r>
              <a:rPr lang="vi-VN" sz="2000"/>
              <a:t>đ</a:t>
            </a:r>
            <a:r>
              <a:rPr lang="en-US" sz="2000"/>
              <a:t>iền (</a:t>
            </a:r>
            <a:r>
              <a:rPr lang="en-US" sz="2000" b="1">
                <a:solidFill>
                  <a:srgbClr val="FF0066"/>
                </a:solidFill>
              </a:rPr>
              <a:t>Đ</a:t>
            </a:r>
            <a:r>
              <a:rPr lang="en-US" sz="2000"/>
              <a:t>), sai </a:t>
            </a:r>
            <a:r>
              <a:rPr lang="vi-VN" sz="2000"/>
              <a:t>đ</a:t>
            </a:r>
            <a:r>
              <a:rPr lang="en-US" sz="2000"/>
              <a:t>iền (</a:t>
            </a:r>
            <a:r>
              <a:rPr lang="en-US" sz="2000" b="1">
                <a:solidFill>
                  <a:srgbClr val="008000"/>
                </a:solidFill>
              </a:rPr>
              <a:t>S</a:t>
            </a:r>
            <a:r>
              <a:rPr lang="en-US" sz="2000"/>
              <a:t>):</a:t>
            </a:r>
            <a:r>
              <a:rPr lang="en-US" b="1">
                <a:latin typeface="HP-001 CC 1" pitchFamily="34" charset="-93"/>
              </a:rPr>
              <a:t> </a:t>
            </a:r>
            <a:r>
              <a:rPr lang="en-US" sz="2800" b="1">
                <a:latin typeface="HP-001 CC 1" pitchFamily="34" charset="-93"/>
              </a:rPr>
              <a:t> </a:t>
            </a:r>
          </a:p>
        </p:txBody>
      </p:sp>
      <p:grpSp>
        <p:nvGrpSpPr>
          <p:cNvPr id="3" name="Group 288"/>
          <p:cNvGrpSpPr>
            <a:grpSpLocks/>
          </p:cNvGrpSpPr>
          <p:nvPr/>
        </p:nvGrpSpPr>
        <p:grpSpPr bwMode="auto">
          <a:xfrm>
            <a:off x="895350" y="3025775"/>
            <a:ext cx="2216150" cy="773113"/>
            <a:chOff x="564" y="1906"/>
            <a:chExt cx="1396" cy="487"/>
          </a:xfrm>
        </p:grpSpPr>
        <p:grpSp>
          <p:nvGrpSpPr>
            <p:cNvPr id="6216" name="Group 279"/>
            <p:cNvGrpSpPr>
              <a:grpSpLocks/>
            </p:cNvGrpSpPr>
            <p:nvPr/>
          </p:nvGrpSpPr>
          <p:grpSpPr bwMode="auto">
            <a:xfrm>
              <a:off x="564" y="2112"/>
              <a:ext cx="1396" cy="281"/>
              <a:chOff x="564" y="2112"/>
              <a:chExt cx="1396" cy="281"/>
            </a:xfrm>
          </p:grpSpPr>
          <p:sp>
            <p:nvSpPr>
              <p:cNvPr id="6219" name="Text Box 206"/>
              <p:cNvSpPr txBox="1">
                <a:spLocks noChangeArrowheads="1"/>
              </p:cNvSpPr>
              <p:nvPr/>
            </p:nvSpPr>
            <p:spPr bwMode="auto">
              <a:xfrm>
                <a:off x="1148" y="2144"/>
                <a:ext cx="240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/>
                  <a:t>O</a:t>
                </a:r>
              </a:p>
            </p:txBody>
          </p:sp>
          <p:grpSp>
            <p:nvGrpSpPr>
              <p:cNvPr id="6220" name="Group 278"/>
              <p:cNvGrpSpPr>
                <a:grpSpLocks/>
              </p:cNvGrpSpPr>
              <p:nvPr/>
            </p:nvGrpSpPr>
            <p:grpSpPr bwMode="auto">
              <a:xfrm>
                <a:off x="564" y="2112"/>
                <a:ext cx="1396" cy="281"/>
                <a:chOff x="564" y="2112"/>
                <a:chExt cx="1396" cy="281"/>
              </a:xfrm>
            </p:grpSpPr>
            <p:sp>
              <p:nvSpPr>
                <p:cNvPr id="6221" name="Text Box 205"/>
                <p:cNvSpPr txBox="1">
                  <a:spLocks noChangeArrowheads="1"/>
                </p:cNvSpPr>
                <p:nvPr/>
              </p:nvSpPr>
              <p:spPr bwMode="auto">
                <a:xfrm>
                  <a:off x="564" y="2160"/>
                  <a:ext cx="240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b="1"/>
                    <a:t>A</a:t>
                  </a:r>
                </a:p>
              </p:txBody>
            </p:sp>
            <p:sp>
              <p:nvSpPr>
                <p:cNvPr id="6222" name="Text Box 207"/>
                <p:cNvSpPr txBox="1">
                  <a:spLocks noChangeArrowheads="1"/>
                </p:cNvSpPr>
                <p:nvPr/>
              </p:nvSpPr>
              <p:spPr bwMode="auto">
                <a:xfrm>
                  <a:off x="1720" y="2144"/>
                  <a:ext cx="240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b="1"/>
                    <a:t>B</a:t>
                  </a:r>
                </a:p>
              </p:txBody>
            </p:sp>
            <p:grpSp>
              <p:nvGrpSpPr>
                <p:cNvPr id="6223" name="Group 277"/>
                <p:cNvGrpSpPr>
                  <a:grpSpLocks/>
                </p:cNvGrpSpPr>
                <p:nvPr/>
              </p:nvGrpSpPr>
              <p:grpSpPr bwMode="auto">
                <a:xfrm>
                  <a:off x="680" y="2112"/>
                  <a:ext cx="1152" cy="48"/>
                  <a:chOff x="680" y="2094"/>
                  <a:chExt cx="1152" cy="48"/>
                </a:xfrm>
              </p:grpSpPr>
              <p:grpSp>
                <p:nvGrpSpPr>
                  <p:cNvPr id="6224" name="Group 275"/>
                  <p:cNvGrpSpPr>
                    <a:grpSpLocks/>
                  </p:cNvGrpSpPr>
                  <p:nvPr/>
                </p:nvGrpSpPr>
                <p:grpSpPr bwMode="auto">
                  <a:xfrm>
                    <a:off x="680" y="2094"/>
                    <a:ext cx="1152" cy="48"/>
                    <a:chOff x="680" y="2094"/>
                    <a:chExt cx="1152" cy="48"/>
                  </a:xfrm>
                </p:grpSpPr>
                <p:grpSp>
                  <p:nvGrpSpPr>
                    <p:cNvPr id="6226" name="Group 20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80" y="2094"/>
                      <a:ext cx="576" cy="48"/>
                      <a:chOff x="336" y="1968"/>
                      <a:chExt cx="1296" cy="96"/>
                    </a:xfrm>
                  </p:grpSpPr>
                  <p:sp>
                    <p:nvSpPr>
                      <p:cNvPr id="6229" name="Line 20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36" y="2016"/>
                        <a:ext cx="1296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230" name="Line 20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36" y="1968"/>
                        <a:ext cx="0" cy="96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231" name="Line 20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632" y="1968"/>
                        <a:ext cx="0" cy="96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6227" name="Line 2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56" y="2118"/>
                      <a:ext cx="576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28" name="Line 2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56" y="2094"/>
                      <a:ext cx="0" cy="4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6225" name="Line 213"/>
                  <p:cNvSpPr>
                    <a:spLocks noChangeShapeType="1"/>
                  </p:cNvSpPr>
                  <p:nvPr/>
                </p:nvSpPr>
                <p:spPr bwMode="auto">
                  <a:xfrm>
                    <a:off x="1832" y="2094"/>
                    <a:ext cx="0" cy="4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6217" name="Text Box 220"/>
            <p:cNvSpPr txBox="1">
              <a:spLocks noChangeArrowheads="1"/>
            </p:cNvSpPr>
            <p:nvPr/>
          </p:nvSpPr>
          <p:spPr bwMode="auto">
            <a:xfrm>
              <a:off x="1316" y="1906"/>
              <a:ext cx="43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2cm</a:t>
              </a:r>
            </a:p>
          </p:txBody>
        </p:sp>
        <p:sp>
          <p:nvSpPr>
            <p:cNvPr id="6218" name="Text Box 227"/>
            <p:cNvSpPr txBox="1">
              <a:spLocks noChangeArrowheads="1"/>
            </p:cNvSpPr>
            <p:nvPr/>
          </p:nvSpPr>
          <p:spPr bwMode="auto">
            <a:xfrm>
              <a:off x="740" y="1916"/>
              <a:ext cx="43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2cm</a:t>
              </a:r>
            </a:p>
          </p:txBody>
        </p:sp>
      </p:grpSp>
      <p:grpSp>
        <p:nvGrpSpPr>
          <p:cNvPr id="9" name="Group 287"/>
          <p:cNvGrpSpPr>
            <a:grpSpLocks/>
          </p:cNvGrpSpPr>
          <p:nvPr/>
        </p:nvGrpSpPr>
        <p:grpSpPr bwMode="auto">
          <a:xfrm>
            <a:off x="901700" y="4895850"/>
            <a:ext cx="2603500" cy="715963"/>
            <a:chOff x="568" y="3054"/>
            <a:chExt cx="1640" cy="451"/>
          </a:xfrm>
        </p:grpSpPr>
        <p:grpSp>
          <p:nvGrpSpPr>
            <p:cNvPr id="6202" name="Group 286"/>
            <p:cNvGrpSpPr>
              <a:grpSpLocks/>
            </p:cNvGrpSpPr>
            <p:nvPr/>
          </p:nvGrpSpPr>
          <p:grpSpPr bwMode="auto">
            <a:xfrm>
              <a:off x="568" y="3054"/>
              <a:ext cx="1536" cy="433"/>
              <a:chOff x="568" y="3054"/>
              <a:chExt cx="1536" cy="433"/>
            </a:xfrm>
          </p:grpSpPr>
          <p:sp>
            <p:nvSpPr>
              <p:cNvPr id="6205" name="Text Box 219"/>
              <p:cNvSpPr txBox="1">
                <a:spLocks noChangeArrowheads="1"/>
              </p:cNvSpPr>
              <p:nvPr/>
            </p:nvSpPr>
            <p:spPr bwMode="auto">
              <a:xfrm>
                <a:off x="760" y="3054"/>
                <a:ext cx="432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/>
                  <a:t>2cm</a:t>
                </a:r>
              </a:p>
            </p:txBody>
          </p:sp>
          <p:grpSp>
            <p:nvGrpSpPr>
              <p:cNvPr id="6206" name="Group 223"/>
              <p:cNvGrpSpPr>
                <a:grpSpLocks/>
              </p:cNvGrpSpPr>
              <p:nvPr/>
            </p:nvGrpSpPr>
            <p:grpSpPr bwMode="auto">
              <a:xfrm>
                <a:off x="664" y="3254"/>
                <a:ext cx="576" cy="48"/>
                <a:chOff x="336" y="1968"/>
                <a:chExt cx="1296" cy="96"/>
              </a:xfrm>
            </p:grpSpPr>
            <p:sp>
              <p:nvSpPr>
                <p:cNvPr id="6213" name="Line 224"/>
                <p:cNvSpPr>
                  <a:spLocks noChangeShapeType="1"/>
                </p:cNvSpPr>
                <p:nvPr/>
              </p:nvSpPr>
              <p:spPr bwMode="auto">
                <a:xfrm>
                  <a:off x="336" y="2016"/>
                  <a:ext cx="129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14" name="Line 225"/>
                <p:cNvSpPr>
                  <a:spLocks noChangeShapeType="1"/>
                </p:cNvSpPr>
                <p:nvPr/>
              </p:nvSpPr>
              <p:spPr bwMode="auto">
                <a:xfrm>
                  <a:off x="336" y="1968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15" name="Line 226"/>
                <p:cNvSpPr>
                  <a:spLocks noChangeShapeType="1"/>
                </p:cNvSpPr>
                <p:nvPr/>
              </p:nvSpPr>
              <p:spPr bwMode="auto">
                <a:xfrm>
                  <a:off x="1632" y="1968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207" name="Group 228"/>
              <p:cNvGrpSpPr>
                <a:grpSpLocks/>
              </p:cNvGrpSpPr>
              <p:nvPr/>
            </p:nvGrpSpPr>
            <p:grpSpPr bwMode="auto">
              <a:xfrm>
                <a:off x="1240" y="3254"/>
                <a:ext cx="864" cy="48"/>
                <a:chOff x="336" y="1968"/>
                <a:chExt cx="1296" cy="96"/>
              </a:xfrm>
            </p:grpSpPr>
            <p:sp>
              <p:nvSpPr>
                <p:cNvPr id="6210" name="Line 229"/>
                <p:cNvSpPr>
                  <a:spLocks noChangeShapeType="1"/>
                </p:cNvSpPr>
                <p:nvPr/>
              </p:nvSpPr>
              <p:spPr bwMode="auto">
                <a:xfrm>
                  <a:off x="336" y="2016"/>
                  <a:ext cx="129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11" name="Line 230"/>
                <p:cNvSpPr>
                  <a:spLocks noChangeShapeType="1"/>
                </p:cNvSpPr>
                <p:nvPr/>
              </p:nvSpPr>
              <p:spPr bwMode="auto">
                <a:xfrm>
                  <a:off x="336" y="1968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12" name="Line 231"/>
                <p:cNvSpPr>
                  <a:spLocks noChangeShapeType="1"/>
                </p:cNvSpPr>
                <p:nvPr/>
              </p:nvSpPr>
              <p:spPr bwMode="auto">
                <a:xfrm>
                  <a:off x="1632" y="1968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208" name="Text Box 232"/>
              <p:cNvSpPr txBox="1">
                <a:spLocks noChangeArrowheads="1"/>
              </p:cNvSpPr>
              <p:nvPr/>
            </p:nvSpPr>
            <p:spPr bwMode="auto">
              <a:xfrm>
                <a:off x="1480" y="3054"/>
                <a:ext cx="432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/>
                  <a:t>3cm</a:t>
                </a:r>
              </a:p>
            </p:txBody>
          </p:sp>
          <p:sp>
            <p:nvSpPr>
              <p:cNvPr id="6209" name="Text Box 233"/>
              <p:cNvSpPr txBox="1">
                <a:spLocks noChangeArrowheads="1"/>
              </p:cNvSpPr>
              <p:nvPr/>
            </p:nvSpPr>
            <p:spPr bwMode="auto">
              <a:xfrm>
                <a:off x="568" y="3254"/>
                <a:ext cx="240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/>
                  <a:t>E</a:t>
                </a:r>
              </a:p>
            </p:txBody>
          </p:sp>
        </p:grpSp>
        <p:sp>
          <p:nvSpPr>
            <p:cNvPr id="6203" name="Text Box 234"/>
            <p:cNvSpPr txBox="1">
              <a:spLocks noChangeArrowheads="1"/>
            </p:cNvSpPr>
            <p:nvPr/>
          </p:nvSpPr>
          <p:spPr bwMode="auto">
            <a:xfrm>
              <a:off x="1120" y="3270"/>
              <a:ext cx="24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H</a:t>
              </a:r>
            </a:p>
          </p:txBody>
        </p:sp>
        <p:sp>
          <p:nvSpPr>
            <p:cNvPr id="6204" name="Text Box 235"/>
            <p:cNvSpPr txBox="1">
              <a:spLocks noChangeArrowheads="1"/>
            </p:cNvSpPr>
            <p:nvPr/>
          </p:nvSpPr>
          <p:spPr bwMode="auto">
            <a:xfrm>
              <a:off x="1968" y="3272"/>
              <a:ext cx="24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G</a:t>
              </a:r>
            </a:p>
          </p:txBody>
        </p:sp>
      </p:grpSp>
      <p:sp>
        <p:nvSpPr>
          <p:cNvPr id="40173" name="Text Box 237"/>
          <p:cNvSpPr txBox="1">
            <a:spLocks noChangeArrowheads="1"/>
          </p:cNvSpPr>
          <p:nvPr/>
        </p:nvSpPr>
        <p:spPr bwMode="auto">
          <a:xfrm>
            <a:off x="4495800" y="2943225"/>
            <a:ext cx="449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a) O là trung </a:t>
            </a:r>
            <a:r>
              <a:rPr lang="vi-VN" b="1"/>
              <a:t>đ</a:t>
            </a:r>
            <a:r>
              <a:rPr lang="en-US" b="1"/>
              <a:t>iểm của </a:t>
            </a:r>
            <a:r>
              <a:rPr lang="vi-VN" b="1"/>
              <a:t>đ</a:t>
            </a:r>
            <a:r>
              <a:rPr lang="en-US" b="1"/>
              <a:t>oạn thẳng AB.</a:t>
            </a:r>
          </a:p>
        </p:txBody>
      </p:sp>
      <p:sp>
        <p:nvSpPr>
          <p:cNvPr id="40174" name="Text Box 238"/>
          <p:cNvSpPr txBox="1">
            <a:spLocks noChangeArrowheads="1"/>
          </p:cNvSpPr>
          <p:nvPr/>
        </p:nvSpPr>
        <p:spPr bwMode="auto">
          <a:xfrm>
            <a:off x="4467225" y="3443288"/>
            <a:ext cx="4495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b) M là trung </a:t>
            </a:r>
            <a:r>
              <a:rPr lang="vi-VN" b="1"/>
              <a:t>đ</a:t>
            </a:r>
            <a:r>
              <a:rPr lang="en-US" b="1"/>
              <a:t>iểm của </a:t>
            </a:r>
            <a:r>
              <a:rPr lang="vi-VN" b="1"/>
              <a:t>đ</a:t>
            </a:r>
            <a:r>
              <a:rPr lang="en-US" b="1"/>
              <a:t>oạn thẳng CD.</a:t>
            </a:r>
          </a:p>
        </p:txBody>
      </p:sp>
      <p:sp>
        <p:nvSpPr>
          <p:cNvPr id="40175" name="Text Box 239"/>
          <p:cNvSpPr txBox="1">
            <a:spLocks noChangeArrowheads="1"/>
          </p:cNvSpPr>
          <p:nvPr/>
        </p:nvSpPr>
        <p:spPr bwMode="auto">
          <a:xfrm>
            <a:off x="4467225" y="3962400"/>
            <a:ext cx="449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c) H là trung </a:t>
            </a:r>
            <a:r>
              <a:rPr lang="vi-VN" b="1"/>
              <a:t>đ</a:t>
            </a:r>
            <a:r>
              <a:rPr lang="en-US" b="1"/>
              <a:t>iểm của </a:t>
            </a:r>
            <a:r>
              <a:rPr lang="vi-VN" b="1"/>
              <a:t>đ</a:t>
            </a:r>
            <a:r>
              <a:rPr lang="en-US" b="1"/>
              <a:t>oạn thẳng EG.</a:t>
            </a:r>
          </a:p>
        </p:txBody>
      </p:sp>
      <p:sp>
        <p:nvSpPr>
          <p:cNvPr id="40176" name="Text Box 240"/>
          <p:cNvSpPr txBox="1">
            <a:spLocks noChangeArrowheads="1"/>
          </p:cNvSpPr>
          <p:nvPr/>
        </p:nvSpPr>
        <p:spPr bwMode="auto">
          <a:xfrm>
            <a:off x="4462463" y="4510088"/>
            <a:ext cx="4495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d) M là </a:t>
            </a:r>
            <a:r>
              <a:rPr lang="vi-VN" b="1"/>
              <a:t>đ</a:t>
            </a:r>
            <a:r>
              <a:rPr lang="en-US" b="1"/>
              <a:t>iểm ở giữa hai </a:t>
            </a:r>
            <a:r>
              <a:rPr lang="vi-VN" b="1"/>
              <a:t>đ</a:t>
            </a:r>
            <a:r>
              <a:rPr lang="en-US" b="1"/>
              <a:t>iểm C và D.</a:t>
            </a:r>
          </a:p>
        </p:txBody>
      </p:sp>
      <p:sp>
        <p:nvSpPr>
          <p:cNvPr id="40177" name="Text Box 241"/>
          <p:cNvSpPr txBox="1">
            <a:spLocks noChangeArrowheads="1"/>
          </p:cNvSpPr>
          <p:nvPr/>
        </p:nvSpPr>
        <p:spPr bwMode="auto">
          <a:xfrm>
            <a:off x="4467225" y="5000625"/>
            <a:ext cx="449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e) H là </a:t>
            </a:r>
            <a:r>
              <a:rPr lang="vi-VN" b="1"/>
              <a:t>đ</a:t>
            </a:r>
            <a:r>
              <a:rPr lang="en-US" b="1"/>
              <a:t>iểm ở giữa hai </a:t>
            </a:r>
            <a:r>
              <a:rPr lang="vi-VN" b="1"/>
              <a:t>đ</a:t>
            </a:r>
            <a:r>
              <a:rPr lang="en-US" b="1"/>
              <a:t>iểm E và G.</a:t>
            </a:r>
          </a:p>
        </p:txBody>
      </p:sp>
      <p:grpSp>
        <p:nvGrpSpPr>
          <p:cNvPr id="13" name="Group 242"/>
          <p:cNvGrpSpPr>
            <a:grpSpLocks/>
          </p:cNvGrpSpPr>
          <p:nvPr/>
        </p:nvGrpSpPr>
        <p:grpSpPr bwMode="auto">
          <a:xfrm>
            <a:off x="3962400" y="2867025"/>
            <a:ext cx="381000" cy="457200"/>
            <a:chOff x="4944" y="1872"/>
            <a:chExt cx="240" cy="288"/>
          </a:xfrm>
        </p:grpSpPr>
        <p:sp>
          <p:nvSpPr>
            <p:cNvPr id="6198" name="Line 243"/>
            <p:cNvSpPr>
              <a:spLocks noChangeShapeType="1"/>
            </p:cNvSpPr>
            <p:nvPr/>
          </p:nvSpPr>
          <p:spPr bwMode="auto">
            <a:xfrm>
              <a:off x="4944" y="187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9" name="Line 244"/>
            <p:cNvSpPr>
              <a:spLocks noChangeShapeType="1"/>
            </p:cNvSpPr>
            <p:nvPr/>
          </p:nvSpPr>
          <p:spPr bwMode="auto">
            <a:xfrm>
              <a:off x="5184" y="187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0" name="Line 245"/>
            <p:cNvSpPr>
              <a:spLocks noChangeShapeType="1"/>
            </p:cNvSpPr>
            <p:nvPr/>
          </p:nvSpPr>
          <p:spPr bwMode="auto">
            <a:xfrm flipH="1">
              <a:off x="4944" y="216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1" name="Line 246"/>
            <p:cNvSpPr>
              <a:spLocks noChangeShapeType="1"/>
            </p:cNvSpPr>
            <p:nvPr/>
          </p:nvSpPr>
          <p:spPr bwMode="auto">
            <a:xfrm flipH="1">
              <a:off x="4944" y="187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247"/>
          <p:cNvGrpSpPr>
            <a:grpSpLocks/>
          </p:cNvGrpSpPr>
          <p:nvPr/>
        </p:nvGrpSpPr>
        <p:grpSpPr bwMode="auto">
          <a:xfrm>
            <a:off x="3962400" y="3400425"/>
            <a:ext cx="381000" cy="457200"/>
            <a:chOff x="4944" y="1872"/>
            <a:chExt cx="240" cy="288"/>
          </a:xfrm>
        </p:grpSpPr>
        <p:sp>
          <p:nvSpPr>
            <p:cNvPr id="6194" name="Line 248"/>
            <p:cNvSpPr>
              <a:spLocks noChangeShapeType="1"/>
            </p:cNvSpPr>
            <p:nvPr/>
          </p:nvSpPr>
          <p:spPr bwMode="auto">
            <a:xfrm>
              <a:off x="4944" y="187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5" name="Line 249"/>
            <p:cNvSpPr>
              <a:spLocks noChangeShapeType="1"/>
            </p:cNvSpPr>
            <p:nvPr/>
          </p:nvSpPr>
          <p:spPr bwMode="auto">
            <a:xfrm>
              <a:off x="5184" y="187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6" name="Line 250"/>
            <p:cNvSpPr>
              <a:spLocks noChangeShapeType="1"/>
            </p:cNvSpPr>
            <p:nvPr/>
          </p:nvSpPr>
          <p:spPr bwMode="auto">
            <a:xfrm flipH="1">
              <a:off x="4944" y="216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7" name="Line 251"/>
            <p:cNvSpPr>
              <a:spLocks noChangeShapeType="1"/>
            </p:cNvSpPr>
            <p:nvPr/>
          </p:nvSpPr>
          <p:spPr bwMode="auto">
            <a:xfrm flipH="1">
              <a:off x="4944" y="187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252"/>
          <p:cNvGrpSpPr>
            <a:grpSpLocks/>
          </p:cNvGrpSpPr>
          <p:nvPr/>
        </p:nvGrpSpPr>
        <p:grpSpPr bwMode="auto">
          <a:xfrm>
            <a:off x="3962400" y="3933825"/>
            <a:ext cx="381000" cy="457200"/>
            <a:chOff x="4944" y="1872"/>
            <a:chExt cx="240" cy="288"/>
          </a:xfrm>
        </p:grpSpPr>
        <p:sp>
          <p:nvSpPr>
            <p:cNvPr id="6190" name="Line 253"/>
            <p:cNvSpPr>
              <a:spLocks noChangeShapeType="1"/>
            </p:cNvSpPr>
            <p:nvPr/>
          </p:nvSpPr>
          <p:spPr bwMode="auto">
            <a:xfrm>
              <a:off x="4944" y="187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1" name="Line 254"/>
            <p:cNvSpPr>
              <a:spLocks noChangeShapeType="1"/>
            </p:cNvSpPr>
            <p:nvPr/>
          </p:nvSpPr>
          <p:spPr bwMode="auto">
            <a:xfrm>
              <a:off x="5184" y="187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2" name="Line 255"/>
            <p:cNvSpPr>
              <a:spLocks noChangeShapeType="1"/>
            </p:cNvSpPr>
            <p:nvPr/>
          </p:nvSpPr>
          <p:spPr bwMode="auto">
            <a:xfrm flipH="1">
              <a:off x="4944" y="216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3" name="Line 256"/>
            <p:cNvSpPr>
              <a:spLocks noChangeShapeType="1"/>
            </p:cNvSpPr>
            <p:nvPr/>
          </p:nvSpPr>
          <p:spPr bwMode="auto">
            <a:xfrm flipH="1">
              <a:off x="4944" y="187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257"/>
          <p:cNvGrpSpPr>
            <a:grpSpLocks/>
          </p:cNvGrpSpPr>
          <p:nvPr/>
        </p:nvGrpSpPr>
        <p:grpSpPr bwMode="auto">
          <a:xfrm>
            <a:off x="3962400" y="4467225"/>
            <a:ext cx="381000" cy="457200"/>
            <a:chOff x="4944" y="1872"/>
            <a:chExt cx="240" cy="288"/>
          </a:xfrm>
        </p:grpSpPr>
        <p:sp>
          <p:nvSpPr>
            <p:cNvPr id="6186" name="Line 258"/>
            <p:cNvSpPr>
              <a:spLocks noChangeShapeType="1"/>
            </p:cNvSpPr>
            <p:nvPr/>
          </p:nvSpPr>
          <p:spPr bwMode="auto">
            <a:xfrm>
              <a:off x="4944" y="187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7" name="Line 259"/>
            <p:cNvSpPr>
              <a:spLocks noChangeShapeType="1"/>
            </p:cNvSpPr>
            <p:nvPr/>
          </p:nvSpPr>
          <p:spPr bwMode="auto">
            <a:xfrm>
              <a:off x="5184" y="187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8" name="Line 260"/>
            <p:cNvSpPr>
              <a:spLocks noChangeShapeType="1"/>
            </p:cNvSpPr>
            <p:nvPr/>
          </p:nvSpPr>
          <p:spPr bwMode="auto">
            <a:xfrm flipH="1">
              <a:off x="4944" y="216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9" name="Line 261"/>
            <p:cNvSpPr>
              <a:spLocks noChangeShapeType="1"/>
            </p:cNvSpPr>
            <p:nvPr/>
          </p:nvSpPr>
          <p:spPr bwMode="auto">
            <a:xfrm flipH="1">
              <a:off x="4944" y="187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262"/>
          <p:cNvGrpSpPr>
            <a:grpSpLocks/>
          </p:cNvGrpSpPr>
          <p:nvPr/>
        </p:nvGrpSpPr>
        <p:grpSpPr bwMode="auto">
          <a:xfrm>
            <a:off x="3962400" y="5000625"/>
            <a:ext cx="381000" cy="457200"/>
            <a:chOff x="4944" y="1872"/>
            <a:chExt cx="240" cy="288"/>
          </a:xfrm>
        </p:grpSpPr>
        <p:sp>
          <p:nvSpPr>
            <p:cNvPr id="6182" name="Line 263"/>
            <p:cNvSpPr>
              <a:spLocks noChangeShapeType="1"/>
            </p:cNvSpPr>
            <p:nvPr/>
          </p:nvSpPr>
          <p:spPr bwMode="auto">
            <a:xfrm>
              <a:off x="4944" y="187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3" name="Line 264"/>
            <p:cNvSpPr>
              <a:spLocks noChangeShapeType="1"/>
            </p:cNvSpPr>
            <p:nvPr/>
          </p:nvSpPr>
          <p:spPr bwMode="auto">
            <a:xfrm>
              <a:off x="5184" y="187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4" name="Line 265"/>
            <p:cNvSpPr>
              <a:spLocks noChangeShapeType="1"/>
            </p:cNvSpPr>
            <p:nvPr/>
          </p:nvSpPr>
          <p:spPr bwMode="auto">
            <a:xfrm flipH="1">
              <a:off x="4944" y="216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5" name="Line 266"/>
            <p:cNvSpPr>
              <a:spLocks noChangeShapeType="1"/>
            </p:cNvSpPr>
            <p:nvPr/>
          </p:nvSpPr>
          <p:spPr bwMode="auto">
            <a:xfrm flipH="1">
              <a:off x="4944" y="187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203" name="Text Box 267"/>
          <p:cNvSpPr txBox="1">
            <a:spLocks noChangeArrowheads="1"/>
          </p:cNvSpPr>
          <p:nvPr/>
        </p:nvSpPr>
        <p:spPr bwMode="auto">
          <a:xfrm>
            <a:off x="3962400" y="4505325"/>
            <a:ext cx="38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8000"/>
                </a:solidFill>
              </a:rPr>
              <a:t>S</a:t>
            </a:r>
          </a:p>
        </p:txBody>
      </p:sp>
      <p:sp>
        <p:nvSpPr>
          <p:cNvPr id="40204" name="Text Box 268"/>
          <p:cNvSpPr txBox="1">
            <a:spLocks noChangeArrowheads="1"/>
          </p:cNvSpPr>
          <p:nvPr/>
        </p:nvSpPr>
        <p:spPr bwMode="auto">
          <a:xfrm>
            <a:off x="3962400" y="2895600"/>
            <a:ext cx="38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</a:rPr>
              <a:t>Đ</a:t>
            </a:r>
          </a:p>
        </p:txBody>
      </p:sp>
      <p:sp>
        <p:nvSpPr>
          <p:cNvPr id="40205" name="Text Box 269"/>
          <p:cNvSpPr txBox="1">
            <a:spLocks noChangeArrowheads="1"/>
          </p:cNvSpPr>
          <p:nvPr/>
        </p:nvSpPr>
        <p:spPr bwMode="auto">
          <a:xfrm>
            <a:off x="3962400" y="3994150"/>
            <a:ext cx="38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8000"/>
                </a:solidFill>
              </a:rPr>
              <a:t>S</a:t>
            </a:r>
          </a:p>
        </p:txBody>
      </p:sp>
      <p:sp>
        <p:nvSpPr>
          <p:cNvPr id="40206" name="Text Box 270"/>
          <p:cNvSpPr txBox="1">
            <a:spLocks noChangeArrowheads="1"/>
          </p:cNvSpPr>
          <p:nvPr/>
        </p:nvSpPr>
        <p:spPr bwMode="auto">
          <a:xfrm>
            <a:off x="3962400" y="3451225"/>
            <a:ext cx="38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8000"/>
                </a:solidFill>
              </a:rPr>
              <a:t>S</a:t>
            </a:r>
          </a:p>
        </p:txBody>
      </p:sp>
      <p:sp>
        <p:nvSpPr>
          <p:cNvPr id="40207" name="Text Box 271"/>
          <p:cNvSpPr txBox="1">
            <a:spLocks noChangeArrowheads="1"/>
          </p:cNvSpPr>
          <p:nvPr/>
        </p:nvSpPr>
        <p:spPr bwMode="auto">
          <a:xfrm>
            <a:off x="3962400" y="5013325"/>
            <a:ext cx="38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</a:rPr>
              <a:t>Đ</a:t>
            </a:r>
          </a:p>
        </p:txBody>
      </p:sp>
      <p:grpSp>
        <p:nvGrpSpPr>
          <p:cNvPr id="18" name="Group 285"/>
          <p:cNvGrpSpPr>
            <a:grpSpLocks/>
          </p:cNvGrpSpPr>
          <p:nvPr/>
        </p:nvGrpSpPr>
        <p:grpSpPr bwMode="auto">
          <a:xfrm>
            <a:off x="863600" y="3851275"/>
            <a:ext cx="2108200" cy="887413"/>
            <a:chOff x="528" y="2426"/>
            <a:chExt cx="1328" cy="559"/>
          </a:xfrm>
        </p:grpSpPr>
        <p:sp>
          <p:nvSpPr>
            <p:cNvPr id="6171" name="Text Box 222"/>
            <p:cNvSpPr txBox="1">
              <a:spLocks noChangeArrowheads="1"/>
            </p:cNvSpPr>
            <p:nvPr/>
          </p:nvSpPr>
          <p:spPr bwMode="auto">
            <a:xfrm>
              <a:off x="1256" y="2426"/>
              <a:ext cx="43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2cm</a:t>
              </a:r>
            </a:p>
          </p:txBody>
        </p:sp>
        <p:sp>
          <p:nvSpPr>
            <p:cNvPr id="6172" name="Text Box 221"/>
            <p:cNvSpPr txBox="1">
              <a:spLocks noChangeArrowheads="1"/>
            </p:cNvSpPr>
            <p:nvPr/>
          </p:nvSpPr>
          <p:spPr bwMode="auto">
            <a:xfrm>
              <a:off x="720" y="2426"/>
              <a:ext cx="43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2cm</a:t>
              </a:r>
            </a:p>
          </p:txBody>
        </p:sp>
        <p:sp>
          <p:nvSpPr>
            <p:cNvPr id="6173" name="Text Box 282"/>
            <p:cNvSpPr txBox="1">
              <a:spLocks noChangeArrowheads="1"/>
            </p:cNvSpPr>
            <p:nvPr/>
          </p:nvSpPr>
          <p:spPr bwMode="auto">
            <a:xfrm>
              <a:off x="1056" y="2592"/>
              <a:ext cx="24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M</a:t>
              </a:r>
            </a:p>
          </p:txBody>
        </p:sp>
        <p:grpSp>
          <p:nvGrpSpPr>
            <p:cNvPr id="6174" name="Group 284"/>
            <p:cNvGrpSpPr>
              <a:grpSpLocks/>
            </p:cNvGrpSpPr>
            <p:nvPr/>
          </p:nvGrpSpPr>
          <p:grpSpPr bwMode="auto">
            <a:xfrm>
              <a:off x="528" y="2562"/>
              <a:ext cx="1328" cy="423"/>
              <a:chOff x="528" y="2562"/>
              <a:chExt cx="1328" cy="423"/>
            </a:xfrm>
          </p:grpSpPr>
          <p:sp>
            <p:nvSpPr>
              <p:cNvPr id="6175" name="Text Box 208"/>
              <p:cNvSpPr txBox="1">
                <a:spLocks noChangeArrowheads="1"/>
              </p:cNvSpPr>
              <p:nvPr/>
            </p:nvSpPr>
            <p:spPr bwMode="auto">
              <a:xfrm>
                <a:off x="528" y="2752"/>
                <a:ext cx="240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/>
                  <a:t>C</a:t>
                </a:r>
              </a:p>
            </p:txBody>
          </p:sp>
          <p:sp>
            <p:nvSpPr>
              <p:cNvPr id="6176" name="Text Box 209"/>
              <p:cNvSpPr txBox="1">
                <a:spLocks noChangeArrowheads="1"/>
              </p:cNvSpPr>
              <p:nvPr/>
            </p:nvSpPr>
            <p:spPr bwMode="auto">
              <a:xfrm>
                <a:off x="1616" y="2752"/>
                <a:ext cx="240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/>
                  <a:t>D</a:t>
                </a:r>
              </a:p>
            </p:txBody>
          </p:sp>
          <p:sp>
            <p:nvSpPr>
              <p:cNvPr id="6177" name="Line 214"/>
              <p:cNvSpPr>
                <a:spLocks noChangeShapeType="1"/>
              </p:cNvSpPr>
              <p:nvPr/>
            </p:nvSpPr>
            <p:spPr bwMode="auto">
              <a:xfrm rot="-1956365">
                <a:off x="647" y="2592"/>
                <a:ext cx="549" cy="15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8" name="Line 216"/>
              <p:cNvSpPr>
                <a:spLocks noChangeShapeType="1"/>
              </p:cNvSpPr>
              <p:nvPr/>
            </p:nvSpPr>
            <p:spPr bwMode="auto">
              <a:xfrm rot="2108694" flipV="1">
                <a:off x="1197" y="2583"/>
                <a:ext cx="535" cy="1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9" name="Line 218"/>
              <p:cNvSpPr>
                <a:spLocks noChangeShapeType="1"/>
              </p:cNvSpPr>
              <p:nvPr/>
            </p:nvSpPr>
            <p:spPr bwMode="auto">
              <a:xfrm>
                <a:off x="1200" y="2562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0" name="Line 272"/>
              <p:cNvSpPr>
                <a:spLocks noChangeShapeType="1"/>
              </p:cNvSpPr>
              <p:nvPr/>
            </p:nvSpPr>
            <p:spPr bwMode="auto">
              <a:xfrm>
                <a:off x="654" y="2727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1" name="Line 283"/>
              <p:cNvSpPr>
                <a:spLocks noChangeShapeType="1"/>
              </p:cNvSpPr>
              <p:nvPr/>
            </p:nvSpPr>
            <p:spPr bwMode="auto">
              <a:xfrm>
                <a:off x="1728" y="2736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170" name="Text Box 292"/>
          <p:cNvSpPr txBox="1">
            <a:spLocks noChangeArrowheads="1"/>
          </p:cNvSpPr>
          <p:nvPr/>
        </p:nvSpPr>
        <p:spPr bwMode="auto">
          <a:xfrm>
            <a:off x="128588" y="1847850"/>
            <a:ext cx="609600" cy="3079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S/98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0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0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0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0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0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0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40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74" dur="500" autoRev="1" fill="hold"/>
                                        <p:tgtEl>
                                          <p:spTgt spid="401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5" dur="500" autoRev="1" fill="hold"/>
                                        <p:tgtEl>
                                          <p:spTgt spid="40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6" dur="500" autoRev="1" fill="hold"/>
                                        <p:tgtEl>
                                          <p:spTgt spid="40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40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40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40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40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401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40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3" dur="500" fill="hold"/>
                                        <p:tgtEl>
                                          <p:spTgt spid="40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40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40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401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40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3" dur="500" fill="hold"/>
                                        <p:tgtEl>
                                          <p:spTgt spid="40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animClr clrSpc="rgb" dir="cw">
                                      <p:cBhvr>
                                        <p:cTn id="104" dur="500" fill="hold"/>
                                        <p:tgtEl>
                                          <p:spTgt spid="40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40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40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40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3" dur="500" fill="hold"/>
                                        <p:tgtEl>
                                          <p:spTgt spid="40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14" dur="500" fill="hold"/>
                                        <p:tgtEl>
                                          <p:spTgt spid="40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40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0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64" grpId="0"/>
      <p:bldP spid="40173" grpId="0"/>
      <p:bldP spid="40173" grpId="1"/>
      <p:bldP spid="40174" grpId="0"/>
      <p:bldP spid="40174" grpId="1"/>
      <p:bldP spid="40175" grpId="0"/>
      <p:bldP spid="40175" grpId="1"/>
      <p:bldP spid="40176" grpId="0" build="allAtOnce"/>
      <p:bldP spid="40177" grpId="0" build="allAtOnce"/>
      <p:bldP spid="40203" grpId="0"/>
      <p:bldP spid="40204" grpId="0"/>
      <p:bldP spid="40205" grpId="0"/>
      <p:bldP spid="40206" grpId="0"/>
      <p:bldP spid="4020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74"/>
          <p:cNvSpPr>
            <a:spLocks noGrp="1" noChangeArrowheads="1"/>
          </p:cNvSpPr>
          <p:nvPr>
            <p:ph type="title"/>
          </p:nvPr>
        </p:nvSpPr>
        <p:spPr>
          <a:xfrm>
            <a:off x="19050" y="119063"/>
            <a:ext cx="9067800" cy="1371600"/>
          </a:xfrm>
          <a:gradFill rotWithShape="1">
            <a:gsLst>
              <a:gs pos="0">
                <a:schemeClr val="accent1"/>
              </a:gs>
              <a:gs pos="100000">
                <a:srgbClr val="EEFED0"/>
              </a:gs>
            </a:gsLst>
            <a:lin ang="0" scaled="1"/>
          </a:gra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/>
            </a:r>
            <a:br>
              <a:rPr lang="en-US" sz="2800" smtClean="0"/>
            </a:br>
            <a:r>
              <a:rPr lang="en-US" sz="4000" smtClean="0"/>
              <a:t> </a:t>
            </a:r>
            <a:r>
              <a:rPr lang="en-US" sz="2800" b="1" smtClean="0">
                <a:solidFill>
                  <a:srgbClr val="FF0066"/>
                </a:solidFill>
              </a:rPr>
              <a:t>Điểm ở giữa. Trung </a:t>
            </a:r>
            <a:r>
              <a:rPr lang="vi-VN" sz="2800" b="1" smtClean="0">
                <a:solidFill>
                  <a:srgbClr val="FF0066"/>
                </a:solidFill>
              </a:rPr>
              <a:t>đ</a:t>
            </a:r>
            <a:r>
              <a:rPr lang="en-US" sz="2800" b="1" smtClean="0">
                <a:solidFill>
                  <a:srgbClr val="FF0066"/>
                </a:solidFill>
              </a:rPr>
              <a:t>iểm của </a:t>
            </a:r>
            <a:r>
              <a:rPr lang="vi-VN" sz="2800" b="1" smtClean="0">
                <a:solidFill>
                  <a:srgbClr val="FF0066"/>
                </a:solidFill>
              </a:rPr>
              <a:t>đ</a:t>
            </a:r>
            <a:r>
              <a:rPr lang="en-US" sz="2800" b="1" smtClean="0">
                <a:solidFill>
                  <a:srgbClr val="FF0066"/>
                </a:solidFill>
              </a:rPr>
              <a:t>oạn thẳng.</a:t>
            </a:r>
          </a:p>
        </p:txBody>
      </p:sp>
      <p:grpSp>
        <p:nvGrpSpPr>
          <p:cNvPr id="7171" name="Group 175"/>
          <p:cNvGrpSpPr>
            <a:grpSpLocks/>
          </p:cNvGrpSpPr>
          <p:nvPr/>
        </p:nvGrpSpPr>
        <p:grpSpPr bwMode="auto">
          <a:xfrm>
            <a:off x="76200" y="0"/>
            <a:ext cx="7043738" cy="3200400"/>
            <a:chOff x="432" y="240"/>
            <a:chExt cx="4992" cy="2016"/>
          </a:xfrm>
        </p:grpSpPr>
        <p:sp>
          <p:nvSpPr>
            <p:cNvPr id="5296" name="Rectangle 176"/>
            <p:cNvSpPr>
              <a:spLocks noChangeArrowheads="1"/>
            </p:cNvSpPr>
            <p:nvPr/>
          </p:nvSpPr>
          <p:spPr bwMode="auto">
            <a:xfrm>
              <a:off x="432" y="240"/>
              <a:ext cx="48" cy="201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FF3300"/>
                </a:gs>
                <a:gs pos="100000">
                  <a:schemeClr val="bg1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5297" name="Rectangle 177"/>
            <p:cNvSpPr>
              <a:spLocks noChangeArrowheads="1"/>
            </p:cNvSpPr>
            <p:nvPr/>
          </p:nvSpPr>
          <p:spPr bwMode="auto">
            <a:xfrm>
              <a:off x="542" y="240"/>
              <a:ext cx="50" cy="57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FF3300"/>
                </a:gs>
                <a:gs pos="100000">
                  <a:schemeClr val="bg1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5298" name="Rectangle 178"/>
            <p:cNvSpPr>
              <a:spLocks noChangeArrowheads="1"/>
            </p:cNvSpPr>
            <p:nvPr/>
          </p:nvSpPr>
          <p:spPr bwMode="auto">
            <a:xfrm>
              <a:off x="432" y="300"/>
              <a:ext cx="2927" cy="4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FF3300"/>
                </a:gs>
                <a:gs pos="100000">
                  <a:schemeClr val="bg1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5299" name="Rectangle 179"/>
            <p:cNvSpPr>
              <a:spLocks noChangeArrowheads="1"/>
            </p:cNvSpPr>
            <p:nvPr/>
          </p:nvSpPr>
          <p:spPr bwMode="auto">
            <a:xfrm>
              <a:off x="488" y="240"/>
              <a:ext cx="47" cy="1104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FF3300"/>
                </a:gs>
                <a:gs pos="100000">
                  <a:schemeClr val="bg1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5300" name="Rectangle 180"/>
            <p:cNvSpPr>
              <a:spLocks noChangeArrowheads="1"/>
            </p:cNvSpPr>
            <p:nvPr/>
          </p:nvSpPr>
          <p:spPr bwMode="auto">
            <a:xfrm>
              <a:off x="432" y="248"/>
              <a:ext cx="4992" cy="4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FF3300"/>
                </a:gs>
                <a:gs pos="100000">
                  <a:schemeClr val="bg1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5301" name="Rectangle 181"/>
            <p:cNvSpPr>
              <a:spLocks noChangeArrowheads="1"/>
            </p:cNvSpPr>
            <p:nvPr/>
          </p:nvSpPr>
          <p:spPr bwMode="auto">
            <a:xfrm>
              <a:off x="432" y="356"/>
              <a:ext cx="1248" cy="47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FF3300"/>
                </a:gs>
                <a:gs pos="100000">
                  <a:schemeClr val="bg1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7172" name="Line 185"/>
          <p:cNvSpPr>
            <a:spLocks noChangeShapeType="1"/>
          </p:cNvSpPr>
          <p:nvPr/>
        </p:nvSpPr>
        <p:spPr bwMode="auto">
          <a:xfrm>
            <a:off x="762000" y="1371600"/>
            <a:ext cx="0" cy="5486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3" name="Text Box 186"/>
          <p:cNvSpPr txBox="1">
            <a:spLocks noChangeArrowheads="1"/>
          </p:cNvSpPr>
          <p:nvPr/>
        </p:nvSpPr>
        <p:spPr bwMode="auto">
          <a:xfrm>
            <a:off x="762000" y="1490663"/>
            <a:ext cx="2209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3300"/>
                </a:solidFill>
              </a:rPr>
              <a:t>1. Điểm ở giữa:</a:t>
            </a:r>
          </a:p>
        </p:txBody>
      </p:sp>
      <p:sp>
        <p:nvSpPr>
          <p:cNvPr id="7174" name="Text Box 187"/>
          <p:cNvSpPr txBox="1">
            <a:spLocks noChangeArrowheads="1"/>
          </p:cNvSpPr>
          <p:nvPr/>
        </p:nvSpPr>
        <p:spPr bwMode="auto">
          <a:xfrm>
            <a:off x="1273175" y="1981200"/>
            <a:ext cx="38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3300"/>
                </a:solidFill>
              </a:rPr>
              <a:t>A</a:t>
            </a:r>
          </a:p>
        </p:txBody>
      </p:sp>
      <p:sp>
        <p:nvSpPr>
          <p:cNvPr id="7175" name="Text Box 188"/>
          <p:cNvSpPr txBox="1">
            <a:spLocks noChangeArrowheads="1"/>
          </p:cNvSpPr>
          <p:nvPr/>
        </p:nvSpPr>
        <p:spPr bwMode="auto">
          <a:xfrm>
            <a:off x="3105150" y="1981200"/>
            <a:ext cx="53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3300"/>
                </a:solidFill>
              </a:rPr>
              <a:t>O</a:t>
            </a:r>
          </a:p>
        </p:txBody>
      </p:sp>
      <p:sp>
        <p:nvSpPr>
          <p:cNvPr id="7176" name="Text Box 189"/>
          <p:cNvSpPr txBox="1">
            <a:spLocks noChangeArrowheads="1"/>
          </p:cNvSpPr>
          <p:nvPr/>
        </p:nvSpPr>
        <p:spPr bwMode="auto">
          <a:xfrm>
            <a:off x="3786188" y="1981200"/>
            <a:ext cx="38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3300"/>
                </a:solidFill>
              </a:rPr>
              <a:t>B</a:t>
            </a:r>
          </a:p>
        </p:txBody>
      </p:sp>
      <p:sp>
        <p:nvSpPr>
          <p:cNvPr id="7177" name="Text Box 190"/>
          <p:cNvSpPr txBox="1">
            <a:spLocks noChangeArrowheads="1"/>
          </p:cNvSpPr>
          <p:nvPr/>
        </p:nvSpPr>
        <p:spPr bwMode="auto">
          <a:xfrm>
            <a:off x="3781425" y="1981200"/>
            <a:ext cx="38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</a:rPr>
              <a:t>B</a:t>
            </a:r>
          </a:p>
        </p:txBody>
      </p:sp>
      <p:sp>
        <p:nvSpPr>
          <p:cNvPr id="7178" name="Line 191"/>
          <p:cNvSpPr>
            <a:spLocks noChangeShapeType="1"/>
          </p:cNvSpPr>
          <p:nvPr/>
        </p:nvSpPr>
        <p:spPr bwMode="auto">
          <a:xfrm>
            <a:off x="3319463" y="24003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179" name="Group 192"/>
          <p:cNvGrpSpPr>
            <a:grpSpLocks/>
          </p:cNvGrpSpPr>
          <p:nvPr/>
        </p:nvGrpSpPr>
        <p:grpSpPr bwMode="auto">
          <a:xfrm>
            <a:off x="914400" y="2362200"/>
            <a:ext cx="3581400" cy="190500"/>
            <a:chOff x="576" y="1512"/>
            <a:chExt cx="2352" cy="96"/>
          </a:xfrm>
        </p:grpSpPr>
        <p:sp>
          <p:nvSpPr>
            <p:cNvPr id="7292" name="Line 193"/>
            <p:cNvSpPr>
              <a:spLocks noChangeShapeType="1"/>
            </p:cNvSpPr>
            <p:nvPr/>
          </p:nvSpPr>
          <p:spPr bwMode="auto">
            <a:xfrm>
              <a:off x="576" y="1560"/>
              <a:ext cx="235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3" name="Line 194"/>
            <p:cNvSpPr>
              <a:spLocks noChangeShapeType="1"/>
            </p:cNvSpPr>
            <p:nvPr/>
          </p:nvSpPr>
          <p:spPr bwMode="auto">
            <a:xfrm>
              <a:off x="935" y="151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4" name="Line 195"/>
            <p:cNvSpPr>
              <a:spLocks noChangeShapeType="1"/>
            </p:cNvSpPr>
            <p:nvPr/>
          </p:nvSpPr>
          <p:spPr bwMode="auto">
            <a:xfrm>
              <a:off x="2569" y="151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80" name="Text Box 196"/>
          <p:cNvSpPr txBox="1">
            <a:spLocks noChangeArrowheads="1"/>
          </p:cNvSpPr>
          <p:nvPr/>
        </p:nvSpPr>
        <p:spPr bwMode="auto">
          <a:xfrm>
            <a:off x="1273175" y="1981200"/>
            <a:ext cx="38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</a:rPr>
              <a:t>A</a:t>
            </a:r>
          </a:p>
        </p:txBody>
      </p:sp>
      <p:sp>
        <p:nvSpPr>
          <p:cNvPr id="7181" name="Text Box 197"/>
          <p:cNvSpPr txBox="1">
            <a:spLocks noChangeArrowheads="1"/>
          </p:cNvSpPr>
          <p:nvPr/>
        </p:nvSpPr>
        <p:spPr bwMode="auto">
          <a:xfrm>
            <a:off x="3105150" y="1981200"/>
            <a:ext cx="45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</a:rPr>
              <a:t>O</a:t>
            </a:r>
          </a:p>
        </p:txBody>
      </p:sp>
      <p:sp>
        <p:nvSpPr>
          <p:cNvPr id="7182" name="Text Box 198"/>
          <p:cNvSpPr txBox="1">
            <a:spLocks noChangeArrowheads="1"/>
          </p:cNvSpPr>
          <p:nvPr/>
        </p:nvSpPr>
        <p:spPr bwMode="auto">
          <a:xfrm>
            <a:off x="3105150" y="1981200"/>
            <a:ext cx="38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O</a:t>
            </a:r>
          </a:p>
        </p:txBody>
      </p:sp>
      <p:sp>
        <p:nvSpPr>
          <p:cNvPr id="7183" name="Text Box 199"/>
          <p:cNvSpPr txBox="1">
            <a:spLocks noChangeArrowheads="1"/>
          </p:cNvSpPr>
          <p:nvPr/>
        </p:nvSpPr>
        <p:spPr bwMode="auto">
          <a:xfrm>
            <a:off x="781050" y="2781300"/>
            <a:ext cx="426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3300"/>
                </a:solidFill>
              </a:rPr>
              <a:t>2. Trung </a:t>
            </a:r>
            <a:r>
              <a:rPr lang="vi-VN" sz="2000" b="1">
                <a:solidFill>
                  <a:srgbClr val="003300"/>
                </a:solidFill>
              </a:rPr>
              <a:t>đ</a:t>
            </a:r>
            <a:r>
              <a:rPr lang="en-US" sz="2000" b="1">
                <a:solidFill>
                  <a:srgbClr val="003300"/>
                </a:solidFill>
              </a:rPr>
              <a:t>iểm của </a:t>
            </a:r>
            <a:r>
              <a:rPr lang="vi-VN" sz="2000" b="1">
                <a:solidFill>
                  <a:srgbClr val="003300"/>
                </a:solidFill>
              </a:rPr>
              <a:t>đ</a:t>
            </a:r>
            <a:r>
              <a:rPr lang="en-US" sz="2000" b="1">
                <a:solidFill>
                  <a:srgbClr val="003300"/>
                </a:solidFill>
              </a:rPr>
              <a:t>oạn thẳng:</a:t>
            </a:r>
          </a:p>
        </p:txBody>
      </p:sp>
      <p:sp>
        <p:nvSpPr>
          <p:cNvPr id="7184" name="Line 200"/>
          <p:cNvSpPr>
            <a:spLocks noChangeShapeType="1"/>
          </p:cNvSpPr>
          <p:nvPr/>
        </p:nvSpPr>
        <p:spPr bwMode="auto">
          <a:xfrm>
            <a:off x="2743200" y="3733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185" name="Group 201"/>
          <p:cNvGrpSpPr>
            <a:grpSpLocks/>
          </p:cNvGrpSpPr>
          <p:nvPr/>
        </p:nvGrpSpPr>
        <p:grpSpPr bwMode="auto">
          <a:xfrm>
            <a:off x="990600" y="3733800"/>
            <a:ext cx="3505200" cy="152400"/>
            <a:chOff x="624" y="2352"/>
            <a:chExt cx="2208" cy="96"/>
          </a:xfrm>
        </p:grpSpPr>
        <p:sp>
          <p:nvSpPr>
            <p:cNvPr id="7288" name="Line 202"/>
            <p:cNvSpPr>
              <a:spLocks noChangeShapeType="1"/>
            </p:cNvSpPr>
            <p:nvPr/>
          </p:nvSpPr>
          <p:spPr bwMode="auto">
            <a:xfrm>
              <a:off x="624" y="2400"/>
              <a:ext cx="11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9" name="Line 203"/>
            <p:cNvSpPr>
              <a:spLocks noChangeShapeType="1"/>
            </p:cNvSpPr>
            <p:nvPr/>
          </p:nvSpPr>
          <p:spPr bwMode="auto">
            <a:xfrm>
              <a:off x="624" y="23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0" name="Line 204"/>
            <p:cNvSpPr>
              <a:spLocks noChangeShapeType="1"/>
            </p:cNvSpPr>
            <p:nvPr/>
          </p:nvSpPr>
          <p:spPr bwMode="auto">
            <a:xfrm>
              <a:off x="1728" y="2400"/>
              <a:ext cx="11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" name="Line 205"/>
            <p:cNvSpPr>
              <a:spLocks noChangeShapeType="1"/>
            </p:cNvSpPr>
            <p:nvPr/>
          </p:nvSpPr>
          <p:spPr bwMode="auto">
            <a:xfrm>
              <a:off x="2832" y="23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86" name="Text Box 206"/>
          <p:cNvSpPr txBox="1">
            <a:spLocks noChangeArrowheads="1"/>
          </p:cNvSpPr>
          <p:nvPr/>
        </p:nvSpPr>
        <p:spPr bwMode="auto">
          <a:xfrm>
            <a:off x="792163" y="3810000"/>
            <a:ext cx="38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A</a:t>
            </a:r>
          </a:p>
        </p:txBody>
      </p:sp>
      <p:sp>
        <p:nvSpPr>
          <p:cNvPr id="7187" name="Text Box 207"/>
          <p:cNvSpPr txBox="1">
            <a:spLocks noChangeArrowheads="1"/>
          </p:cNvSpPr>
          <p:nvPr/>
        </p:nvSpPr>
        <p:spPr bwMode="auto">
          <a:xfrm>
            <a:off x="2514600" y="3810000"/>
            <a:ext cx="45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M</a:t>
            </a:r>
          </a:p>
        </p:txBody>
      </p:sp>
      <p:sp>
        <p:nvSpPr>
          <p:cNvPr id="7188" name="Text Box 208"/>
          <p:cNvSpPr txBox="1">
            <a:spLocks noChangeArrowheads="1"/>
          </p:cNvSpPr>
          <p:nvPr/>
        </p:nvSpPr>
        <p:spPr bwMode="auto">
          <a:xfrm>
            <a:off x="4295775" y="3810000"/>
            <a:ext cx="38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B</a:t>
            </a:r>
          </a:p>
        </p:txBody>
      </p:sp>
      <p:sp>
        <p:nvSpPr>
          <p:cNvPr id="7189" name="Text Box 209"/>
          <p:cNvSpPr txBox="1">
            <a:spLocks noChangeArrowheads="1"/>
          </p:cNvSpPr>
          <p:nvPr/>
        </p:nvSpPr>
        <p:spPr bwMode="auto">
          <a:xfrm>
            <a:off x="1447800" y="3414713"/>
            <a:ext cx="1143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3 cm</a:t>
            </a:r>
          </a:p>
        </p:txBody>
      </p:sp>
      <p:sp>
        <p:nvSpPr>
          <p:cNvPr id="7190" name="Text Box 210"/>
          <p:cNvSpPr txBox="1">
            <a:spLocks noChangeArrowheads="1"/>
          </p:cNvSpPr>
          <p:nvPr/>
        </p:nvSpPr>
        <p:spPr bwMode="auto">
          <a:xfrm>
            <a:off x="3200400" y="3414713"/>
            <a:ext cx="914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3 cm</a:t>
            </a:r>
          </a:p>
        </p:txBody>
      </p:sp>
      <p:sp>
        <p:nvSpPr>
          <p:cNvPr id="7191" name="Text Box 211"/>
          <p:cNvSpPr txBox="1">
            <a:spLocks noChangeArrowheads="1"/>
          </p:cNvSpPr>
          <p:nvPr/>
        </p:nvSpPr>
        <p:spPr bwMode="auto">
          <a:xfrm>
            <a:off x="2514600" y="3810000"/>
            <a:ext cx="45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</a:rPr>
              <a:t>M</a:t>
            </a:r>
          </a:p>
        </p:txBody>
      </p:sp>
      <p:sp>
        <p:nvSpPr>
          <p:cNvPr id="7192" name="Line 212"/>
          <p:cNvSpPr>
            <a:spLocks noChangeShapeType="1"/>
          </p:cNvSpPr>
          <p:nvPr/>
        </p:nvSpPr>
        <p:spPr bwMode="auto">
          <a:xfrm>
            <a:off x="4648200" y="1371600"/>
            <a:ext cx="0" cy="5486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3" name="Text Box 213"/>
          <p:cNvSpPr txBox="1">
            <a:spLocks noChangeArrowheads="1"/>
          </p:cNvSpPr>
          <p:nvPr/>
        </p:nvSpPr>
        <p:spPr bwMode="auto">
          <a:xfrm>
            <a:off x="4800600" y="1524000"/>
            <a:ext cx="1600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/>
              <a:t>Bài</a:t>
            </a:r>
            <a:r>
              <a:rPr lang="en-US" sz="2000" dirty="0"/>
              <a:t> 1. </a:t>
            </a:r>
            <a:r>
              <a:rPr lang="en-US" sz="2000" dirty="0" smtClean="0"/>
              <a:t>(</a:t>
            </a:r>
            <a:r>
              <a:rPr lang="en-US" sz="2000" dirty="0"/>
              <a:t>N</a:t>
            </a:r>
            <a:r>
              <a:rPr lang="en-US" sz="2000" dirty="0" smtClean="0"/>
              <a:t>)</a:t>
            </a:r>
            <a:r>
              <a:rPr lang="en-US" b="1" dirty="0" smtClean="0">
                <a:latin typeface="HP-001 CC 1" pitchFamily="34" charset="-93"/>
              </a:rPr>
              <a:t> </a:t>
            </a:r>
            <a:r>
              <a:rPr lang="en-US" sz="2800" b="1" dirty="0" smtClean="0">
                <a:latin typeface="HP-001 CC 1" pitchFamily="34" charset="-93"/>
              </a:rPr>
              <a:t> </a:t>
            </a:r>
            <a:endParaRPr lang="en-US" sz="2800" b="1" dirty="0">
              <a:latin typeface="HP-001 CC 1" pitchFamily="34" charset="-93"/>
            </a:endParaRPr>
          </a:p>
        </p:txBody>
      </p:sp>
      <p:sp>
        <p:nvSpPr>
          <p:cNvPr id="7194" name="Text Box 216"/>
          <p:cNvSpPr txBox="1">
            <a:spLocks noChangeArrowheads="1"/>
          </p:cNvSpPr>
          <p:nvPr/>
        </p:nvSpPr>
        <p:spPr bwMode="auto">
          <a:xfrm>
            <a:off x="4800600" y="2057400"/>
            <a:ext cx="1447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Bài 2.</a:t>
            </a:r>
            <a:r>
              <a:rPr lang="en-US" sz="2000" b="1"/>
              <a:t> </a:t>
            </a:r>
            <a:r>
              <a:rPr lang="en-US" sz="2000"/>
              <a:t>(S)</a:t>
            </a:r>
            <a:endParaRPr lang="en-US" sz="2000" b="1"/>
          </a:p>
        </p:txBody>
      </p:sp>
      <p:sp>
        <p:nvSpPr>
          <p:cNvPr id="5339" name="Text Box 219"/>
          <p:cNvSpPr txBox="1">
            <a:spLocks noChangeArrowheads="1"/>
          </p:cNvSpPr>
          <p:nvPr/>
        </p:nvSpPr>
        <p:spPr bwMode="auto">
          <a:xfrm>
            <a:off x="4800600" y="2468563"/>
            <a:ext cx="914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Bài 3</a:t>
            </a:r>
            <a:r>
              <a:rPr lang="en-US" b="1">
                <a:latin typeface="HP-001 CC 1" pitchFamily="34" charset="-93"/>
              </a:rPr>
              <a:t> </a:t>
            </a:r>
            <a:r>
              <a:rPr lang="en-US" sz="2800" b="1">
                <a:latin typeface="HP-001 CC 1" pitchFamily="34" charset="-93"/>
              </a:rPr>
              <a:t> </a:t>
            </a:r>
          </a:p>
        </p:txBody>
      </p:sp>
      <p:sp>
        <p:nvSpPr>
          <p:cNvPr id="5340" name="Text Box 220"/>
          <p:cNvSpPr txBox="1">
            <a:spLocks noChangeArrowheads="1"/>
          </p:cNvSpPr>
          <p:nvPr/>
        </p:nvSpPr>
        <p:spPr bwMode="auto">
          <a:xfrm>
            <a:off x="5638800" y="2497138"/>
            <a:ext cx="685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(V)</a:t>
            </a:r>
          </a:p>
        </p:txBody>
      </p:sp>
      <p:grpSp>
        <p:nvGrpSpPr>
          <p:cNvPr id="5" name="Group 405"/>
          <p:cNvGrpSpPr>
            <a:grpSpLocks/>
          </p:cNvGrpSpPr>
          <p:nvPr/>
        </p:nvGrpSpPr>
        <p:grpSpPr bwMode="auto">
          <a:xfrm>
            <a:off x="4953000" y="3657600"/>
            <a:ext cx="3810000" cy="2286000"/>
            <a:chOff x="1392" y="2592"/>
            <a:chExt cx="2400" cy="1440"/>
          </a:xfrm>
        </p:grpSpPr>
        <p:grpSp>
          <p:nvGrpSpPr>
            <p:cNvPr id="7222" name="Group 406"/>
            <p:cNvGrpSpPr>
              <a:grpSpLocks/>
            </p:cNvGrpSpPr>
            <p:nvPr/>
          </p:nvGrpSpPr>
          <p:grpSpPr bwMode="auto">
            <a:xfrm>
              <a:off x="1392" y="3792"/>
              <a:ext cx="2400" cy="240"/>
              <a:chOff x="1392" y="3792"/>
              <a:chExt cx="2400" cy="240"/>
            </a:xfrm>
          </p:grpSpPr>
          <p:sp>
            <p:nvSpPr>
              <p:cNvPr id="7278" name="Rectangle 407"/>
              <p:cNvSpPr>
                <a:spLocks noChangeArrowheads="1"/>
              </p:cNvSpPr>
              <p:nvPr/>
            </p:nvSpPr>
            <p:spPr bwMode="auto">
              <a:xfrm>
                <a:off x="139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279" name="Rectangle 408"/>
              <p:cNvSpPr>
                <a:spLocks noChangeArrowheads="1"/>
              </p:cNvSpPr>
              <p:nvPr/>
            </p:nvSpPr>
            <p:spPr bwMode="auto">
              <a:xfrm>
                <a:off x="163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280" name="Rectangle 409"/>
              <p:cNvSpPr>
                <a:spLocks noChangeArrowheads="1"/>
              </p:cNvSpPr>
              <p:nvPr/>
            </p:nvSpPr>
            <p:spPr bwMode="auto">
              <a:xfrm>
                <a:off x="187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281" name="Rectangle 410"/>
              <p:cNvSpPr>
                <a:spLocks noChangeArrowheads="1"/>
              </p:cNvSpPr>
              <p:nvPr/>
            </p:nvSpPr>
            <p:spPr bwMode="auto">
              <a:xfrm>
                <a:off x="211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282" name="Rectangle 411"/>
              <p:cNvSpPr>
                <a:spLocks noChangeArrowheads="1"/>
              </p:cNvSpPr>
              <p:nvPr/>
            </p:nvSpPr>
            <p:spPr bwMode="auto">
              <a:xfrm>
                <a:off x="235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283" name="Rectangle 412"/>
              <p:cNvSpPr>
                <a:spLocks noChangeArrowheads="1"/>
              </p:cNvSpPr>
              <p:nvPr/>
            </p:nvSpPr>
            <p:spPr bwMode="auto">
              <a:xfrm>
                <a:off x="259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284" name="Rectangle 413"/>
              <p:cNvSpPr>
                <a:spLocks noChangeArrowheads="1"/>
              </p:cNvSpPr>
              <p:nvPr/>
            </p:nvSpPr>
            <p:spPr bwMode="auto">
              <a:xfrm>
                <a:off x="283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285" name="Rectangle 414"/>
              <p:cNvSpPr>
                <a:spLocks noChangeArrowheads="1"/>
              </p:cNvSpPr>
              <p:nvPr/>
            </p:nvSpPr>
            <p:spPr bwMode="auto">
              <a:xfrm>
                <a:off x="307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286" name="Rectangle 415"/>
              <p:cNvSpPr>
                <a:spLocks noChangeArrowheads="1"/>
              </p:cNvSpPr>
              <p:nvPr/>
            </p:nvSpPr>
            <p:spPr bwMode="auto">
              <a:xfrm>
                <a:off x="331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287" name="Rectangle 416"/>
              <p:cNvSpPr>
                <a:spLocks noChangeArrowheads="1"/>
              </p:cNvSpPr>
              <p:nvPr/>
            </p:nvSpPr>
            <p:spPr bwMode="auto">
              <a:xfrm>
                <a:off x="355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  <p:grpSp>
          <p:nvGrpSpPr>
            <p:cNvPr id="7223" name="Group 417"/>
            <p:cNvGrpSpPr>
              <a:grpSpLocks/>
            </p:cNvGrpSpPr>
            <p:nvPr/>
          </p:nvGrpSpPr>
          <p:grpSpPr bwMode="auto">
            <a:xfrm>
              <a:off x="1392" y="3552"/>
              <a:ext cx="2400" cy="240"/>
              <a:chOff x="1392" y="3792"/>
              <a:chExt cx="2400" cy="240"/>
            </a:xfrm>
          </p:grpSpPr>
          <p:sp>
            <p:nvSpPr>
              <p:cNvPr id="7268" name="Rectangle 418"/>
              <p:cNvSpPr>
                <a:spLocks noChangeArrowheads="1"/>
              </p:cNvSpPr>
              <p:nvPr/>
            </p:nvSpPr>
            <p:spPr bwMode="auto">
              <a:xfrm>
                <a:off x="139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269" name="Rectangle 419"/>
              <p:cNvSpPr>
                <a:spLocks noChangeArrowheads="1"/>
              </p:cNvSpPr>
              <p:nvPr/>
            </p:nvSpPr>
            <p:spPr bwMode="auto">
              <a:xfrm>
                <a:off x="163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270" name="Rectangle 420"/>
              <p:cNvSpPr>
                <a:spLocks noChangeArrowheads="1"/>
              </p:cNvSpPr>
              <p:nvPr/>
            </p:nvSpPr>
            <p:spPr bwMode="auto">
              <a:xfrm>
                <a:off x="187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271" name="Rectangle 421"/>
              <p:cNvSpPr>
                <a:spLocks noChangeArrowheads="1"/>
              </p:cNvSpPr>
              <p:nvPr/>
            </p:nvSpPr>
            <p:spPr bwMode="auto">
              <a:xfrm>
                <a:off x="211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272" name="Rectangle 422"/>
              <p:cNvSpPr>
                <a:spLocks noChangeArrowheads="1"/>
              </p:cNvSpPr>
              <p:nvPr/>
            </p:nvSpPr>
            <p:spPr bwMode="auto">
              <a:xfrm>
                <a:off x="235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273" name="Rectangle 423"/>
              <p:cNvSpPr>
                <a:spLocks noChangeArrowheads="1"/>
              </p:cNvSpPr>
              <p:nvPr/>
            </p:nvSpPr>
            <p:spPr bwMode="auto">
              <a:xfrm>
                <a:off x="259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274" name="Rectangle 424"/>
              <p:cNvSpPr>
                <a:spLocks noChangeArrowheads="1"/>
              </p:cNvSpPr>
              <p:nvPr/>
            </p:nvSpPr>
            <p:spPr bwMode="auto">
              <a:xfrm>
                <a:off x="283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275" name="Rectangle 425"/>
              <p:cNvSpPr>
                <a:spLocks noChangeArrowheads="1"/>
              </p:cNvSpPr>
              <p:nvPr/>
            </p:nvSpPr>
            <p:spPr bwMode="auto">
              <a:xfrm>
                <a:off x="307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276" name="Rectangle 426"/>
              <p:cNvSpPr>
                <a:spLocks noChangeArrowheads="1"/>
              </p:cNvSpPr>
              <p:nvPr/>
            </p:nvSpPr>
            <p:spPr bwMode="auto">
              <a:xfrm>
                <a:off x="331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277" name="Rectangle 427"/>
              <p:cNvSpPr>
                <a:spLocks noChangeArrowheads="1"/>
              </p:cNvSpPr>
              <p:nvPr/>
            </p:nvSpPr>
            <p:spPr bwMode="auto">
              <a:xfrm>
                <a:off x="355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  <p:grpSp>
          <p:nvGrpSpPr>
            <p:cNvPr id="7224" name="Group 428"/>
            <p:cNvGrpSpPr>
              <a:grpSpLocks/>
            </p:cNvGrpSpPr>
            <p:nvPr/>
          </p:nvGrpSpPr>
          <p:grpSpPr bwMode="auto">
            <a:xfrm>
              <a:off x="1392" y="3312"/>
              <a:ext cx="2400" cy="240"/>
              <a:chOff x="1392" y="3792"/>
              <a:chExt cx="2400" cy="240"/>
            </a:xfrm>
          </p:grpSpPr>
          <p:sp>
            <p:nvSpPr>
              <p:cNvPr id="7258" name="Rectangle 429"/>
              <p:cNvSpPr>
                <a:spLocks noChangeArrowheads="1"/>
              </p:cNvSpPr>
              <p:nvPr/>
            </p:nvSpPr>
            <p:spPr bwMode="auto">
              <a:xfrm>
                <a:off x="139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259" name="Rectangle 430"/>
              <p:cNvSpPr>
                <a:spLocks noChangeArrowheads="1"/>
              </p:cNvSpPr>
              <p:nvPr/>
            </p:nvSpPr>
            <p:spPr bwMode="auto">
              <a:xfrm>
                <a:off x="163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260" name="Rectangle 431"/>
              <p:cNvSpPr>
                <a:spLocks noChangeArrowheads="1"/>
              </p:cNvSpPr>
              <p:nvPr/>
            </p:nvSpPr>
            <p:spPr bwMode="auto">
              <a:xfrm>
                <a:off x="187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261" name="Rectangle 432"/>
              <p:cNvSpPr>
                <a:spLocks noChangeArrowheads="1"/>
              </p:cNvSpPr>
              <p:nvPr/>
            </p:nvSpPr>
            <p:spPr bwMode="auto">
              <a:xfrm>
                <a:off x="211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262" name="Rectangle 433"/>
              <p:cNvSpPr>
                <a:spLocks noChangeArrowheads="1"/>
              </p:cNvSpPr>
              <p:nvPr/>
            </p:nvSpPr>
            <p:spPr bwMode="auto">
              <a:xfrm>
                <a:off x="235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263" name="Rectangle 434"/>
              <p:cNvSpPr>
                <a:spLocks noChangeArrowheads="1"/>
              </p:cNvSpPr>
              <p:nvPr/>
            </p:nvSpPr>
            <p:spPr bwMode="auto">
              <a:xfrm>
                <a:off x="259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264" name="Rectangle 435"/>
              <p:cNvSpPr>
                <a:spLocks noChangeArrowheads="1"/>
              </p:cNvSpPr>
              <p:nvPr/>
            </p:nvSpPr>
            <p:spPr bwMode="auto">
              <a:xfrm>
                <a:off x="283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265" name="Rectangle 436"/>
              <p:cNvSpPr>
                <a:spLocks noChangeArrowheads="1"/>
              </p:cNvSpPr>
              <p:nvPr/>
            </p:nvSpPr>
            <p:spPr bwMode="auto">
              <a:xfrm>
                <a:off x="307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266" name="Rectangle 437"/>
              <p:cNvSpPr>
                <a:spLocks noChangeArrowheads="1"/>
              </p:cNvSpPr>
              <p:nvPr/>
            </p:nvSpPr>
            <p:spPr bwMode="auto">
              <a:xfrm>
                <a:off x="331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267" name="Rectangle 438"/>
              <p:cNvSpPr>
                <a:spLocks noChangeArrowheads="1"/>
              </p:cNvSpPr>
              <p:nvPr/>
            </p:nvSpPr>
            <p:spPr bwMode="auto">
              <a:xfrm>
                <a:off x="355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  <p:grpSp>
          <p:nvGrpSpPr>
            <p:cNvPr id="7225" name="Group 439"/>
            <p:cNvGrpSpPr>
              <a:grpSpLocks/>
            </p:cNvGrpSpPr>
            <p:nvPr/>
          </p:nvGrpSpPr>
          <p:grpSpPr bwMode="auto">
            <a:xfrm>
              <a:off x="1392" y="3072"/>
              <a:ext cx="2400" cy="240"/>
              <a:chOff x="1392" y="3792"/>
              <a:chExt cx="2400" cy="240"/>
            </a:xfrm>
          </p:grpSpPr>
          <p:sp>
            <p:nvSpPr>
              <p:cNvPr id="7248" name="Rectangle 440"/>
              <p:cNvSpPr>
                <a:spLocks noChangeArrowheads="1"/>
              </p:cNvSpPr>
              <p:nvPr/>
            </p:nvSpPr>
            <p:spPr bwMode="auto">
              <a:xfrm>
                <a:off x="139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249" name="Rectangle 441"/>
              <p:cNvSpPr>
                <a:spLocks noChangeArrowheads="1"/>
              </p:cNvSpPr>
              <p:nvPr/>
            </p:nvSpPr>
            <p:spPr bwMode="auto">
              <a:xfrm>
                <a:off x="163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250" name="Rectangle 442"/>
              <p:cNvSpPr>
                <a:spLocks noChangeArrowheads="1"/>
              </p:cNvSpPr>
              <p:nvPr/>
            </p:nvSpPr>
            <p:spPr bwMode="auto">
              <a:xfrm>
                <a:off x="187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251" name="Rectangle 443"/>
              <p:cNvSpPr>
                <a:spLocks noChangeArrowheads="1"/>
              </p:cNvSpPr>
              <p:nvPr/>
            </p:nvSpPr>
            <p:spPr bwMode="auto">
              <a:xfrm>
                <a:off x="211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252" name="Rectangle 444"/>
              <p:cNvSpPr>
                <a:spLocks noChangeArrowheads="1"/>
              </p:cNvSpPr>
              <p:nvPr/>
            </p:nvSpPr>
            <p:spPr bwMode="auto">
              <a:xfrm>
                <a:off x="235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253" name="Rectangle 445"/>
              <p:cNvSpPr>
                <a:spLocks noChangeArrowheads="1"/>
              </p:cNvSpPr>
              <p:nvPr/>
            </p:nvSpPr>
            <p:spPr bwMode="auto">
              <a:xfrm>
                <a:off x="259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254" name="Rectangle 446"/>
              <p:cNvSpPr>
                <a:spLocks noChangeArrowheads="1"/>
              </p:cNvSpPr>
              <p:nvPr/>
            </p:nvSpPr>
            <p:spPr bwMode="auto">
              <a:xfrm>
                <a:off x="283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255" name="Rectangle 447"/>
              <p:cNvSpPr>
                <a:spLocks noChangeArrowheads="1"/>
              </p:cNvSpPr>
              <p:nvPr/>
            </p:nvSpPr>
            <p:spPr bwMode="auto">
              <a:xfrm>
                <a:off x="307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256" name="Rectangle 448"/>
              <p:cNvSpPr>
                <a:spLocks noChangeArrowheads="1"/>
              </p:cNvSpPr>
              <p:nvPr/>
            </p:nvSpPr>
            <p:spPr bwMode="auto">
              <a:xfrm>
                <a:off x="331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257" name="Rectangle 449"/>
              <p:cNvSpPr>
                <a:spLocks noChangeArrowheads="1"/>
              </p:cNvSpPr>
              <p:nvPr/>
            </p:nvSpPr>
            <p:spPr bwMode="auto">
              <a:xfrm>
                <a:off x="355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  <p:grpSp>
          <p:nvGrpSpPr>
            <p:cNvPr id="7226" name="Group 450"/>
            <p:cNvGrpSpPr>
              <a:grpSpLocks/>
            </p:cNvGrpSpPr>
            <p:nvPr/>
          </p:nvGrpSpPr>
          <p:grpSpPr bwMode="auto">
            <a:xfrm>
              <a:off x="1392" y="2832"/>
              <a:ext cx="2400" cy="240"/>
              <a:chOff x="1392" y="3792"/>
              <a:chExt cx="2400" cy="240"/>
            </a:xfrm>
          </p:grpSpPr>
          <p:sp>
            <p:nvSpPr>
              <p:cNvPr id="7238" name="Rectangle 451"/>
              <p:cNvSpPr>
                <a:spLocks noChangeArrowheads="1"/>
              </p:cNvSpPr>
              <p:nvPr/>
            </p:nvSpPr>
            <p:spPr bwMode="auto">
              <a:xfrm>
                <a:off x="139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239" name="Rectangle 452"/>
              <p:cNvSpPr>
                <a:spLocks noChangeArrowheads="1"/>
              </p:cNvSpPr>
              <p:nvPr/>
            </p:nvSpPr>
            <p:spPr bwMode="auto">
              <a:xfrm>
                <a:off x="163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240" name="Rectangle 453"/>
              <p:cNvSpPr>
                <a:spLocks noChangeArrowheads="1"/>
              </p:cNvSpPr>
              <p:nvPr/>
            </p:nvSpPr>
            <p:spPr bwMode="auto">
              <a:xfrm>
                <a:off x="187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241" name="Rectangle 454"/>
              <p:cNvSpPr>
                <a:spLocks noChangeArrowheads="1"/>
              </p:cNvSpPr>
              <p:nvPr/>
            </p:nvSpPr>
            <p:spPr bwMode="auto">
              <a:xfrm>
                <a:off x="211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242" name="Rectangle 455"/>
              <p:cNvSpPr>
                <a:spLocks noChangeArrowheads="1"/>
              </p:cNvSpPr>
              <p:nvPr/>
            </p:nvSpPr>
            <p:spPr bwMode="auto">
              <a:xfrm>
                <a:off x="235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243" name="Rectangle 456"/>
              <p:cNvSpPr>
                <a:spLocks noChangeArrowheads="1"/>
              </p:cNvSpPr>
              <p:nvPr/>
            </p:nvSpPr>
            <p:spPr bwMode="auto">
              <a:xfrm>
                <a:off x="259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244" name="Rectangle 457"/>
              <p:cNvSpPr>
                <a:spLocks noChangeArrowheads="1"/>
              </p:cNvSpPr>
              <p:nvPr/>
            </p:nvSpPr>
            <p:spPr bwMode="auto">
              <a:xfrm>
                <a:off x="283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245" name="Rectangle 458"/>
              <p:cNvSpPr>
                <a:spLocks noChangeArrowheads="1"/>
              </p:cNvSpPr>
              <p:nvPr/>
            </p:nvSpPr>
            <p:spPr bwMode="auto">
              <a:xfrm>
                <a:off x="307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246" name="Rectangle 459"/>
              <p:cNvSpPr>
                <a:spLocks noChangeArrowheads="1"/>
              </p:cNvSpPr>
              <p:nvPr/>
            </p:nvSpPr>
            <p:spPr bwMode="auto">
              <a:xfrm>
                <a:off x="331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247" name="Rectangle 460"/>
              <p:cNvSpPr>
                <a:spLocks noChangeArrowheads="1"/>
              </p:cNvSpPr>
              <p:nvPr/>
            </p:nvSpPr>
            <p:spPr bwMode="auto">
              <a:xfrm>
                <a:off x="355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  <p:grpSp>
          <p:nvGrpSpPr>
            <p:cNvPr id="7227" name="Group 461"/>
            <p:cNvGrpSpPr>
              <a:grpSpLocks/>
            </p:cNvGrpSpPr>
            <p:nvPr/>
          </p:nvGrpSpPr>
          <p:grpSpPr bwMode="auto">
            <a:xfrm>
              <a:off x="1392" y="2592"/>
              <a:ext cx="2400" cy="240"/>
              <a:chOff x="1392" y="3792"/>
              <a:chExt cx="2400" cy="240"/>
            </a:xfrm>
          </p:grpSpPr>
          <p:sp>
            <p:nvSpPr>
              <p:cNvPr id="7228" name="Rectangle 462"/>
              <p:cNvSpPr>
                <a:spLocks noChangeArrowheads="1"/>
              </p:cNvSpPr>
              <p:nvPr/>
            </p:nvSpPr>
            <p:spPr bwMode="auto">
              <a:xfrm>
                <a:off x="139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229" name="Rectangle 463"/>
              <p:cNvSpPr>
                <a:spLocks noChangeArrowheads="1"/>
              </p:cNvSpPr>
              <p:nvPr/>
            </p:nvSpPr>
            <p:spPr bwMode="auto">
              <a:xfrm>
                <a:off x="163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230" name="Rectangle 464"/>
              <p:cNvSpPr>
                <a:spLocks noChangeArrowheads="1"/>
              </p:cNvSpPr>
              <p:nvPr/>
            </p:nvSpPr>
            <p:spPr bwMode="auto">
              <a:xfrm>
                <a:off x="187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231" name="Rectangle 465"/>
              <p:cNvSpPr>
                <a:spLocks noChangeArrowheads="1"/>
              </p:cNvSpPr>
              <p:nvPr/>
            </p:nvSpPr>
            <p:spPr bwMode="auto">
              <a:xfrm>
                <a:off x="211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232" name="Rectangle 466"/>
              <p:cNvSpPr>
                <a:spLocks noChangeArrowheads="1"/>
              </p:cNvSpPr>
              <p:nvPr/>
            </p:nvSpPr>
            <p:spPr bwMode="auto">
              <a:xfrm>
                <a:off x="235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233" name="Rectangle 467"/>
              <p:cNvSpPr>
                <a:spLocks noChangeArrowheads="1"/>
              </p:cNvSpPr>
              <p:nvPr/>
            </p:nvSpPr>
            <p:spPr bwMode="auto">
              <a:xfrm>
                <a:off x="259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234" name="Rectangle 468"/>
              <p:cNvSpPr>
                <a:spLocks noChangeArrowheads="1"/>
              </p:cNvSpPr>
              <p:nvPr/>
            </p:nvSpPr>
            <p:spPr bwMode="auto">
              <a:xfrm>
                <a:off x="283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235" name="Rectangle 469"/>
              <p:cNvSpPr>
                <a:spLocks noChangeArrowheads="1"/>
              </p:cNvSpPr>
              <p:nvPr/>
            </p:nvSpPr>
            <p:spPr bwMode="auto">
              <a:xfrm>
                <a:off x="307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236" name="Rectangle 470"/>
              <p:cNvSpPr>
                <a:spLocks noChangeArrowheads="1"/>
              </p:cNvSpPr>
              <p:nvPr/>
            </p:nvSpPr>
            <p:spPr bwMode="auto">
              <a:xfrm>
                <a:off x="331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237" name="Rectangle 471"/>
              <p:cNvSpPr>
                <a:spLocks noChangeArrowheads="1"/>
              </p:cNvSpPr>
              <p:nvPr/>
            </p:nvSpPr>
            <p:spPr bwMode="auto">
              <a:xfrm>
                <a:off x="355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</p:grpSp>
      <p:sp>
        <p:nvSpPr>
          <p:cNvPr id="5592" name="Line 472"/>
          <p:cNvSpPr>
            <a:spLocks noChangeShapeType="1"/>
          </p:cNvSpPr>
          <p:nvPr/>
        </p:nvSpPr>
        <p:spPr bwMode="auto">
          <a:xfrm>
            <a:off x="5334000" y="4800600"/>
            <a:ext cx="3048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93" name="Line 473"/>
          <p:cNvSpPr>
            <a:spLocks noChangeShapeType="1"/>
          </p:cNvSpPr>
          <p:nvPr/>
        </p:nvSpPr>
        <p:spPr bwMode="auto">
          <a:xfrm flipV="1">
            <a:off x="6858000" y="4025900"/>
            <a:ext cx="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94" name="Line 474"/>
          <p:cNvSpPr>
            <a:spLocks noChangeShapeType="1"/>
          </p:cNvSpPr>
          <p:nvPr/>
        </p:nvSpPr>
        <p:spPr bwMode="auto">
          <a:xfrm>
            <a:off x="6096000" y="4038600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95" name="Line 475"/>
          <p:cNvSpPr>
            <a:spLocks noChangeShapeType="1"/>
          </p:cNvSpPr>
          <p:nvPr/>
        </p:nvSpPr>
        <p:spPr bwMode="auto">
          <a:xfrm flipV="1">
            <a:off x="5346700" y="4038600"/>
            <a:ext cx="7620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96" name="Line 476"/>
          <p:cNvSpPr>
            <a:spLocks noChangeShapeType="1"/>
          </p:cNvSpPr>
          <p:nvPr/>
        </p:nvSpPr>
        <p:spPr bwMode="auto">
          <a:xfrm>
            <a:off x="6096000" y="5562600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97" name="Line 477"/>
          <p:cNvSpPr>
            <a:spLocks noChangeShapeType="1"/>
          </p:cNvSpPr>
          <p:nvPr/>
        </p:nvSpPr>
        <p:spPr bwMode="auto">
          <a:xfrm flipV="1">
            <a:off x="7620000" y="4800600"/>
            <a:ext cx="7620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98" name="Line 478"/>
          <p:cNvSpPr>
            <a:spLocks noChangeShapeType="1"/>
          </p:cNvSpPr>
          <p:nvPr/>
        </p:nvSpPr>
        <p:spPr bwMode="auto">
          <a:xfrm flipH="1" flipV="1">
            <a:off x="7620000" y="4038600"/>
            <a:ext cx="7620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99" name="Line 479"/>
          <p:cNvSpPr>
            <a:spLocks noChangeShapeType="1"/>
          </p:cNvSpPr>
          <p:nvPr/>
        </p:nvSpPr>
        <p:spPr bwMode="auto">
          <a:xfrm flipH="1" flipV="1">
            <a:off x="5334000" y="4800600"/>
            <a:ext cx="7620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00" name="Text Box 480"/>
          <p:cNvSpPr txBox="1">
            <a:spLocks noChangeArrowheads="1"/>
          </p:cNvSpPr>
          <p:nvPr/>
        </p:nvSpPr>
        <p:spPr bwMode="auto">
          <a:xfrm>
            <a:off x="7543800" y="36576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C</a:t>
            </a:r>
          </a:p>
        </p:txBody>
      </p:sp>
      <p:sp>
        <p:nvSpPr>
          <p:cNvPr id="5601" name="Text Box 481"/>
          <p:cNvSpPr txBox="1">
            <a:spLocks noChangeArrowheads="1"/>
          </p:cNvSpPr>
          <p:nvPr/>
        </p:nvSpPr>
        <p:spPr bwMode="auto">
          <a:xfrm>
            <a:off x="5715000" y="5486400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G</a:t>
            </a:r>
          </a:p>
        </p:txBody>
      </p:sp>
      <p:sp>
        <p:nvSpPr>
          <p:cNvPr id="5602" name="Text Box 482"/>
          <p:cNvSpPr txBox="1">
            <a:spLocks noChangeArrowheads="1"/>
          </p:cNvSpPr>
          <p:nvPr/>
        </p:nvSpPr>
        <p:spPr bwMode="auto">
          <a:xfrm>
            <a:off x="5791200" y="36576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B</a:t>
            </a:r>
          </a:p>
        </p:txBody>
      </p:sp>
      <p:sp>
        <p:nvSpPr>
          <p:cNvPr id="5603" name="Text Box 483"/>
          <p:cNvSpPr txBox="1">
            <a:spLocks noChangeArrowheads="1"/>
          </p:cNvSpPr>
          <p:nvPr/>
        </p:nvSpPr>
        <p:spPr bwMode="auto">
          <a:xfrm>
            <a:off x="6604000" y="36576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I</a:t>
            </a:r>
          </a:p>
        </p:txBody>
      </p:sp>
      <p:sp>
        <p:nvSpPr>
          <p:cNvPr id="5604" name="Text Box 484"/>
          <p:cNvSpPr txBox="1">
            <a:spLocks noChangeArrowheads="1"/>
          </p:cNvSpPr>
          <p:nvPr/>
        </p:nvSpPr>
        <p:spPr bwMode="auto">
          <a:xfrm>
            <a:off x="5029200" y="4572000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A</a:t>
            </a:r>
          </a:p>
        </p:txBody>
      </p:sp>
      <p:sp>
        <p:nvSpPr>
          <p:cNvPr id="5605" name="Text Box 485"/>
          <p:cNvSpPr txBox="1">
            <a:spLocks noChangeArrowheads="1"/>
          </p:cNvSpPr>
          <p:nvPr/>
        </p:nvSpPr>
        <p:spPr bwMode="auto">
          <a:xfrm>
            <a:off x="6527800" y="4419600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O</a:t>
            </a:r>
          </a:p>
        </p:txBody>
      </p:sp>
      <p:sp>
        <p:nvSpPr>
          <p:cNvPr id="5606" name="Text Box 486"/>
          <p:cNvSpPr txBox="1">
            <a:spLocks noChangeArrowheads="1"/>
          </p:cNvSpPr>
          <p:nvPr/>
        </p:nvSpPr>
        <p:spPr bwMode="auto">
          <a:xfrm>
            <a:off x="8305800" y="4495800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D</a:t>
            </a:r>
          </a:p>
        </p:txBody>
      </p:sp>
      <p:sp>
        <p:nvSpPr>
          <p:cNvPr id="5607" name="Text Box 487"/>
          <p:cNvSpPr txBox="1">
            <a:spLocks noChangeArrowheads="1"/>
          </p:cNvSpPr>
          <p:nvPr/>
        </p:nvSpPr>
        <p:spPr bwMode="auto">
          <a:xfrm>
            <a:off x="6553200" y="5486400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K</a:t>
            </a:r>
          </a:p>
        </p:txBody>
      </p:sp>
      <p:sp>
        <p:nvSpPr>
          <p:cNvPr id="5608" name="Text Box 488"/>
          <p:cNvSpPr txBox="1">
            <a:spLocks noChangeArrowheads="1"/>
          </p:cNvSpPr>
          <p:nvPr/>
        </p:nvSpPr>
        <p:spPr bwMode="auto">
          <a:xfrm>
            <a:off x="7543800" y="5486400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E</a:t>
            </a:r>
          </a:p>
        </p:txBody>
      </p:sp>
      <p:sp>
        <p:nvSpPr>
          <p:cNvPr id="5609" name="Text Box 489"/>
          <p:cNvSpPr txBox="1">
            <a:spLocks noChangeArrowheads="1"/>
          </p:cNvSpPr>
          <p:nvPr/>
        </p:nvSpPr>
        <p:spPr bwMode="auto">
          <a:xfrm>
            <a:off x="6604000" y="36576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5610" name="Text Box 490"/>
          <p:cNvSpPr txBox="1">
            <a:spLocks noChangeArrowheads="1"/>
          </p:cNvSpPr>
          <p:nvPr/>
        </p:nvSpPr>
        <p:spPr bwMode="auto">
          <a:xfrm>
            <a:off x="6553200" y="5486400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5611" name="Text Box 491"/>
          <p:cNvSpPr txBox="1">
            <a:spLocks noChangeArrowheads="1"/>
          </p:cNvSpPr>
          <p:nvPr/>
        </p:nvSpPr>
        <p:spPr bwMode="auto">
          <a:xfrm>
            <a:off x="6540500" y="4419600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5612" name="Text Box 492"/>
          <p:cNvSpPr txBox="1">
            <a:spLocks noChangeArrowheads="1"/>
          </p:cNvSpPr>
          <p:nvPr/>
        </p:nvSpPr>
        <p:spPr bwMode="auto">
          <a:xfrm>
            <a:off x="6540500" y="4419600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O</a:t>
            </a:r>
          </a:p>
        </p:txBody>
      </p:sp>
      <p:pic>
        <p:nvPicPr>
          <p:cNvPr id="5614" name="Picture 494" descr="Book-09-june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362200"/>
            <a:ext cx="10001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15" name="Text Box 495"/>
          <p:cNvSpPr txBox="1">
            <a:spLocks noChangeArrowheads="1"/>
          </p:cNvSpPr>
          <p:nvPr/>
        </p:nvSpPr>
        <p:spPr bwMode="auto">
          <a:xfrm>
            <a:off x="128588" y="1847850"/>
            <a:ext cx="609600" cy="3079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S/98</a:t>
            </a:r>
          </a:p>
        </p:txBody>
      </p:sp>
      <p:sp>
        <p:nvSpPr>
          <p:cNvPr id="7221" name="Text Box 496"/>
          <p:cNvSpPr txBox="1">
            <a:spLocks noChangeArrowheads="1"/>
          </p:cNvSpPr>
          <p:nvPr/>
        </p:nvSpPr>
        <p:spPr bwMode="auto">
          <a:xfrm>
            <a:off x="914400" y="4572000"/>
            <a:ext cx="2667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Kết luận: SGK/98</a:t>
            </a:r>
            <a:endParaRPr lang="vi-VN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5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5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8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56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9" grpId="0"/>
      <p:bldP spid="5340" grpId="0"/>
      <p:bldP spid="5592" grpId="0" animBg="1"/>
      <p:bldP spid="5593" grpId="0" animBg="1"/>
      <p:bldP spid="5594" grpId="0" animBg="1"/>
      <p:bldP spid="5595" grpId="0" animBg="1"/>
      <p:bldP spid="5596" grpId="0" animBg="1"/>
      <p:bldP spid="5597" grpId="0" animBg="1"/>
      <p:bldP spid="5598" grpId="0" animBg="1"/>
      <p:bldP spid="5599" grpId="0" animBg="1"/>
      <p:bldP spid="5600" grpId="0"/>
      <p:bldP spid="5601" grpId="0"/>
      <p:bldP spid="5602" grpId="0"/>
      <p:bldP spid="5603" grpId="0"/>
      <p:bldP spid="5604" grpId="0"/>
      <p:bldP spid="5605" grpId="0"/>
      <p:bldP spid="5606" grpId="0"/>
      <p:bldP spid="5607" grpId="0"/>
      <p:bldP spid="5608" grpId="0"/>
      <p:bldP spid="5609" grpId="0"/>
      <p:bldP spid="5610" grpId="0"/>
      <p:bldP spid="5611" grpId="0"/>
      <p:bldP spid="5612" grpId="0"/>
      <p:bldP spid="56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19050" y="119063"/>
            <a:ext cx="9067800" cy="13716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EEFED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2800">
                <a:solidFill>
                  <a:schemeClr val="tx2"/>
                </a:solidFill>
              </a:rPr>
              <a:t/>
            </a:r>
            <a:br>
              <a:rPr lang="en-US" sz="2800">
                <a:solidFill>
                  <a:schemeClr val="tx2"/>
                </a:solidFill>
              </a:rPr>
            </a:br>
            <a:r>
              <a:rPr lang="en-US" sz="4000">
                <a:solidFill>
                  <a:schemeClr val="tx2"/>
                </a:solidFill>
              </a:rPr>
              <a:t> </a:t>
            </a:r>
            <a:r>
              <a:rPr lang="en-US" sz="2800" b="1">
                <a:solidFill>
                  <a:srgbClr val="FF0066"/>
                </a:solidFill>
              </a:rPr>
              <a:t>Điểm ở giữa. Trung </a:t>
            </a:r>
            <a:r>
              <a:rPr lang="vi-VN" sz="2800" b="1">
                <a:solidFill>
                  <a:srgbClr val="FF0066"/>
                </a:solidFill>
              </a:rPr>
              <a:t>đ</a:t>
            </a:r>
            <a:r>
              <a:rPr lang="en-US" sz="2800" b="1">
                <a:solidFill>
                  <a:srgbClr val="FF0066"/>
                </a:solidFill>
              </a:rPr>
              <a:t>iểm của </a:t>
            </a:r>
            <a:r>
              <a:rPr lang="vi-VN" sz="2800" b="1">
                <a:solidFill>
                  <a:srgbClr val="FF0066"/>
                </a:solidFill>
              </a:rPr>
              <a:t>đ</a:t>
            </a:r>
            <a:r>
              <a:rPr lang="en-US" sz="2800" b="1">
                <a:solidFill>
                  <a:srgbClr val="FF0066"/>
                </a:solidFill>
              </a:rPr>
              <a:t>oạn thẳng.</a:t>
            </a:r>
          </a:p>
        </p:txBody>
      </p:sp>
      <p:grpSp>
        <p:nvGrpSpPr>
          <p:cNvPr id="8195" name="Group 6"/>
          <p:cNvGrpSpPr>
            <a:grpSpLocks/>
          </p:cNvGrpSpPr>
          <p:nvPr/>
        </p:nvGrpSpPr>
        <p:grpSpPr bwMode="auto">
          <a:xfrm>
            <a:off x="76200" y="0"/>
            <a:ext cx="7043738" cy="3200400"/>
            <a:chOff x="432" y="240"/>
            <a:chExt cx="4992" cy="2016"/>
          </a:xfrm>
        </p:grpSpPr>
        <p:sp>
          <p:nvSpPr>
            <p:cNvPr id="46087" name="Rectangle 7"/>
            <p:cNvSpPr>
              <a:spLocks noChangeArrowheads="1"/>
            </p:cNvSpPr>
            <p:nvPr/>
          </p:nvSpPr>
          <p:spPr bwMode="auto">
            <a:xfrm>
              <a:off x="432" y="240"/>
              <a:ext cx="48" cy="201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FF3300"/>
                </a:gs>
                <a:gs pos="100000">
                  <a:schemeClr val="bg1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6088" name="Rectangle 8"/>
            <p:cNvSpPr>
              <a:spLocks noChangeArrowheads="1"/>
            </p:cNvSpPr>
            <p:nvPr/>
          </p:nvSpPr>
          <p:spPr bwMode="auto">
            <a:xfrm>
              <a:off x="542" y="240"/>
              <a:ext cx="50" cy="57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FF3300"/>
                </a:gs>
                <a:gs pos="100000">
                  <a:schemeClr val="bg1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6089" name="Rectangle 9"/>
            <p:cNvSpPr>
              <a:spLocks noChangeArrowheads="1"/>
            </p:cNvSpPr>
            <p:nvPr/>
          </p:nvSpPr>
          <p:spPr bwMode="auto">
            <a:xfrm>
              <a:off x="432" y="300"/>
              <a:ext cx="2927" cy="4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FF3300"/>
                </a:gs>
                <a:gs pos="100000">
                  <a:schemeClr val="bg1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6090" name="Rectangle 10"/>
            <p:cNvSpPr>
              <a:spLocks noChangeArrowheads="1"/>
            </p:cNvSpPr>
            <p:nvPr/>
          </p:nvSpPr>
          <p:spPr bwMode="auto">
            <a:xfrm>
              <a:off x="488" y="240"/>
              <a:ext cx="47" cy="1104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FF3300"/>
                </a:gs>
                <a:gs pos="100000">
                  <a:schemeClr val="bg1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6091" name="Rectangle 11"/>
            <p:cNvSpPr>
              <a:spLocks noChangeArrowheads="1"/>
            </p:cNvSpPr>
            <p:nvPr/>
          </p:nvSpPr>
          <p:spPr bwMode="auto">
            <a:xfrm>
              <a:off x="432" y="248"/>
              <a:ext cx="4992" cy="4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FF3300"/>
                </a:gs>
                <a:gs pos="100000">
                  <a:schemeClr val="bg1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6092" name="Rectangle 12"/>
            <p:cNvSpPr>
              <a:spLocks noChangeArrowheads="1"/>
            </p:cNvSpPr>
            <p:nvPr/>
          </p:nvSpPr>
          <p:spPr bwMode="auto">
            <a:xfrm>
              <a:off x="432" y="356"/>
              <a:ext cx="1248" cy="47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FF3300"/>
                </a:gs>
                <a:gs pos="100000">
                  <a:schemeClr val="bg1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8196" name="Line 16"/>
          <p:cNvSpPr>
            <a:spLocks noChangeShapeType="1"/>
          </p:cNvSpPr>
          <p:nvPr/>
        </p:nvSpPr>
        <p:spPr bwMode="auto">
          <a:xfrm>
            <a:off x="762000" y="1371600"/>
            <a:ext cx="0" cy="5486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7" name="Text Box 17"/>
          <p:cNvSpPr txBox="1">
            <a:spLocks noChangeArrowheads="1"/>
          </p:cNvSpPr>
          <p:nvPr/>
        </p:nvSpPr>
        <p:spPr bwMode="auto">
          <a:xfrm>
            <a:off x="914400" y="1490663"/>
            <a:ext cx="1600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Bài 1.(nh)</a:t>
            </a:r>
            <a:r>
              <a:rPr lang="en-US" b="1">
                <a:latin typeface="HP-001 CC 1" pitchFamily="34" charset="-93"/>
              </a:rPr>
              <a:t> </a:t>
            </a:r>
            <a:r>
              <a:rPr lang="en-US" sz="2800" b="1">
                <a:latin typeface="HP-001 CC 1" pitchFamily="34" charset="-93"/>
              </a:rPr>
              <a:t> </a:t>
            </a:r>
          </a:p>
        </p:txBody>
      </p:sp>
      <p:sp>
        <p:nvSpPr>
          <p:cNvPr id="8198" name="Text Box 18"/>
          <p:cNvSpPr txBox="1">
            <a:spLocks noChangeArrowheads="1"/>
          </p:cNvSpPr>
          <p:nvPr/>
        </p:nvSpPr>
        <p:spPr bwMode="auto">
          <a:xfrm>
            <a:off x="914400" y="1852613"/>
            <a:ext cx="1371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Bài 2. (S)</a:t>
            </a:r>
            <a:r>
              <a:rPr lang="en-US" b="1">
                <a:latin typeface="HP-001 CC 1" pitchFamily="34" charset="-93"/>
              </a:rPr>
              <a:t> </a:t>
            </a:r>
            <a:r>
              <a:rPr lang="en-US" sz="2800" b="1">
                <a:latin typeface="HP-001 CC 1" pitchFamily="34" charset="-93"/>
              </a:rPr>
              <a:t> </a:t>
            </a:r>
          </a:p>
        </p:txBody>
      </p:sp>
      <p:sp>
        <p:nvSpPr>
          <p:cNvPr id="8199" name="Text Box 100"/>
          <p:cNvSpPr txBox="1">
            <a:spLocks noChangeArrowheads="1"/>
          </p:cNvSpPr>
          <p:nvPr/>
        </p:nvSpPr>
        <p:spPr bwMode="auto">
          <a:xfrm>
            <a:off x="914400" y="2220913"/>
            <a:ext cx="152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Bài 3. (V)</a:t>
            </a:r>
            <a:r>
              <a:rPr lang="en-US" b="1">
                <a:latin typeface="HP-001 CC 1" pitchFamily="34" charset="-93"/>
              </a:rPr>
              <a:t> </a:t>
            </a:r>
            <a:r>
              <a:rPr lang="en-US" sz="2800" b="1">
                <a:latin typeface="HP-001 CC 1" pitchFamily="34" charset="-93"/>
              </a:rPr>
              <a:t> </a:t>
            </a:r>
          </a:p>
        </p:txBody>
      </p:sp>
      <p:grpSp>
        <p:nvGrpSpPr>
          <p:cNvPr id="3" name="Group 197"/>
          <p:cNvGrpSpPr>
            <a:grpSpLocks/>
          </p:cNvGrpSpPr>
          <p:nvPr/>
        </p:nvGrpSpPr>
        <p:grpSpPr bwMode="auto">
          <a:xfrm>
            <a:off x="862013" y="3048000"/>
            <a:ext cx="3810000" cy="2286000"/>
            <a:chOff x="1392" y="2592"/>
            <a:chExt cx="2400" cy="1440"/>
          </a:xfrm>
        </p:grpSpPr>
        <p:grpSp>
          <p:nvGrpSpPr>
            <p:cNvPr id="8227" name="Group 198"/>
            <p:cNvGrpSpPr>
              <a:grpSpLocks/>
            </p:cNvGrpSpPr>
            <p:nvPr/>
          </p:nvGrpSpPr>
          <p:grpSpPr bwMode="auto">
            <a:xfrm>
              <a:off x="1392" y="3792"/>
              <a:ext cx="2400" cy="240"/>
              <a:chOff x="1392" y="3792"/>
              <a:chExt cx="2400" cy="240"/>
            </a:xfrm>
          </p:grpSpPr>
          <p:sp>
            <p:nvSpPr>
              <p:cNvPr id="8283" name="Rectangle 199"/>
              <p:cNvSpPr>
                <a:spLocks noChangeArrowheads="1"/>
              </p:cNvSpPr>
              <p:nvPr/>
            </p:nvSpPr>
            <p:spPr bwMode="auto">
              <a:xfrm>
                <a:off x="139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8284" name="Rectangle 200"/>
              <p:cNvSpPr>
                <a:spLocks noChangeArrowheads="1"/>
              </p:cNvSpPr>
              <p:nvPr/>
            </p:nvSpPr>
            <p:spPr bwMode="auto">
              <a:xfrm>
                <a:off x="163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8285" name="Rectangle 201"/>
              <p:cNvSpPr>
                <a:spLocks noChangeArrowheads="1"/>
              </p:cNvSpPr>
              <p:nvPr/>
            </p:nvSpPr>
            <p:spPr bwMode="auto">
              <a:xfrm>
                <a:off x="187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8286" name="Rectangle 202"/>
              <p:cNvSpPr>
                <a:spLocks noChangeArrowheads="1"/>
              </p:cNvSpPr>
              <p:nvPr/>
            </p:nvSpPr>
            <p:spPr bwMode="auto">
              <a:xfrm>
                <a:off x="211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8287" name="Rectangle 203"/>
              <p:cNvSpPr>
                <a:spLocks noChangeArrowheads="1"/>
              </p:cNvSpPr>
              <p:nvPr/>
            </p:nvSpPr>
            <p:spPr bwMode="auto">
              <a:xfrm>
                <a:off x="235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8288" name="Rectangle 204"/>
              <p:cNvSpPr>
                <a:spLocks noChangeArrowheads="1"/>
              </p:cNvSpPr>
              <p:nvPr/>
            </p:nvSpPr>
            <p:spPr bwMode="auto">
              <a:xfrm>
                <a:off x="259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8289" name="Rectangle 205"/>
              <p:cNvSpPr>
                <a:spLocks noChangeArrowheads="1"/>
              </p:cNvSpPr>
              <p:nvPr/>
            </p:nvSpPr>
            <p:spPr bwMode="auto">
              <a:xfrm>
                <a:off x="283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8290" name="Rectangle 206"/>
              <p:cNvSpPr>
                <a:spLocks noChangeArrowheads="1"/>
              </p:cNvSpPr>
              <p:nvPr/>
            </p:nvSpPr>
            <p:spPr bwMode="auto">
              <a:xfrm>
                <a:off x="307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8291" name="Rectangle 207"/>
              <p:cNvSpPr>
                <a:spLocks noChangeArrowheads="1"/>
              </p:cNvSpPr>
              <p:nvPr/>
            </p:nvSpPr>
            <p:spPr bwMode="auto">
              <a:xfrm>
                <a:off x="331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8292" name="Rectangle 208"/>
              <p:cNvSpPr>
                <a:spLocks noChangeArrowheads="1"/>
              </p:cNvSpPr>
              <p:nvPr/>
            </p:nvSpPr>
            <p:spPr bwMode="auto">
              <a:xfrm>
                <a:off x="355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  <p:grpSp>
          <p:nvGrpSpPr>
            <p:cNvPr id="8228" name="Group 209"/>
            <p:cNvGrpSpPr>
              <a:grpSpLocks/>
            </p:cNvGrpSpPr>
            <p:nvPr/>
          </p:nvGrpSpPr>
          <p:grpSpPr bwMode="auto">
            <a:xfrm>
              <a:off x="1392" y="3552"/>
              <a:ext cx="2400" cy="240"/>
              <a:chOff x="1392" y="3792"/>
              <a:chExt cx="2400" cy="240"/>
            </a:xfrm>
          </p:grpSpPr>
          <p:sp>
            <p:nvSpPr>
              <p:cNvPr id="8273" name="Rectangle 210"/>
              <p:cNvSpPr>
                <a:spLocks noChangeArrowheads="1"/>
              </p:cNvSpPr>
              <p:nvPr/>
            </p:nvSpPr>
            <p:spPr bwMode="auto">
              <a:xfrm>
                <a:off x="139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8274" name="Rectangle 211"/>
              <p:cNvSpPr>
                <a:spLocks noChangeArrowheads="1"/>
              </p:cNvSpPr>
              <p:nvPr/>
            </p:nvSpPr>
            <p:spPr bwMode="auto">
              <a:xfrm>
                <a:off x="163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8275" name="Rectangle 212"/>
              <p:cNvSpPr>
                <a:spLocks noChangeArrowheads="1"/>
              </p:cNvSpPr>
              <p:nvPr/>
            </p:nvSpPr>
            <p:spPr bwMode="auto">
              <a:xfrm>
                <a:off x="187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8276" name="Rectangle 213"/>
              <p:cNvSpPr>
                <a:spLocks noChangeArrowheads="1"/>
              </p:cNvSpPr>
              <p:nvPr/>
            </p:nvSpPr>
            <p:spPr bwMode="auto">
              <a:xfrm>
                <a:off x="211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8277" name="Rectangle 214"/>
              <p:cNvSpPr>
                <a:spLocks noChangeArrowheads="1"/>
              </p:cNvSpPr>
              <p:nvPr/>
            </p:nvSpPr>
            <p:spPr bwMode="auto">
              <a:xfrm>
                <a:off x="235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8278" name="Rectangle 215"/>
              <p:cNvSpPr>
                <a:spLocks noChangeArrowheads="1"/>
              </p:cNvSpPr>
              <p:nvPr/>
            </p:nvSpPr>
            <p:spPr bwMode="auto">
              <a:xfrm>
                <a:off x="259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8279" name="Rectangle 216"/>
              <p:cNvSpPr>
                <a:spLocks noChangeArrowheads="1"/>
              </p:cNvSpPr>
              <p:nvPr/>
            </p:nvSpPr>
            <p:spPr bwMode="auto">
              <a:xfrm>
                <a:off x="283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8280" name="Rectangle 217"/>
              <p:cNvSpPr>
                <a:spLocks noChangeArrowheads="1"/>
              </p:cNvSpPr>
              <p:nvPr/>
            </p:nvSpPr>
            <p:spPr bwMode="auto">
              <a:xfrm>
                <a:off x="307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8281" name="Rectangle 218"/>
              <p:cNvSpPr>
                <a:spLocks noChangeArrowheads="1"/>
              </p:cNvSpPr>
              <p:nvPr/>
            </p:nvSpPr>
            <p:spPr bwMode="auto">
              <a:xfrm>
                <a:off x="331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8282" name="Rectangle 219"/>
              <p:cNvSpPr>
                <a:spLocks noChangeArrowheads="1"/>
              </p:cNvSpPr>
              <p:nvPr/>
            </p:nvSpPr>
            <p:spPr bwMode="auto">
              <a:xfrm>
                <a:off x="355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  <p:grpSp>
          <p:nvGrpSpPr>
            <p:cNvPr id="8229" name="Group 220"/>
            <p:cNvGrpSpPr>
              <a:grpSpLocks/>
            </p:cNvGrpSpPr>
            <p:nvPr/>
          </p:nvGrpSpPr>
          <p:grpSpPr bwMode="auto">
            <a:xfrm>
              <a:off x="1392" y="3312"/>
              <a:ext cx="2400" cy="240"/>
              <a:chOff x="1392" y="3792"/>
              <a:chExt cx="2400" cy="240"/>
            </a:xfrm>
          </p:grpSpPr>
          <p:sp>
            <p:nvSpPr>
              <p:cNvPr id="8263" name="Rectangle 221"/>
              <p:cNvSpPr>
                <a:spLocks noChangeArrowheads="1"/>
              </p:cNvSpPr>
              <p:nvPr/>
            </p:nvSpPr>
            <p:spPr bwMode="auto">
              <a:xfrm>
                <a:off x="139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8264" name="Rectangle 222"/>
              <p:cNvSpPr>
                <a:spLocks noChangeArrowheads="1"/>
              </p:cNvSpPr>
              <p:nvPr/>
            </p:nvSpPr>
            <p:spPr bwMode="auto">
              <a:xfrm>
                <a:off x="163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8265" name="Rectangle 223"/>
              <p:cNvSpPr>
                <a:spLocks noChangeArrowheads="1"/>
              </p:cNvSpPr>
              <p:nvPr/>
            </p:nvSpPr>
            <p:spPr bwMode="auto">
              <a:xfrm>
                <a:off x="187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8266" name="Rectangle 224"/>
              <p:cNvSpPr>
                <a:spLocks noChangeArrowheads="1"/>
              </p:cNvSpPr>
              <p:nvPr/>
            </p:nvSpPr>
            <p:spPr bwMode="auto">
              <a:xfrm>
                <a:off x="211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8267" name="Rectangle 225"/>
              <p:cNvSpPr>
                <a:spLocks noChangeArrowheads="1"/>
              </p:cNvSpPr>
              <p:nvPr/>
            </p:nvSpPr>
            <p:spPr bwMode="auto">
              <a:xfrm>
                <a:off x="235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8268" name="Rectangle 226"/>
              <p:cNvSpPr>
                <a:spLocks noChangeArrowheads="1"/>
              </p:cNvSpPr>
              <p:nvPr/>
            </p:nvSpPr>
            <p:spPr bwMode="auto">
              <a:xfrm>
                <a:off x="259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8269" name="Rectangle 227"/>
              <p:cNvSpPr>
                <a:spLocks noChangeArrowheads="1"/>
              </p:cNvSpPr>
              <p:nvPr/>
            </p:nvSpPr>
            <p:spPr bwMode="auto">
              <a:xfrm>
                <a:off x="283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8270" name="Rectangle 228"/>
              <p:cNvSpPr>
                <a:spLocks noChangeArrowheads="1"/>
              </p:cNvSpPr>
              <p:nvPr/>
            </p:nvSpPr>
            <p:spPr bwMode="auto">
              <a:xfrm>
                <a:off x="307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8271" name="Rectangle 229"/>
              <p:cNvSpPr>
                <a:spLocks noChangeArrowheads="1"/>
              </p:cNvSpPr>
              <p:nvPr/>
            </p:nvSpPr>
            <p:spPr bwMode="auto">
              <a:xfrm>
                <a:off x="331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8272" name="Rectangle 230"/>
              <p:cNvSpPr>
                <a:spLocks noChangeArrowheads="1"/>
              </p:cNvSpPr>
              <p:nvPr/>
            </p:nvSpPr>
            <p:spPr bwMode="auto">
              <a:xfrm>
                <a:off x="355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  <p:grpSp>
          <p:nvGrpSpPr>
            <p:cNvPr id="8230" name="Group 231"/>
            <p:cNvGrpSpPr>
              <a:grpSpLocks/>
            </p:cNvGrpSpPr>
            <p:nvPr/>
          </p:nvGrpSpPr>
          <p:grpSpPr bwMode="auto">
            <a:xfrm>
              <a:off x="1392" y="3072"/>
              <a:ext cx="2400" cy="240"/>
              <a:chOff x="1392" y="3792"/>
              <a:chExt cx="2400" cy="240"/>
            </a:xfrm>
          </p:grpSpPr>
          <p:sp>
            <p:nvSpPr>
              <p:cNvPr id="8253" name="Rectangle 232"/>
              <p:cNvSpPr>
                <a:spLocks noChangeArrowheads="1"/>
              </p:cNvSpPr>
              <p:nvPr/>
            </p:nvSpPr>
            <p:spPr bwMode="auto">
              <a:xfrm>
                <a:off x="139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8254" name="Rectangle 233"/>
              <p:cNvSpPr>
                <a:spLocks noChangeArrowheads="1"/>
              </p:cNvSpPr>
              <p:nvPr/>
            </p:nvSpPr>
            <p:spPr bwMode="auto">
              <a:xfrm>
                <a:off x="163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8255" name="Rectangle 234"/>
              <p:cNvSpPr>
                <a:spLocks noChangeArrowheads="1"/>
              </p:cNvSpPr>
              <p:nvPr/>
            </p:nvSpPr>
            <p:spPr bwMode="auto">
              <a:xfrm>
                <a:off x="187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8256" name="Rectangle 235"/>
              <p:cNvSpPr>
                <a:spLocks noChangeArrowheads="1"/>
              </p:cNvSpPr>
              <p:nvPr/>
            </p:nvSpPr>
            <p:spPr bwMode="auto">
              <a:xfrm>
                <a:off x="211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8257" name="Rectangle 236"/>
              <p:cNvSpPr>
                <a:spLocks noChangeArrowheads="1"/>
              </p:cNvSpPr>
              <p:nvPr/>
            </p:nvSpPr>
            <p:spPr bwMode="auto">
              <a:xfrm>
                <a:off x="235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8258" name="Rectangle 237"/>
              <p:cNvSpPr>
                <a:spLocks noChangeArrowheads="1"/>
              </p:cNvSpPr>
              <p:nvPr/>
            </p:nvSpPr>
            <p:spPr bwMode="auto">
              <a:xfrm>
                <a:off x="259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8259" name="Rectangle 238"/>
              <p:cNvSpPr>
                <a:spLocks noChangeArrowheads="1"/>
              </p:cNvSpPr>
              <p:nvPr/>
            </p:nvSpPr>
            <p:spPr bwMode="auto">
              <a:xfrm>
                <a:off x="283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8260" name="Rectangle 239"/>
              <p:cNvSpPr>
                <a:spLocks noChangeArrowheads="1"/>
              </p:cNvSpPr>
              <p:nvPr/>
            </p:nvSpPr>
            <p:spPr bwMode="auto">
              <a:xfrm>
                <a:off x="307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8261" name="Rectangle 240"/>
              <p:cNvSpPr>
                <a:spLocks noChangeArrowheads="1"/>
              </p:cNvSpPr>
              <p:nvPr/>
            </p:nvSpPr>
            <p:spPr bwMode="auto">
              <a:xfrm>
                <a:off x="331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8262" name="Rectangle 241"/>
              <p:cNvSpPr>
                <a:spLocks noChangeArrowheads="1"/>
              </p:cNvSpPr>
              <p:nvPr/>
            </p:nvSpPr>
            <p:spPr bwMode="auto">
              <a:xfrm>
                <a:off x="355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  <p:grpSp>
          <p:nvGrpSpPr>
            <p:cNvPr id="8231" name="Group 242"/>
            <p:cNvGrpSpPr>
              <a:grpSpLocks/>
            </p:cNvGrpSpPr>
            <p:nvPr/>
          </p:nvGrpSpPr>
          <p:grpSpPr bwMode="auto">
            <a:xfrm>
              <a:off x="1392" y="2832"/>
              <a:ext cx="2400" cy="240"/>
              <a:chOff x="1392" y="3792"/>
              <a:chExt cx="2400" cy="240"/>
            </a:xfrm>
          </p:grpSpPr>
          <p:sp>
            <p:nvSpPr>
              <p:cNvPr id="8243" name="Rectangle 243"/>
              <p:cNvSpPr>
                <a:spLocks noChangeArrowheads="1"/>
              </p:cNvSpPr>
              <p:nvPr/>
            </p:nvSpPr>
            <p:spPr bwMode="auto">
              <a:xfrm>
                <a:off x="139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8244" name="Rectangle 244"/>
              <p:cNvSpPr>
                <a:spLocks noChangeArrowheads="1"/>
              </p:cNvSpPr>
              <p:nvPr/>
            </p:nvSpPr>
            <p:spPr bwMode="auto">
              <a:xfrm>
                <a:off x="163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8245" name="Rectangle 245"/>
              <p:cNvSpPr>
                <a:spLocks noChangeArrowheads="1"/>
              </p:cNvSpPr>
              <p:nvPr/>
            </p:nvSpPr>
            <p:spPr bwMode="auto">
              <a:xfrm>
                <a:off x="187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8246" name="Rectangle 246"/>
              <p:cNvSpPr>
                <a:spLocks noChangeArrowheads="1"/>
              </p:cNvSpPr>
              <p:nvPr/>
            </p:nvSpPr>
            <p:spPr bwMode="auto">
              <a:xfrm>
                <a:off x="211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8247" name="Rectangle 247"/>
              <p:cNvSpPr>
                <a:spLocks noChangeArrowheads="1"/>
              </p:cNvSpPr>
              <p:nvPr/>
            </p:nvSpPr>
            <p:spPr bwMode="auto">
              <a:xfrm>
                <a:off x="235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8248" name="Rectangle 248"/>
              <p:cNvSpPr>
                <a:spLocks noChangeArrowheads="1"/>
              </p:cNvSpPr>
              <p:nvPr/>
            </p:nvSpPr>
            <p:spPr bwMode="auto">
              <a:xfrm>
                <a:off x="259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8249" name="Rectangle 249"/>
              <p:cNvSpPr>
                <a:spLocks noChangeArrowheads="1"/>
              </p:cNvSpPr>
              <p:nvPr/>
            </p:nvSpPr>
            <p:spPr bwMode="auto">
              <a:xfrm>
                <a:off x="283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8250" name="Rectangle 250"/>
              <p:cNvSpPr>
                <a:spLocks noChangeArrowheads="1"/>
              </p:cNvSpPr>
              <p:nvPr/>
            </p:nvSpPr>
            <p:spPr bwMode="auto">
              <a:xfrm>
                <a:off x="307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8251" name="Rectangle 251"/>
              <p:cNvSpPr>
                <a:spLocks noChangeArrowheads="1"/>
              </p:cNvSpPr>
              <p:nvPr/>
            </p:nvSpPr>
            <p:spPr bwMode="auto">
              <a:xfrm>
                <a:off x="331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8252" name="Rectangle 252"/>
              <p:cNvSpPr>
                <a:spLocks noChangeArrowheads="1"/>
              </p:cNvSpPr>
              <p:nvPr/>
            </p:nvSpPr>
            <p:spPr bwMode="auto">
              <a:xfrm>
                <a:off x="355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  <p:grpSp>
          <p:nvGrpSpPr>
            <p:cNvPr id="8232" name="Group 253"/>
            <p:cNvGrpSpPr>
              <a:grpSpLocks/>
            </p:cNvGrpSpPr>
            <p:nvPr/>
          </p:nvGrpSpPr>
          <p:grpSpPr bwMode="auto">
            <a:xfrm>
              <a:off x="1392" y="2592"/>
              <a:ext cx="2400" cy="240"/>
              <a:chOff x="1392" y="3792"/>
              <a:chExt cx="2400" cy="240"/>
            </a:xfrm>
          </p:grpSpPr>
          <p:sp>
            <p:nvSpPr>
              <p:cNvPr id="8233" name="Rectangle 254"/>
              <p:cNvSpPr>
                <a:spLocks noChangeArrowheads="1"/>
              </p:cNvSpPr>
              <p:nvPr/>
            </p:nvSpPr>
            <p:spPr bwMode="auto">
              <a:xfrm>
                <a:off x="139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8234" name="Rectangle 255"/>
              <p:cNvSpPr>
                <a:spLocks noChangeArrowheads="1"/>
              </p:cNvSpPr>
              <p:nvPr/>
            </p:nvSpPr>
            <p:spPr bwMode="auto">
              <a:xfrm>
                <a:off x="163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8235" name="Rectangle 256"/>
              <p:cNvSpPr>
                <a:spLocks noChangeArrowheads="1"/>
              </p:cNvSpPr>
              <p:nvPr/>
            </p:nvSpPr>
            <p:spPr bwMode="auto">
              <a:xfrm>
                <a:off x="187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8236" name="Rectangle 257"/>
              <p:cNvSpPr>
                <a:spLocks noChangeArrowheads="1"/>
              </p:cNvSpPr>
              <p:nvPr/>
            </p:nvSpPr>
            <p:spPr bwMode="auto">
              <a:xfrm>
                <a:off x="211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8237" name="Rectangle 258"/>
              <p:cNvSpPr>
                <a:spLocks noChangeArrowheads="1"/>
              </p:cNvSpPr>
              <p:nvPr/>
            </p:nvSpPr>
            <p:spPr bwMode="auto">
              <a:xfrm>
                <a:off x="235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8238" name="Rectangle 259"/>
              <p:cNvSpPr>
                <a:spLocks noChangeArrowheads="1"/>
              </p:cNvSpPr>
              <p:nvPr/>
            </p:nvSpPr>
            <p:spPr bwMode="auto">
              <a:xfrm>
                <a:off x="259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8239" name="Rectangle 260"/>
              <p:cNvSpPr>
                <a:spLocks noChangeArrowheads="1"/>
              </p:cNvSpPr>
              <p:nvPr/>
            </p:nvSpPr>
            <p:spPr bwMode="auto">
              <a:xfrm>
                <a:off x="283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8240" name="Rectangle 261"/>
              <p:cNvSpPr>
                <a:spLocks noChangeArrowheads="1"/>
              </p:cNvSpPr>
              <p:nvPr/>
            </p:nvSpPr>
            <p:spPr bwMode="auto">
              <a:xfrm>
                <a:off x="307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8241" name="Rectangle 262"/>
              <p:cNvSpPr>
                <a:spLocks noChangeArrowheads="1"/>
              </p:cNvSpPr>
              <p:nvPr/>
            </p:nvSpPr>
            <p:spPr bwMode="auto">
              <a:xfrm>
                <a:off x="331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8242" name="Rectangle 263"/>
              <p:cNvSpPr>
                <a:spLocks noChangeArrowheads="1"/>
              </p:cNvSpPr>
              <p:nvPr/>
            </p:nvSpPr>
            <p:spPr bwMode="auto">
              <a:xfrm>
                <a:off x="3552" y="3792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</p:grpSp>
      <p:sp>
        <p:nvSpPr>
          <p:cNvPr id="46344" name="Line 264"/>
          <p:cNvSpPr>
            <a:spLocks noChangeShapeType="1"/>
          </p:cNvSpPr>
          <p:nvPr/>
        </p:nvSpPr>
        <p:spPr bwMode="auto">
          <a:xfrm>
            <a:off x="1243013" y="4191000"/>
            <a:ext cx="3048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345" name="Line 265"/>
          <p:cNvSpPr>
            <a:spLocks noChangeShapeType="1"/>
          </p:cNvSpPr>
          <p:nvPr/>
        </p:nvSpPr>
        <p:spPr bwMode="auto">
          <a:xfrm flipV="1">
            <a:off x="2767013" y="3416300"/>
            <a:ext cx="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346" name="Line 266"/>
          <p:cNvSpPr>
            <a:spLocks noChangeShapeType="1"/>
          </p:cNvSpPr>
          <p:nvPr/>
        </p:nvSpPr>
        <p:spPr bwMode="auto">
          <a:xfrm>
            <a:off x="2005013" y="3429000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347" name="Line 267"/>
          <p:cNvSpPr>
            <a:spLocks noChangeShapeType="1"/>
          </p:cNvSpPr>
          <p:nvPr/>
        </p:nvSpPr>
        <p:spPr bwMode="auto">
          <a:xfrm flipV="1">
            <a:off x="1255713" y="3429000"/>
            <a:ext cx="7620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348" name="Line 268"/>
          <p:cNvSpPr>
            <a:spLocks noChangeShapeType="1"/>
          </p:cNvSpPr>
          <p:nvPr/>
        </p:nvSpPr>
        <p:spPr bwMode="auto">
          <a:xfrm>
            <a:off x="2005013" y="4953000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349" name="Line 269"/>
          <p:cNvSpPr>
            <a:spLocks noChangeShapeType="1"/>
          </p:cNvSpPr>
          <p:nvPr/>
        </p:nvSpPr>
        <p:spPr bwMode="auto">
          <a:xfrm flipV="1">
            <a:off x="3529013" y="4191000"/>
            <a:ext cx="7620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350" name="Line 270"/>
          <p:cNvSpPr>
            <a:spLocks noChangeShapeType="1"/>
          </p:cNvSpPr>
          <p:nvPr/>
        </p:nvSpPr>
        <p:spPr bwMode="auto">
          <a:xfrm flipH="1" flipV="1">
            <a:off x="3529013" y="3429000"/>
            <a:ext cx="7620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351" name="Line 271"/>
          <p:cNvSpPr>
            <a:spLocks noChangeShapeType="1"/>
          </p:cNvSpPr>
          <p:nvPr/>
        </p:nvSpPr>
        <p:spPr bwMode="auto">
          <a:xfrm flipH="1" flipV="1">
            <a:off x="1243013" y="4191000"/>
            <a:ext cx="7620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352" name="Text Box 272"/>
          <p:cNvSpPr txBox="1">
            <a:spLocks noChangeArrowheads="1"/>
          </p:cNvSpPr>
          <p:nvPr/>
        </p:nvSpPr>
        <p:spPr bwMode="auto">
          <a:xfrm>
            <a:off x="3452813" y="30480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C</a:t>
            </a:r>
          </a:p>
        </p:txBody>
      </p:sp>
      <p:sp>
        <p:nvSpPr>
          <p:cNvPr id="46353" name="Text Box 273"/>
          <p:cNvSpPr txBox="1">
            <a:spLocks noChangeArrowheads="1"/>
          </p:cNvSpPr>
          <p:nvPr/>
        </p:nvSpPr>
        <p:spPr bwMode="auto">
          <a:xfrm>
            <a:off x="1624013" y="4876800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G</a:t>
            </a:r>
          </a:p>
        </p:txBody>
      </p:sp>
      <p:sp>
        <p:nvSpPr>
          <p:cNvPr id="46354" name="Text Box 274"/>
          <p:cNvSpPr txBox="1">
            <a:spLocks noChangeArrowheads="1"/>
          </p:cNvSpPr>
          <p:nvPr/>
        </p:nvSpPr>
        <p:spPr bwMode="auto">
          <a:xfrm>
            <a:off x="1700213" y="30480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B</a:t>
            </a:r>
          </a:p>
        </p:txBody>
      </p:sp>
      <p:sp>
        <p:nvSpPr>
          <p:cNvPr id="46355" name="Text Box 275"/>
          <p:cNvSpPr txBox="1">
            <a:spLocks noChangeArrowheads="1"/>
          </p:cNvSpPr>
          <p:nvPr/>
        </p:nvSpPr>
        <p:spPr bwMode="auto">
          <a:xfrm>
            <a:off x="2513013" y="30480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I</a:t>
            </a:r>
          </a:p>
        </p:txBody>
      </p:sp>
      <p:sp>
        <p:nvSpPr>
          <p:cNvPr id="46356" name="Text Box 276"/>
          <p:cNvSpPr txBox="1">
            <a:spLocks noChangeArrowheads="1"/>
          </p:cNvSpPr>
          <p:nvPr/>
        </p:nvSpPr>
        <p:spPr bwMode="auto">
          <a:xfrm>
            <a:off x="938213" y="3962400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A</a:t>
            </a:r>
          </a:p>
        </p:txBody>
      </p:sp>
      <p:sp>
        <p:nvSpPr>
          <p:cNvPr id="46357" name="Text Box 277"/>
          <p:cNvSpPr txBox="1">
            <a:spLocks noChangeArrowheads="1"/>
          </p:cNvSpPr>
          <p:nvPr/>
        </p:nvSpPr>
        <p:spPr bwMode="auto">
          <a:xfrm>
            <a:off x="2436813" y="3810000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O</a:t>
            </a:r>
          </a:p>
        </p:txBody>
      </p:sp>
      <p:sp>
        <p:nvSpPr>
          <p:cNvPr id="46358" name="Text Box 278"/>
          <p:cNvSpPr txBox="1">
            <a:spLocks noChangeArrowheads="1"/>
          </p:cNvSpPr>
          <p:nvPr/>
        </p:nvSpPr>
        <p:spPr bwMode="auto">
          <a:xfrm>
            <a:off x="4214813" y="3886200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D</a:t>
            </a:r>
          </a:p>
        </p:txBody>
      </p:sp>
      <p:sp>
        <p:nvSpPr>
          <p:cNvPr id="46359" name="Text Box 279"/>
          <p:cNvSpPr txBox="1">
            <a:spLocks noChangeArrowheads="1"/>
          </p:cNvSpPr>
          <p:nvPr/>
        </p:nvSpPr>
        <p:spPr bwMode="auto">
          <a:xfrm>
            <a:off x="2462213" y="4876800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K</a:t>
            </a:r>
          </a:p>
        </p:txBody>
      </p:sp>
      <p:sp>
        <p:nvSpPr>
          <p:cNvPr id="46360" name="Text Box 280"/>
          <p:cNvSpPr txBox="1">
            <a:spLocks noChangeArrowheads="1"/>
          </p:cNvSpPr>
          <p:nvPr/>
        </p:nvSpPr>
        <p:spPr bwMode="auto">
          <a:xfrm>
            <a:off x="3452813" y="4876800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E</a:t>
            </a:r>
          </a:p>
        </p:txBody>
      </p:sp>
      <p:sp>
        <p:nvSpPr>
          <p:cNvPr id="46361" name="Text Box 281"/>
          <p:cNvSpPr txBox="1">
            <a:spLocks noChangeArrowheads="1"/>
          </p:cNvSpPr>
          <p:nvPr/>
        </p:nvSpPr>
        <p:spPr bwMode="auto">
          <a:xfrm>
            <a:off x="2513013" y="30480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46362" name="Text Box 282"/>
          <p:cNvSpPr txBox="1">
            <a:spLocks noChangeArrowheads="1"/>
          </p:cNvSpPr>
          <p:nvPr/>
        </p:nvSpPr>
        <p:spPr bwMode="auto">
          <a:xfrm>
            <a:off x="2462213" y="4876800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6363" name="Text Box 283"/>
          <p:cNvSpPr txBox="1">
            <a:spLocks noChangeArrowheads="1"/>
          </p:cNvSpPr>
          <p:nvPr/>
        </p:nvSpPr>
        <p:spPr bwMode="auto">
          <a:xfrm>
            <a:off x="2449513" y="3810000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46364" name="Text Box 284"/>
          <p:cNvSpPr txBox="1">
            <a:spLocks noChangeArrowheads="1"/>
          </p:cNvSpPr>
          <p:nvPr/>
        </p:nvSpPr>
        <p:spPr bwMode="auto">
          <a:xfrm>
            <a:off x="2449513" y="3810000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O</a:t>
            </a:r>
          </a:p>
        </p:txBody>
      </p:sp>
      <p:sp>
        <p:nvSpPr>
          <p:cNvPr id="46368" name="Text Box 288"/>
          <p:cNvSpPr txBox="1">
            <a:spLocks noChangeArrowheads="1"/>
          </p:cNvSpPr>
          <p:nvPr/>
        </p:nvSpPr>
        <p:spPr bwMode="auto">
          <a:xfrm>
            <a:off x="4838700" y="3044825"/>
            <a:ext cx="419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- I là trung </a:t>
            </a:r>
            <a:r>
              <a:rPr lang="vi-VN" b="1"/>
              <a:t>đ</a:t>
            </a:r>
            <a:r>
              <a:rPr lang="en-US" b="1"/>
              <a:t>iểm của </a:t>
            </a:r>
            <a:r>
              <a:rPr lang="vi-VN" b="1"/>
              <a:t>đ</a:t>
            </a:r>
            <a:r>
              <a:rPr lang="en-US" b="1"/>
              <a:t>oạn thẳng BC.</a:t>
            </a:r>
          </a:p>
        </p:txBody>
      </p:sp>
      <p:sp>
        <p:nvSpPr>
          <p:cNvPr id="46369" name="Text Box 289"/>
          <p:cNvSpPr txBox="1">
            <a:spLocks noChangeArrowheads="1"/>
          </p:cNvSpPr>
          <p:nvPr/>
        </p:nvSpPr>
        <p:spPr bwMode="auto">
          <a:xfrm>
            <a:off x="4838700" y="3717925"/>
            <a:ext cx="441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- K là trung </a:t>
            </a:r>
            <a:r>
              <a:rPr lang="vi-VN" b="1"/>
              <a:t>đ</a:t>
            </a:r>
            <a:r>
              <a:rPr lang="en-US" b="1"/>
              <a:t>iểm của </a:t>
            </a:r>
            <a:r>
              <a:rPr lang="vi-VN" b="1"/>
              <a:t>đ</a:t>
            </a:r>
            <a:r>
              <a:rPr lang="en-US" b="1"/>
              <a:t>oạn thẳng GE.</a:t>
            </a:r>
          </a:p>
        </p:txBody>
      </p:sp>
      <p:sp>
        <p:nvSpPr>
          <p:cNvPr id="46370" name="Text Box 290"/>
          <p:cNvSpPr txBox="1">
            <a:spLocks noChangeArrowheads="1"/>
          </p:cNvSpPr>
          <p:nvPr/>
        </p:nvSpPr>
        <p:spPr bwMode="auto">
          <a:xfrm>
            <a:off x="4838700" y="4327525"/>
            <a:ext cx="441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- O là trung </a:t>
            </a:r>
            <a:r>
              <a:rPr lang="vi-VN" b="1"/>
              <a:t>đ</a:t>
            </a:r>
            <a:r>
              <a:rPr lang="en-US" b="1"/>
              <a:t>iểm của </a:t>
            </a:r>
            <a:r>
              <a:rPr lang="vi-VN" b="1"/>
              <a:t>đ</a:t>
            </a:r>
            <a:r>
              <a:rPr lang="en-US" b="1"/>
              <a:t>oạn thẳng AD.</a:t>
            </a:r>
          </a:p>
        </p:txBody>
      </p:sp>
      <p:sp>
        <p:nvSpPr>
          <p:cNvPr id="46371" name="Text Box 291"/>
          <p:cNvSpPr txBox="1">
            <a:spLocks noChangeArrowheads="1"/>
          </p:cNvSpPr>
          <p:nvPr/>
        </p:nvSpPr>
        <p:spPr bwMode="auto">
          <a:xfrm>
            <a:off x="4838700" y="4937125"/>
            <a:ext cx="441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- O là trung </a:t>
            </a:r>
            <a:r>
              <a:rPr lang="vi-VN" b="1"/>
              <a:t>đ</a:t>
            </a:r>
            <a:r>
              <a:rPr lang="en-US" b="1"/>
              <a:t>iểm của </a:t>
            </a:r>
            <a:r>
              <a:rPr lang="vi-VN" b="1"/>
              <a:t>đ</a:t>
            </a:r>
            <a:r>
              <a:rPr lang="en-US" b="1"/>
              <a:t>oạn thẳng IK.</a:t>
            </a:r>
          </a:p>
        </p:txBody>
      </p:sp>
      <p:sp>
        <p:nvSpPr>
          <p:cNvPr id="8226" name="Text Box 293"/>
          <p:cNvSpPr txBox="1">
            <a:spLocks noChangeArrowheads="1"/>
          </p:cNvSpPr>
          <p:nvPr/>
        </p:nvSpPr>
        <p:spPr bwMode="auto">
          <a:xfrm>
            <a:off x="128588" y="1847850"/>
            <a:ext cx="609600" cy="3079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S/98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6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6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6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6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6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6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6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6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6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6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6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6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6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6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6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6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6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6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6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6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6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6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6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6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6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6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6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6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6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6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6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6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6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6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6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6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6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6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6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6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6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6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6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6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6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8" dur="1000" fill="hold"/>
                                        <p:tgtEl>
                                          <p:spTgt spid="46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1" dur="1000" fill="hold"/>
                                        <p:tgtEl>
                                          <p:spTgt spid="46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6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6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6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6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6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6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6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6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6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6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6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6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44" grpId="0" animBg="1"/>
      <p:bldP spid="46345" grpId="0" animBg="1"/>
      <p:bldP spid="46346" grpId="0" animBg="1"/>
      <p:bldP spid="46347" grpId="0" animBg="1"/>
      <p:bldP spid="46348" grpId="0" animBg="1"/>
      <p:bldP spid="46349" grpId="0" animBg="1"/>
      <p:bldP spid="46350" grpId="0" animBg="1"/>
      <p:bldP spid="46351" grpId="0" animBg="1"/>
      <p:bldP spid="46352" grpId="0"/>
      <p:bldP spid="46353" grpId="0"/>
      <p:bldP spid="46354" grpId="0"/>
      <p:bldP spid="46355" grpId="0"/>
      <p:bldP spid="46356" grpId="0"/>
      <p:bldP spid="46357" grpId="0"/>
      <p:bldP spid="46358" grpId="0"/>
      <p:bldP spid="46359" grpId="0"/>
      <p:bldP spid="46360" grpId="0"/>
      <p:bldP spid="46361" grpId="0"/>
      <p:bldP spid="46362" grpId="0"/>
      <p:bldP spid="46363" grpId="0"/>
      <p:bldP spid="46364" grpId="0"/>
      <p:bldP spid="46364" grpId="1"/>
      <p:bldP spid="46364" grpId="2"/>
      <p:bldP spid="46368" grpId="0"/>
      <p:bldP spid="46369" grpId="0"/>
      <p:bldP spid="46370" grpId="0"/>
      <p:bldP spid="46371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1159</TotalTime>
  <Words>721</Words>
  <Application>Microsoft Office PowerPoint</Application>
  <PresentationFormat>On-screen Show (4:3)</PresentationFormat>
  <Paragraphs>219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宋体</vt:lpstr>
      <vt:lpstr>宋体</vt:lpstr>
      <vt:lpstr>Arial</vt:lpstr>
      <vt:lpstr>Calibri</vt:lpstr>
      <vt:lpstr>Calibri Light</vt:lpstr>
      <vt:lpstr>HP-001 CC 1</vt:lpstr>
      <vt:lpstr>Times New Roman</vt:lpstr>
      <vt:lpstr>Default Design</vt:lpstr>
      <vt:lpstr>1_Office Theme</vt:lpstr>
      <vt:lpstr>2_Default Design</vt:lpstr>
      <vt:lpstr>9_Default Design</vt:lpstr>
      <vt:lpstr>Office Theme</vt:lpstr>
      <vt:lpstr>PowerPoint Presentation</vt:lpstr>
      <vt:lpstr>PowerPoint Presentation</vt:lpstr>
      <vt:lpstr> </vt:lpstr>
      <vt:lpstr>  Điểm ở giữa. Trung điểm của đoạn thẳng.</vt:lpstr>
      <vt:lpstr>  Điểm ở giữa. Trung điểm của đoạn thẳng.</vt:lpstr>
      <vt:lpstr>  Điểm ở giữa. Trung điểm của đoạn thẳng.</vt:lpstr>
      <vt:lpstr>  Điểm ở giữa. Trung điểm của đoạn thẳng.</vt:lpstr>
      <vt:lpstr>  Điểm ở giữa. Trung điểm của đoạn thẳng.</vt:lpstr>
      <vt:lpstr>PowerPoint Presentation</vt:lpstr>
      <vt:lpstr>PowerPoint Presentation</vt:lpstr>
      <vt:lpstr>PowerPoint Presentation</vt:lpstr>
      <vt:lpstr>PowerPoint Presentation</vt:lpstr>
    </vt:vector>
  </TitlesOfParts>
  <Company>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Phuc Thanh</dc:creator>
  <cp:lastModifiedBy>Adminis</cp:lastModifiedBy>
  <cp:revision>29</cp:revision>
  <dcterms:created xsi:type="dcterms:W3CDTF">2008-01-21T06:30:15Z</dcterms:created>
  <dcterms:modified xsi:type="dcterms:W3CDTF">2022-01-23T11:39:04Z</dcterms:modified>
</cp:coreProperties>
</file>