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 id="2147483711" r:id="rId4"/>
  </p:sldMasterIdLst>
  <p:notesMasterIdLst>
    <p:notesMasterId r:id="rId16"/>
  </p:notesMasterIdLst>
  <p:sldIdLst>
    <p:sldId id="257" r:id="rId5"/>
    <p:sldId id="294" r:id="rId6"/>
    <p:sldId id="264" r:id="rId7"/>
    <p:sldId id="515" r:id="rId8"/>
    <p:sldId id="516" r:id="rId9"/>
    <p:sldId id="517" r:id="rId10"/>
    <p:sldId id="519" r:id="rId11"/>
    <p:sldId id="305" r:id="rId12"/>
    <p:sldId id="520" r:id="rId13"/>
    <p:sldId id="306"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21493-8595-4A63-8B96-82698727A19B}"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A12B8-2FD9-43A3-922F-CBB2D6CEC163}" type="slidenum">
              <a:rPr lang="en-US" smtClean="0"/>
              <a:t>‹#›</a:t>
            </a:fld>
            <a:endParaRPr lang="en-US"/>
          </a:p>
        </p:txBody>
      </p:sp>
    </p:spTree>
    <p:extLst>
      <p:ext uri="{BB962C8B-B14F-4D97-AF65-F5344CB8AC3E}">
        <p14:creationId xmlns:p14="http://schemas.microsoft.com/office/powerpoint/2010/main" val="2977867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3257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1EBD0CC-E3E2-4331-AA06-EBB8ADD6037D}" type="datetimeFigureOut">
              <a:rPr lang="en-US" smtClean="0"/>
              <a:t>1/4/2022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7634F2D-4F96-4A1A-A648-518B1AFE058E}" type="slidenum">
              <a:rPr lang="en-US" smtClean="0"/>
              <a:t>‹#›</a:t>
            </a:fld>
            <a:endParaRPr lang="en-US"/>
          </a:p>
        </p:txBody>
      </p:sp>
    </p:spTree>
    <p:extLst>
      <p:ext uri="{BB962C8B-B14F-4D97-AF65-F5344CB8AC3E}">
        <p14:creationId xmlns:p14="http://schemas.microsoft.com/office/powerpoint/2010/main" val="119467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05972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587543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785770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060725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73558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467922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07700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51687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507447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6279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511500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596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446006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521487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223704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511621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36178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305657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127301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87026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423726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31941840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416305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096392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928475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407127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993507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887067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1/4/2022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745267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9808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473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85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EBD0CC-E3E2-4331-AA06-EBB8ADD6037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44487285"/>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583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408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156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496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437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386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202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53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903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882323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1EBD0CC-E3E2-4331-AA06-EBB8ADD6037D}"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42718505"/>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425462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743902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BD0CC-E3E2-4331-AA06-EBB8ADD6037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72414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BD0CC-E3E2-4331-AA06-EBB8ADD6037D}"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2858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660426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31E82-564A-4989-9646-BC6CF2647C82}" type="datetimeFigureOut">
              <a:rPr lang="en-US" smtClean="0"/>
              <a:t>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A9D4A-A0FD-4BD1-9945-C3531B5B5E68}" type="slidenum">
              <a:rPr lang="en-US" smtClean="0"/>
              <a:t>‹#›</a:t>
            </a:fld>
            <a:endParaRPr lang="en-US"/>
          </a:p>
        </p:txBody>
      </p:sp>
      <p:pic>
        <p:nvPicPr>
          <p:cNvPr id="5"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80" y="-2289880"/>
            <a:ext cx="6224681" cy="11494607"/>
          </a:xfrm>
          <a:prstGeom prst="rect">
            <a:avLst/>
          </a:prstGeom>
        </p:spPr>
      </p:pic>
      <p:pic>
        <p:nvPicPr>
          <p:cNvPr id="7"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6" y="1274027"/>
            <a:ext cx="5215801" cy="5583975"/>
          </a:xfrm>
          <a:prstGeom prst="rect">
            <a:avLst/>
          </a:prstGeom>
        </p:spPr>
      </p:pic>
      <p:pic>
        <p:nvPicPr>
          <p:cNvPr id="8"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7" y="6143219"/>
            <a:ext cx="656057" cy="677220"/>
          </a:xfrm>
          <a:prstGeom prst="rect">
            <a:avLst/>
          </a:prstGeom>
        </p:spPr>
      </p:pic>
      <p:pic>
        <p:nvPicPr>
          <p:cNvPr id="9"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0"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30" y="5756312"/>
            <a:ext cx="497071" cy="529665"/>
          </a:xfrm>
          <a:prstGeom prst="rect">
            <a:avLst/>
          </a:prstGeom>
        </p:spPr>
      </p:pic>
      <p:pic>
        <p:nvPicPr>
          <p:cNvPr id="11"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3" y="94409"/>
            <a:ext cx="498012" cy="597614"/>
          </a:xfrm>
          <a:prstGeom prst="rect">
            <a:avLst/>
          </a:prstGeom>
        </p:spPr>
      </p:pic>
      <p:pic>
        <p:nvPicPr>
          <p:cNvPr id="12"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3"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7" y="5220750"/>
            <a:ext cx="2044871" cy="2130452"/>
          </a:xfrm>
          <a:prstGeom prst="rect">
            <a:avLst/>
          </a:prstGeom>
        </p:spPr>
      </p:pic>
      <p:pic>
        <p:nvPicPr>
          <p:cNvPr id="14"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5" cy="732592"/>
          </a:xfrm>
          <a:prstGeom prst="rect">
            <a:avLst/>
          </a:prstGeom>
        </p:spPr>
      </p:pic>
      <p:pic>
        <p:nvPicPr>
          <p:cNvPr id="15"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7" y="4004226"/>
            <a:ext cx="532692" cy="594157"/>
          </a:xfrm>
          <a:prstGeom prst="rect">
            <a:avLst/>
          </a:prstGeom>
        </p:spPr>
      </p:pic>
      <p:sp>
        <p:nvSpPr>
          <p:cNvPr id="16"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6" y="4953113"/>
            <a:ext cx="716833" cy="803199"/>
          </a:xfrm>
          <a:prstGeom prst="rect">
            <a:avLst/>
          </a:prstGeom>
        </p:spPr>
      </p:pic>
      <p:sp>
        <p:nvSpPr>
          <p:cNvPr id="18" name="Rectangle 17">
            <a:extLst>
              <a:ext uri="{FF2B5EF4-FFF2-40B4-BE49-F238E27FC236}">
                <a16:creationId xmlns:a16="http://schemas.microsoft.com/office/drawing/2014/main" id="{E1050C6A-EBF3-4AAC-9E6B-85FB9AC093B4}"/>
              </a:ext>
            </a:extLst>
          </p:cNvPr>
          <p:cNvSpPr/>
          <p:nvPr userDrawn="1"/>
        </p:nvSpPr>
        <p:spPr>
          <a:xfrm>
            <a:off x="490781" y="2406691"/>
            <a:ext cx="5944848" cy="191590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0170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74595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57256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778318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94043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526633467"/>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3" y="-526164"/>
            <a:ext cx="3020116" cy="3146513"/>
          </a:xfrm>
          <a:prstGeom prst="rect">
            <a:avLst/>
          </a:prstGeom>
        </p:spPr>
      </p:pic>
    </p:spTree>
    <p:extLst>
      <p:ext uri="{BB962C8B-B14F-4D97-AF65-F5344CB8AC3E}">
        <p14:creationId xmlns:p14="http://schemas.microsoft.com/office/powerpoint/2010/main" val="3526235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6"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1465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9"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48172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6"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3"/>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3472003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307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07913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50" y="255822"/>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32040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014135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9477367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234141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1/4/2022</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pic>
        <p:nvPicPr>
          <p:cNvPr id="5"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8"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9"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0"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11"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12"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3"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4"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5"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6"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5665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521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11EBD0CC-E3E2-4331-AA06-EBB8ADD6037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6027466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EBD0CC-E3E2-4331-AA06-EBB8ADD6037D}" type="datetimeFigureOut">
              <a:rPr lang="en-US" smtClean="0"/>
              <a:t>1/4/2022</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7634F2D-4F96-4A1A-A648-518B1AFE058E}"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196922003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27">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1EBD0CC-E3E2-4331-AA06-EBB8ADD6037D}" type="datetimeFigureOut">
              <a:rPr lang="en-US" smtClean="0"/>
              <a:t>1/4/2022</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37634F2D-4F96-4A1A-A648-518B1AFE058E}" type="slidenum">
              <a:rPr lang="en-US" smtClean="0"/>
              <a:t>‹#›</a:t>
            </a:fld>
            <a:endParaRPr lang="en-US"/>
          </a:p>
        </p:txBody>
      </p:sp>
      <p:sp>
        <p:nvSpPr>
          <p:cNvPr id="11" name="TextBox 10">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068460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1/4/2022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1628552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00270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7" name="TextBox 6">
            <a:extLst>
              <a:ext uri="{FF2B5EF4-FFF2-40B4-BE49-F238E27FC236}">
                <a16:creationId xmlns:a16="http://schemas.microsoft.com/office/drawing/2014/main" id="{C0E103C9-1932-4B3D-B1A4-7EEDAA6CB569}"/>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56193507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63.gif"/><Relationship Id="rId26" Type="http://schemas.microsoft.com/office/2007/relationships/hdphoto" Target="../media/hdphoto12.wdp"/><Relationship Id="rId3" Type="http://schemas.openxmlformats.org/officeDocument/2006/relationships/image" Target="../media/image54.png"/><Relationship Id="rId21" Type="http://schemas.openxmlformats.org/officeDocument/2006/relationships/image" Target="../media/image65.png"/><Relationship Id="rId7" Type="http://schemas.openxmlformats.org/officeDocument/2006/relationships/image" Target="../media/image56.png"/><Relationship Id="rId12" Type="http://schemas.microsoft.com/office/2007/relationships/hdphoto" Target="../media/hdphoto6.wdp"/><Relationship Id="rId17" Type="http://schemas.microsoft.com/office/2007/relationships/hdphoto" Target="../media/hdphoto8.wdp"/><Relationship Id="rId25" Type="http://schemas.openxmlformats.org/officeDocument/2006/relationships/image" Target="../media/image67.png"/><Relationship Id="rId33" Type="http://schemas.microsoft.com/office/2007/relationships/hdphoto" Target="../media/hdphoto15.wdp"/><Relationship Id="rId2" Type="http://schemas.openxmlformats.org/officeDocument/2006/relationships/image" Target="../media/image53.gif"/><Relationship Id="rId16" Type="http://schemas.openxmlformats.org/officeDocument/2006/relationships/image" Target="../media/image62.png"/><Relationship Id="rId20" Type="http://schemas.microsoft.com/office/2007/relationships/hdphoto" Target="../media/hdphoto9.wdp"/><Relationship Id="rId29" Type="http://schemas.openxmlformats.org/officeDocument/2006/relationships/image" Target="../media/image69.gif"/><Relationship Id="rId1" Type="http://schemas.openxmlformats.org/officeDocument/2006/relationships/slideLayout" Target="../slideLayouts/slideLayout50.xml"/><Relationship Id="rId6" Type="http://schemas.microsoft.com/office/2007/relationships/hdphoto" Target="../media/hdphoto4.wdp"/><Relationship Id="rId11" Type="http://schemas.openxmlformats.org/officeDocument/2006/relationships/image" Target="../media/image59.png"/><Relationship Id="rId24" Type="http://schemas.microsoft.com/office/2007/relationships/hdphoto" Target="../media/hdphoto11.wdp"/><Relationship Id="rId32" Type="http://schemas.openxmlformats.org/officeDocument/2006/relationships/image" Target="../media/image71.png"/><Relationship Id="rId5" Type="http://schemas.openxmlformats.org/officeDocument/2006/relationships/image" Target="../media/image55.png"/><Relationship Id="rId15" Type="http://schemas.openxmlformats.org/officeDocument/2006/relationships/image" Target="../media/image61.png"/><Relationship Id="rId23" Type="http://schemas.openxmlformats.org/officeDocument/2006/relationships/image" Target="../media/image66.png"/><Relationship Id="rId28" Type="http://schemas.microsoft.com/office/2007/relationships/hdphoto" Target="../media/hdphoto13.wdp"/><Relationship Id="rId10" Type="http://schemas.openxmlformats.org/officeDocument/2006/relationships/image" Target="../media/image58.gif"/><Relationship Id="rId19" Type="http://schemas.openxmlformats.org/officeDocument/2006/relationships/image" Target="../media/image64.png"/><Relationship Id="rId31" Type="http://schemas.microsoft.com/office/2007/relationships/hdphoto" Target="../media/hdphoto14.wdp"/><Relationship Id="rId4" Type="http://schemas.microsoft.com/office/2007/relationships/hdphoto" Target="../media/hdphoto3.wdp"/><Relationship Id="rId9" Type="http://schemas.openxmlformats.org/officeDocument/2006/relationships/image" Target="../media/image57.gif"/><Relationship Id="rId14" Type="http://schemas.microsoft.com/office/2007/relationships/hdphoto" Target="../media/hdphoto7.wdp"/><Relationship Id="rId22" Type="http://schemas.microsoft.com/office/2007/relationships/hdphoto" Target="../media/hdphoto10.wdp"/><Relationship Id="rId27" Type="http://schemas.openxmlformats.org/officeDocument/2006/relationships/image" Target="../media/image68.png"/><Relationship Id="rId30" Type="http://schemas.openxmlformats.org/officeDocument/2006/relationships/image" Target="../media/image70.png"/><Relationship Id="rId8"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emf"/><Relationship Id="rId10" Type="http://schemas.openxmlformats.org/officeDocument/2006/relationships/image" Target="../media/image45.png"/><Relationship Id="rId4" Type="http://schemas.openxmlformats.org/officeDocument/2006/relationships/image" Target="../media/image39.emf"/><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emf"/><Relationship Id="rId10" Type="http://schemas.openxmlformats.org/officeDocument/2006/relationships/image" Target="../media/image45.png"/><Relationship Id="rId4" Type="http://schemas.openxmlformats.org/officeDocument/2006/relationships/image" Target="../media/image39.emf"/><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Chào</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mừng</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thầy</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cô</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và</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các</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em</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đến</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với</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môn</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Tiếng</a:t>
            </a:r>
            <a:r>
              <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rPr>
              <a:t>Việt</a:t>
            </a:r>
            <a:endParaRPr kumimoji="0" lang="en-US" sz="6000" b="1" i="0" u="none" strike="noStrike" kern="1200" cap="none" spc="0" normalizeH="0" baseline="0" noProof="0" dirty="0">
              <a:ln w="22225">
                <a:solidFill>
                  <a:srgbClr val="DA1F28"/>
                </a:solidFill>
                <a:prstDash val="solid"/>
              </a:ln>
              <a:solidFill>
                <a:srgbClr val="FF0000"/>
              </a:solidFill>
              <a:effectLst>
                <a:reflection blurRad="6350" stA="55000" endA="300" endPos="45500" dir="5400000" sy="-100000" algn="bl" rotWithShape="0"/>
              </a:effectLst>
              <a:uLnTx/>
              <a:uFillTx/>
              <a:latin typeface="Times New Roman" pitchFamily="18" charset="0"/>
              <a:ea typeface="+mn-ea"/>
              <a:cs typeface="Times New Roman" pitchFamily="18" charset="0"/>
            </a:endParaRPr>
          </a:p>
        </p:txBody>
      </p:sp>
      <p:sp>
        <p:nvSpPr>
          <p:cNvPr id="2" name="Rounded Rectangle 1"/>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endParaRPr>
          </a:p>
        </p:txBody>
      </p:sp>
      <p:sp>
        <p:nvSpPr>
          <p:cNvPr id="3" name="TextBox 2"/>
          <p:cNvSpPr txBox="1"/>
          <p:nvPr/>
        </p:nvSpPr>
        <p:spPr>
          <a:xfrm>
            <a:off x="3968318" y="2644170"/>
            <a:ext cx="7119892"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Về nhà luyện viết đoạn văn.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Chuẩn bị bài 31: Ánh sáng của yêu thương ( SGK – trang 130)</a:t>
            </a:r>
          </a:p>
        </p:txBody>
      </p:sp>
    </p:spTree>
    <p:extLst>
      <p:ext uri="{BB962C8B-B14F-4D97-AF65-F5344CB8AC3E}">
        <p14:creationId xmlns:p14="http://schemas.microsoft.com/office/powerpoint/2010/main" val="418649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1"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1" y="457202"/>
            <a:ext cx="2625436" cy="2367395"/>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1" y="2772301"/>
            <a:ext cx="1048683" cy="81273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757" y="2180361"/>
            <a:ext cx="1039920" cy="124864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0761" y="2115471"/>
            <a:ext cx="1039920" cy="100873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273" y="2646732"/>
            <a:ext cx="1137329" cy="915213"/>
          </a:xfrm>
          <a:prstGeom prst="rect">
            <a:avLst/>
          </a:prstGeom>
        </p:spPr>
      </p:pic>
      <p:pic>
        <p:nvPicPr>
          <p:cNvPr id="17" name="Picture 16"/>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200" y="4458566"/>
            <a:ext cx="1753077" cy="1219200"/>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1" cy="1371600"/>
          </a:xfrm>
          <a:prstGeom prst="rect">
            <a:avLst/>
          </a:prstGeom>
        </p:spPr>
      </p:pic>
      <p:pic>
        <p:nvPicPr>
          <p:cNvPr id="20" name="Picture 19"/>
          <p:cNvPicPr>
            <a:picLocks noChangeAspect="1"/>
          </p:cNvPicPr>
          <p:nvPr/>
        </p:nvPicPr>
        <p:blipFill rotWithShape="1">
          <a:blip r:embed="rId15">
            <a:extLst>
              <a:ext uri="{BEBA8EAE-BF5A-486C-A8C5-ECC9F3942E4B}">
                <a14:imgProps xmlns:a14="http://schemas.microsoft.com/office/drawing/2010/main">
                  <a14:imgLayer r:embed="rId1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6"/>
            <a:ext cx="1295400" cy="1447801"/>
          </a:xfrm>
          <a:prstGeom prst="rect">
            <a:avLst/>
          </a:prstGeom>
        </p:spPr>
      </p:pic>
      <p:pic>
        <p:nvPicPr>
          <p:cNvPr id="21" name="Picture 20"/>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9"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1"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3"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70" y="4409210"/>
            <a:ext cx="1398311"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4" y="4458566"/>
            <a:ext cx="1228719"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6" y="2139777"/>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8"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6"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60"/>
            <a:ext cx="1628244" cy="1389127"/>
          </a:xfrm>
          <a:prstGeom prst="rect">
            <a:avLst/>
          </a:prstGeom>
        </p:spPr>
      </p:pic>
      <p:sp>
        <p:nvSpPr>
          <p:cNvPr id="31" name="Rounded Rectangle 30"/>
          <p:cNvSpPr/>
          <p:nvPr/>
        </p:nvSpPr>
        <p:spPr>
          <a:xfrm>
            <a:off x="9125892" y="131272"/>
            <a:ext cx="3020844" cy="1901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rotWithShape="1">
          <a:blip r:embed="rId32">
            <a:extLst>
              <a:ext uri="{BEBA8EAE-BF5A-486C-A8C5-ECC9F3942E4B}">
                <a14:imgProps xmlns:a14="http://schemas.microsoft.com/office/drawing/2010/main">
                  <a14:imgLayer r:embed="rId33">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79" y="812181"/>
            <a:ext cx="9956800" cy="36501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79" y="2241986"/>
            <a:ext cx="9956800" cy="3650195"/>
          </a:xfrm>
          <a:prstGeom prst="rect">
            <a:avLst/>
          </a:prstGeom>
        </p:spPr>
      </p:pic>
      <p:sp>
        <p:nvSpPr>
          <p:cNvPr id="4" name="TextBox 3"/>
          <p:cNvSpPr txBox="1"/>
          <p:nvPr/>
        </p:nvSpPr>
        <p:spPr>
          <a:xfrm>
            <a:off x="1600043" y="1161566"/>
            <a:ext cx="960197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Thứ</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sáu</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ngày</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24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tháng</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12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năm</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2021</a:t>
            </a:r>
          </a:p>
        </p:txBody>
      </p:sp>
      <p:sp>
        <p:nvSpPr>
          <p:cNvPr id="6" name="TextBox 5"/>
          <p:cNvSpPr txBox="1"/>
          <p:nvPr/>
        </p:nvSpPr>
        <p:spPr>
          <a:xfrm>
            <a:off x="4423155" y="1875660"/>
            <a:ext cx="48367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Tiếng</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Việt</a:t>
            </a:r>
            <a:endPar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endParaRPr>
          </a:p>
        </p:txBody>
      </p:sp>
      <p:cxnSp>
        <p:nvCxnSpPr>
          <p:cNvPr id="8" name="Straight Connector 7"/>
          <p:cNvCxnSpPr/>
          <p:nvPr/>
        </p:nvCxnSpPr>
        <p:spPr>
          <a:xfrm>
            <a:off x="989980" y="812182"/>
            <a:ext cx="0" cy="3046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89980" y="2328101"/>
            <a:ext cx="0" cy="35640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AC5D50A-2572-4C2B-8817-DC5130893613}"/>
              </a:ext>
            </a:extLst>
          </p:cNvPr>
          <p:cNvSpPr/>
          <p:nvPr/>
        </p:nvSpPr>
        <p:spPr>
          <a:xfrm>
            <a:off x="9045837" y="4568445"/>
            <a:ext cx="2687443" cy="193011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libri"/>
                <a:ea typeface="+mn-ea"/>
                <a:cs typeface="+mn-cs"/>
              </a:rPr>
              <a:t>Trang 129</a:t>
            </a:r>
          </a:p>
        </p:txBody>
      </p:sp>
      <p:sp>
        <p:nvSpPr>
          <p:cNvPr id="12" name="TextBox 11">
            <a:extLst>
              <a:ext uri="{FF2B5EF4-FFF2-40B4-BE49-F238E27FC236}">
                <a16:creationId xmlns:a16="http://schemas.microsoft.com/office/drawing/2014/main" id="{BDCFB241-BBF4-48F6-8E81-8C9CCE04A51F}"/>
              </a:ext>
            </a:extLst>
          </p:cNvPr>
          <p:cNvSpPr txBox="1"/>
          <p:nvPr/>
        </p:nvSpPr>
        <p:spPr>
          <a:xfrm>
            <a:off x="919198" y="2413334"/>
            <a:ext cx="10098361" cy="77251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Viết</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đĲn</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văn</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kể</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về</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việc</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đã</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làm</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cùng</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người</a:t>
            </a:r>
            <a:r>
              <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rPr>
              <a:t> </a:t>
            </a:r>
            <a:r>
              <a:rPr kumimoji="0" lang="en-US" sz="3400" b="1" i="0" u="none" strike="noStrike" kern="1200" cap="none" spc="0" normalizeH="0" baseline="0" noProof="0" dirty="0" err="1">
                <a:ln>
                  <a:noFill/>
                </a:ln>
                <a:solidFill>
                  <a:srgbClr val="461E64"/>
                </a:solidFill>
                <a:effectLst/>
                <a:uLnTx/>
                <a:uFillTx/>
                <a:latin typeface="HP001 4 hàng" panose="020B0603050302020204" pitchFamily="34" charset="0"/>
                <a:ea typeface="+mn-ea"/>
                <a:cs typeface="+mn-cs"/>
              </a:rPr>
              <a:t>thân</a:t>
            </a:r>
            <a:endParaRPr kumimoji="0" lang="en-US" sz="3400" b="1" i="0" u="none" strike="noStrike" kern="1200" cap="none" spc="0" normalizeH="0" baseline="0" noProof="0" dirty="0">
              <a:ln>
                <a:noFill/>
              </a:ln>
              <a:solidFill>
                <a:srgbClr val="461E64"/>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29979006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878334" y="142973"/>
            <a:ext cx="64353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YÊU CẦU CẦN ĐẠT</a:t>
            </a:r>
            <a:endParaRPr kumimoji="0" lang="zh-CN" altLang="en-US" sz="54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Biết quan sát tranh và nêu được các hoạt động trong tranh</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681208" cy="1063263"/>
            <a:chOff x="752655" y="2065203"/>
            <a:chExt cx="9681208"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3772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Viết được một đoạn văn ngắn 3-4 câu kể về việc làm em làm cùng người thân.</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2961871" y="4306457"/>
            <a:ext cx="8478999" cy="1386722"/>
            <a:chOff x="778314" y="3315253"/>
            <a:chExt cx="7796853" cy="138672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64915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Bồi dưỡng tình cảm yêu thương, quan tâm, chăm sóc những người thân trong gia đình..</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496328" y="516075"/>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F2BB78-C5FD-4758-8318-35AEAF97B39C}"/>
              </a:ext>
            </a:extLst>
          </p:cNvPr>
          <p:cNvSpPr txBox="1"/>
          <p:nvPr/>
        </p:nvSpPr>
        <p:spPr>
          <a:xfrm>
            <a:off x="2465904" y="504989"/>
            <a:ext cx="9506356" cy="86177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1. Quan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sát</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tranh</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nêu</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việc</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các</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bạn</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nhỏ</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đã</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làm</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cùng</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9639D">
                    <a:lumMod val="50000"/>
                  </a:srgbClr>
                </a:solidFill>
                <a:effectLst/>
                <a:uLnTx/>
                <a:uFillTx/>
                <a:latin typeface="Times New Roman" pitchFamily="18" charset="0"/>
                <a:ea typeface="+mn-ea"/>
                <a:cs typeface="Times New Roman" pitchFamily="18" charset="0"/>
              </a:rPr>
              <a:t>thân</a:t>
            </a:r>
            <a:r>
              <a:rPr kumimoji="0" lang="en-US" sz="2800" b="1" i="0" u="none" strike="noStrike" kern="1200" cap="none" spc="0" normalizeH="0" baseline="0" noProof="0" dirty="0">
                <a:ln>
                  <a:noFill/>
                </a:ln>
                <a:solidFill>
                  <a:srgbClr val="39639D">
                    <a:lumMod val="50000"/>
                  </a:srgbClr>
                </a:solidFill>
                <a:effectLst/>
                <a:uLnTx/>
                <a:uFillTx/>
                <a:latin typeface="Times New Roman" pitchFamily="18" charset="0"/>
                <a:ea typeface="+mn-ea"/>
                <a:cs typeface="Times New Roman" pitchFamily="18" charset="0"/>
              </a:rPr>
              <a:t>.</a:t>
            </a:r>
          </a:p>
        </p:txBody>
      </p:sp>
      <p:pic>
        <p:nvPicPr>
          <p:cNvPr id="4" name="Picture 3">
            <a:extLst>
              <a:ext uri="{FF2B5EF4-FFF2-40B4-BE49-F238E27FC236}">
                <a16:creationId xmlns:a16="http://schemas.microsoft.com/office/drawing/2014/main"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
        <p:nvSpPr>
          <p:cNvPr id="6" name="Rounded Rectangle 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1210629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D651C-30BF-4A94-A602-C8F4B48B36F9}"/>
              </a:ext>
            </a:extLst>
          </p:cNvPr>
          <p:cNvPicPr>
            <a:picLocks noChangeAspect="1"/>
          </p:cNvPicPr>
          <p:nvPr/>
        </p:nvPicPr>
        <p:blipFill rotWithShape="1">
          <a:blip r:embed="rId2"/>
          <a:srcRect r="62635"/>
          <a:stretch/>
        </p:blipFill>
        <p:spPr>
          <a:xfrm>
            <a:off x="1637414" y="444393"/>
            <a:ext cx="4263656" cy="3006514"/>
          </a:xfrm>
          <a:prstGeom prst="rect">
            <a:avLst/>
          </a:prstGeom>
        </p:spPr>
      </p:pic>
      <p:pic>
        <p:nvPicPr>
          <p:cNvPr id="3" name="Picture 2">
            <a:extLst>
              <a:ext uri="{FF2B5EF4-FFF2-40B4-BE49-F238E27FC236}">
                <a16:creationId xmlns:a16="http://schemas.microsoft.com/office/drawing/2014/main"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1637415" y="3441802"/>
            <a:ext cx="4389512" cy="2831607"/>
          </a:xfrm>
          <a:prstGeom prst="rect">
            <a:avLst/>
          </a:prstGeom>
        </p:spPr>
      </p:pic>
      <p:sp>
        <p:nvSpPr>
          <p:cNvPr id="4" name="TextBox 3">
            <a:extLst>
              <a:ext uri="{FF2B5EF4-FFF2-40B4-BE49-F238E27FC236}">
                <a16:creationId xmlns:a16="http://schemas.microsoft.com/office/drawing/2014/main" id="{3C81FD4A-3D41-4906-8B94-50E1D25B7A6F}"/>
              </a:ext>
            </a:extLst>
          </p:cNvPr>
          <p:cNvSpPr txBox="1"/>
          <p:nvPr/>
        </p:nvSpPr>
        <p:spPr>
          <a:xfrm>
            <a:off x="1475284" y="2863462"/>
            <a:ext cx="4551643" cy="523220"/>
          </a:xfrm>
          <a:prstGeom prst="rect">
            <a:avLst/>
          </a:prstGeom>
          <a:solidFill>
            <a:srgbClr val="FFFFFF"/>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Bạn</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nhỏ</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cùng</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ông</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đi</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dạo</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a:t>
            </a:r>
            <a:endParaRPr kumimoji="0" lang="vi-VN"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5" name="Picture 4">
            <a:extLst>
              <a:ext uri="{FF2B5EF4-FFF2-40B4-BE49-F238E27FC236}">
                <a16:creationId xmlns:a16="http://schemas.microsoft.com/office/drawing/2014/main"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id="{5D9194B4-C498-4704-B965-922FC403BF84}"/>
              </a:ext>
            </a:extLst>
          </p:cNvPr>
          <p:cNvSpPr txBox="1"/>
          <p:nvPr/>
        </p:nvSpPr>
        <p:spPr>
          <a:xfrm>
            <a:off x="6671437" y="2930585"/>
            <a:ext cx="4918374" cy="523220"/>
          </a:xfrm>
          <a:prstGeom prst="rect">
            <a:avLst/>
          </a:prstGeom>
          <a:solidFill>
            <a:srgbClr val="FFFFFF"/>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Bạn</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nhỏ</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cùng</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bố</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trồng</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cây</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a:t>
            </a:r>
            <a:endParaRPr kumimoji="0" lang="vi-VN"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671437" y="3609560"/>
            <a:ext cx="4801093" cy="2831608"/>
          </a:xfrm>
          <a:prstGeom prst="rect">
            <a:avLst/>
          </a:prstGeom>
        </p:spPr>
      </p:pic>
      <p:sp>
        <p:nvSpPr>
          <p:cNvPr id="8" name="TextBox 7">
            <a:extLst>
              <a:ext uri="{FF2B5EF4-FFF2-40B4-BE49-F238E27FC236}">
                <a16:creationId xmlns:a16="http://schemas.microsoft.com/office/drawing/2014/main" id="{254803BE-23AC-44B8-BDB7-FA06D59345CB}"/>
              </a:ext>
            </a:extLst>
          </p:cNvPr>
          <p:cNvSpPr txBox="1"/>
          <p:nvPr/>
        </p:nvSpPr>
        <p:spPr>
          <a:xfrm>
            <a:off x="1637414" y="6142298"/>
            <a:ext cx="4918374" cy="523220"/>
          </a:xfrm>
          <a:prstGeom prst="rect">
            <a:avLst/>
          </a:prstGeom>
          <a:solidFill>
            <a:srgbClr val="FFFFFF"/>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Bạn</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nhỏ</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cùng</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bà</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đọc</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sách</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a:t>
            </a:r>
            <a:endParaRPr kumimoji="0" lang="vi-VN"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0B11BD2C-3430-459E-88AA-D0C440680099}"/>
              </a:ext>
            </a:extLst>
          </p:cNvPr>
          <p:cNvSpPr txBox="1"/>
          <p:nvPr/>
        </p:nvSpPr>
        <p:spPr>
          <a:xfrm>
            <a:off x="6843822" y="6142298"/>
            <a:ext cx="4456321" cy="523220"/>
          </a:xfrm>
          <a:prstGeom prst="rect">
            <a:avLst/>
          </a:prstGeom>
          <a:solidFill>
            <a:srgbClr val="FFFFFF"/>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Bạn</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nhỏ</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cùng</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mẹ</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rửa</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bát</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sym typeface="Wingdings" panose="05000000000000000000" pitchFamily="2" charset="2"/>
              </a:rPr>
              <a:t>.</a:t>
            </a:r>
            <a:endParaRPr kumimoji="0" lang="vi-VN"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10" name="Rounded Rectangle 9"/>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EDBBA5C-75B8-4930-ACF9-7122AE011B03}"/>
              </a:ext>
            </a:extLst>
          </p:cNvPr>
          <p:cNvSpPr txBox="1"/>
          <p:nvPr/>
        </p:nvSpPr>
        <p:spPr>
          <a:xfrm>
            <a:off x="1627634" y="574746"/>
            <a:ext cx="8923478" cy="888705"/>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2.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Viết</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3 – 5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câu</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kể</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về</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một</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công</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việc</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em</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đã</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làm</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cùng</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người</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 </a:t>
            </a:r>
            <a:r>
              <a:rPr kumimoji="0" lang="en-US" sz="3200" b="1" i="0" u="none" strike="noStrike" kern="0" cap="none" spc="0" normalizeH="0" baseline="0" noProof="0" dirty="0" err="1">
                <a:ln>
                  <a:noFill/>
                </a:ln>
                <a:solidFill>
                  <a:srgbClr val="7030A0"/>
                </a:solidFill>
                <a:effectLst/>
                <a:uLnTx/>
                <a:uFillTx/>
                <a:latin typeface="Lucida Sans Unicode"/>
                <a:ea typeface="+mn-ea"/>
                <a:cs typeface="Arial"/>
                <a:sym typeface="Arial"/>
              </a:rPr>
              <a:t>thân</a:t>
            </a:r>
            <a:r>
              <a:rPr kumimoji="0" lang="en-US" sz="3200" b="1" i="0" u="none" strike="noStrike" kern="0" cap="none" spc="0" normalizeH="0" baseline="0" noProof="0" dirty="0">
                <a:ln>
                  <a:noFill/>
                </a:ln>
                <a:solidFill>
                  <a:srgbClr val="7030A0"/>
                </a:solidFill>
                <a:effectLst/>
                <a:uLnTx/>
                <a:uFillTx/>
                <a:latin typeface="Lucida Sans Unicode"/>
                <a:ea typeface="+mn-ea"/>
                <a:cs typeface="Arial"/>
                <a:sym typeface="Arial"/>
              </a:rPr>
              <a:t>.</a:t>
            </a:r>
          </a:p>
        </p:txBody>
      </p:sp>
      <p:sp>
        <p:nvSpPr>
          <p:cNvPr id="30" name="TextBox 29">
            <a:extLst>
              <a:ext uri="{FF2B5EF4-FFF2-40B4-BE49-F238E27FC236}">
                <a16:creationId xmlns:a16="http://schemas.microsoft.com/office/drawing/2014/main" id="{6946334D-E4D1-4E47-9941-C91EF9AF3958}"/>
              </a:ext>
            </a:extLst>
          </p:cNvPr>
          <p:cNvSpPr txBox="1"/>
          <p:nvPr/>
        </p:nvSpPr>
        <p:spPr>
          <a:xfrm>
            <a:off x="4841573" y="1442216"/>
            <a:ext cx="2070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446B"/>
                </a:solidFill>
                <a:effectLst/>
                <a:uLnTx/>
                <a:uFillTx/>
                <a:latin typeface="Lucida Sans Unicode"/>
                <a:ea typeface="+mn-ea"/>
                <a:cs typeface="Arial"/>
                <a:sym typeface="Arial"/>
              </a:rPr>
              <a:t>Gợi</a:t>
            </a:r>
            <a:r>
              <a:rPr kumimoji="0" lang="en-US" sz="3200" b="1" i="0" u="none" strike="noStrike" kern="0" cap="none" spc="0" normalizeH="0" baseline="0" noProof="0" dirty="0">
                <a:ln>
                  <a:noFill/>
                </a:ln>
                <a:solidFill>
                  <a:srgbClr val="F7446B"/>
                </a:solidFill>
                <a:effectLst/>
                <a:uLnTx/>
                <a:uFillTx/>
                <a:latin typeface="Lucida Sans Unicode"/>
                <a:ea typeface="+mn-ea"/>
                <a:cs typeface="Arial"/>
                <a:sym typeface="Arial"/>
              </a:rPr>
              <a:t> ý</a:t>
            </a:r>
          </a:p>
        </p:txBody>
      </p:sp>
      <p:sp>
        <p:nvSpPr>
          <p:cNvPr id="31" name="TextBox 30">
            <a:extLst>
              <a:ext uri="{FF2B5EF4-FFF2-40B4-BE49-F238E27FC236}">
                <a16:creationId xmlns:a16="http://schemas.microsoft.com/office/drawing/2014/main" id="{215513FB-075C-41D3-8E6B-9223E4A52A59}"/>
              </a:ext>
            </a:extLst>
          </p:cNvPr>
          <p:cNvSpPr txBox="1"/>
          <p:nvPr/>
        </p:nvSpPr>
        <p:spPr>
          <a:xfrm>
            <a:off x="1541205" y="2026991"/>
            <a:ext cx="9444789" cy="2207527"/>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000000"/>
              </a:buClr>
              <a:buSzTx/>
              <a:buFontTx/>
              <a:buChar char="-"/>
              <a:tabLst/>
              <a:defRPr/>
            </a:pP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Em</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đã</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cùng</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người</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thân</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làm</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việc</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gì</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Khi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nào</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a:t>
            </a:r>
          </a:p>
          <a:p>
            <a:pPr marL="342900" marR="0" lvl="0" indent="-342900" algn="l" defTabSz="914400" rtl="0" eaLnBrk="1" fontAlgn="auto" latinLnBrk="0" hangingPunct="1">
              <a:lnSpc>
                <a:spcPct val="150000"/>
              </a:lnSpc>
              <a:spcBef>
                <a:spcPts val="0"/>
              </a:spcBef>
              <a:spcAft>
                <a:spcPts val="0"/>
              </a:spcAft>
              <a:buClr>
                <a:srgbClr val="000000"/>
              </a:buClr>
              <a:buSzTx/>
              <a:buFontTx/>
              <a:buChar char="-"/>
              <a:tabLst/>
              <a:defRPr/>
            </a:pP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Em</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đã</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cùng</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người</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thân</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làm</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việc</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đó</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như</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thế</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nào</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a:t>
            </a:r>
          </a:p>
          <a:p>
            <a:pPr marL="342900" marR="0" lvl="0" indent="-342900" algn="l" defTabSz="914400" rtl="0" eaLnBrk="1" fontAlgn="auto" latinLnBrk="0" hangingPunct="1">
              <a:lnSpc>
                <a:spcPct val="150000"/>
              </a:lnSpc>
              <a:spcBef>
                <a:spcPts val="0"/>
              </a:spcBef>
              <a:spcAft>
                <a:spcPts val="0"/>
              </a:spcAft>
              <a:buClr>
                <a:srgbClr val="000000"/>
              </a:buClr>
              <a:buSzTx/>
              <a:buFontTx/>
              <a:buChar char="-"/>
              <a:tabLst/>
              <a:defRPr/>
            </a:pP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Em</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cảm</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thấy</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thế</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nào</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khi</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làm</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việc</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cùng</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người</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Lucida Sans Unicode"/>
                <a:ea typeface="+mn-ea"/>
                <a:cs typeface="Arial"/>
                <a:sym typeface="Arial"/>
              </a:rPr>
              <a:t>thân</a:t>
            </a:r>
            <a:r>
              <a:rPr kumimoji="0" lang="en-US" sz="3200" b="0" i="0" u="none" strike="noStrike" kern="0" cap="none" spc="0" normalizeH="0" baseline="0" noProof="0" dirty="0">
                <a:ln>
                  <a:noFill/>
                </a:ln>
                <a:solidFill>
                  <a:srgbClr val="000000"/>
                </a:solidFill>
                <a:effectLst/>
                <a:uLnTx/>
                <a:uFillTx/>
                <a:latin typeface="Lucida Sans Unicode"/>
                <a:ea typeface="+mn-ea"/>
                <a:cs typeface="Arial"/>
                <a:sym typeface="Arial"/>
              </a:rPr>
              <a:t>?</a:t>
            </a:r>
          </a:p>
        </p:txBody>
      </p:sp>
      <p:grpSp>
        <p:nvGrpSpPr>
          <p:cNvPr id="32" name="Google Shape;1029;p42">
            <a:extLst>
              <a:ext uri="{FF2B5EF4-FFF2-40B4-BE49-F238E27FC236}">
                <a16:creationId xmlns:a16="http://schemas.microsoft.com/office/drawing/2014/main" id="{50581A9D-F702-4564-A22E-9BE22178B31C}"/>
              </a:ext>
            </a:extLst>
          </p:cNvPr>
          <p:cNvGrpSpPr/>
          <p:nvPr/>
        </p:nvGrpSpPr>
        <p:grpSpPr>
          <a:xfrm rot="20594821">
            <a:off x="9743589" y="4621048"/>
            <a:ext cx="1784242" cy="898360"/>
            <a:chOff x="7570574" y="3912596"/>
            <a:chExt cx="1175015" cy="898360"/>
          </a:xfrm>
        </p:grpSpPr>
        <p:grpSp>
          <p:nvGrpSpPr>
            <p:cNvPr id="33" name="Google Shape;1030;p42">
              <a:extLst>
                <a:ext uri="{FF2B5EF4-FFF2-40B4-BE49-F238E27FC236}">
                  <a16:creationId xmlns:a16="http://schemas.microsoft.com/office/drawing/2014/main"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36" name="Google Shape;1032;p42">
                <a:extLst>
                  <a:ext uri="{FF2B5EF4-FFF2-40B4-BE49-F238E27FC236}">
                    <a16:creationId xmlns:a16="http://schemas.microsoft.com/office/drawing/2014/main"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37" name="Google Shape;1033;p42">
                <a:extLst>
                  <a:ext uri="{FF2B5EF4-FFF2-40B4-BE49-F238E27FC236}">
                    <a16:creationId xmlns:a16="http://schemas.microsoft.com/office/drawing/2014/main"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38" name="Google Shape;1034;p42">
                <a:extLst>
                  <a:ext uri="{FF2B5EF4-FFF2-40B4-BE49-F238E27FC236}">
                    <a16:creationId xmlns:a16="http://schemas.microsoft.com/office/drawing/2014/main"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39" name="Google Shape;1035;p42">
                <a:extLst>
                  <a:ext uri="{FF2B5EF4-FFF2-40B4-BE49-F238E27FC236}">
                    <a16:creationId xmlns:a16="http://schemas.microsoft.com/office/drawing/2014/main"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0" name="Google Shape;1036;p42">
                <a:extLst>
                  <a:ext uri="{FF2B5EF4-FFF2-40B4-BE49-F238E27FC236}">
                    <a16:creationId xmlns:a16="http://schemas.microsoft.com/office/drawing/2014/main"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1" name="Google Shape;1037;p42">
                <a:extLst>
                  <a:ext uri="{FF2B5EF4-FFF2-40B4-BE49-F238E27FC236}">
                    <a16:creationId xmlns:a16="http://schemas.microsoft.com/office/drawing/2014/main"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2" name="Google Shape;1038;p42">
                <a:extLst>
                  <a:ext uri="{FF2B5EF4-FFF2-40B4-BE49-F238E27FC236}">
                    <a16:creationId xmlns:a16="http://schemas.microsoft.com/office/drawing/2014/main"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3" name="Google Shape;1039;p42">
                <a:extLst>
                  <a:ext uri="{FF2B5EF4-FFF2-40B4-BE49-F238E27FC236}">
                    <a16:creationId xmlns:a16="http://schemas.microsoft.com/office/drawing/2014/main"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4" name="Google Shape;1040;p42">
                <a:extLst>
                  <a:ext uri="{FF2B5EF4-FFF2-40B4-BE49-F238E27FC236}">
                    <a16:creationId xmlns:a16="http://schemas.microsoft.com/office/drawing/2014/main"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5" name="Google Shape;1041;p42">
                <a:extLst>
                  <a:ext uri="{FF2B5EF4-FFF2-40B4-BE49-F238E27FC236}">
                    <a16:creationId xmlns:a16="http://schemas.microsoft.com/office/drawing/2014/main"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6" name="Google Shape;1042;p42">
                <a:extLst>
                  <a:ext uri="{FF2B5EF4-FFF2-40B4-BE49-F238E27FC236}">
                    <a16:creationId xmlns:a16="http://schemas.microsoft.com/office/drawing/2014/main"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7" name="Google Shape;1043;p42">
                <a:extLst>
                  <a:ext uri="{FF2B5EF4-FFF2-40B4-BE49-F238E27FC236}">
                    <a16:creationId xmlns:a16="http://schemas.microsoft.com/office/drawing/2014/main"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8" name="Google Shape;1044;p42">
                <a:extLst>
                  <a:ext uri="{FF2B5EF4-FFF2-40B4-BE49-F238E27FC236}">
                    <a16:creationId xmlns:a16="http://schemas.microsoft.com/office/drawing/2014/main"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49" name="Google Shape;1045;p42">
                <a:extLst>
                  <a:ext uri="{FF2B5EF4-FFF2-40B4-BE49-F238E27FC236}">
                    <a16:creationId xmlns:a16="http://schemas.microsoft.com/office/drawing/2014/main"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50" name="Google Shape;1046;p42">
                <a:extLst>
                  <a:ext uri="{FF2B5EF4-FFF2-40B4-BE49-F238E27FC236}">
                    <a16:creationId xmlns:a16="http://schemas.microsoft.com/office/drawing/2014/main"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51" name="Google Shape;1047;p42">
                <a:extLst>
                  <a:ext uri="{FF2B5EF4-FFF2-40B4-BE49-F238E27FC236}">
                    <a16:creationId xmlns:a16="http://schemas.microsoft.com/office/drawing/2014/main"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52" name="Google Shape;1048;p42">
                <a:extLst>
                  <a:ext uri="{FF2B5EF4-FFF2-40B4-BE49-F238E27FC236}">
                    <a16:creationId xmlns:a16="http://schemas.microsoft.com/office/drawing/2014/main"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53" name="Google Shape;1049;p42">
                <a:extLst>
                  <a:ext uri="{FF2B5EF4-FFF2-40B4-BE49-F238E27FC236}">
                    <a16:creationId xmlns:a16="http://schemas.microsoft.com/office/drawing/2014/main"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54" name="Google Shape;1050;p42">
                <a:extLst>
                  <a:ext uri="{FF2B5EF4-FFF2-40B4-BE49-F238E27FC236}">
                    <a16:creationId xmlns:a16="http://schemas.microsoft.com/office/drawing/2014/main"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sp>
            <p:nvSpPr>
              <p:cNvPr id="55" name="Google Shape;1051;p42">
                <a:extLst>
                  <a:ext uri="{FF2B5EF4-FFF2-40B4-BE49-F238E27FC236}">
                    <a16:creationId xmlns:a16="http://schemas.microsoft.com/office/drawing/2014/main"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grpSp>
        <p:sp>
          <p:nvSpPr>
            <p:cNvPr id="34" name="Google Shape;1052;p42">
              <a:extLst>
                <a:ext uri="{FF2B5EF4-FFF2-40B4-BE49-F238E27FC236}">
                  <a16:creationId xmlns:a16="http://schemas.microsoft.com/office/drawing/2014/main"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Lucida Sans Unicode"/>
                <a:ea typeface="+mn-ea"/>
                <a:cs typeface="Arial"/>
                <a:sym typeface="Arial"/>
              </a:endParaRPr>
            </a:p>
          </p:txBody>
        </p:sp>
      </p:grpSp>
      <p:sp>
        <p:nvSpPr>
          <p:cNvPr id="56" name="Rounded Rectangle 5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3FB4F-98C2-48FC-9065-049F2C938E0D}"/>
              </a:ext>
            </a:extLst>
          </p:cNvPr>
          <p:cNvSpPr txBox="1"/>
          <p:nvPr/>
        </p:nvSpPr>
        <p:spPr>
          <a:xfrm>
            <a:off x="4971783" y="566494"/>
            <a:ext cx="31573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Bài</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mẫu</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TextBox 2">
            <a:extLst>
              <a:ext uri="{FF2B5EF4-FFF2-40B4-BE49-F238E27FC236}">
                <a16:creationId xmlns:a16="http://schemas.microsoft.com/office/drawing/2014/main" id="{53147510-6B27-48B7-8B94-2E45F7B7C2E8}"/>
              </a:ext>
            </a:extLst>
          </p:cNvPr>
          <p:cNvSpPr txBox="1"/>
          <p:nvPr/>
        </p:nvSpPr>
        <p:spPr>
          <a:xfrm>
            <a:off x="611158" y="1204434"/>
            <a:ext cx="11169716"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Mỗi 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4" name="Rounded Rectangle 3"/>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DD9D-7646-43E5-9F6D-274781DE109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35233B0-03B1-42DF-B19A-4E196DD42D19}"/>
              </a:ext>
            </a:extLst>
          </p:cNvPr>
          <p:cNvSpPr>
            <a:spLocks noGrp="1"/>
          </p:cNvSpPr>
          <p:nvPr>
            <p:ph idx="1"/>
          </p:nvPr>
        </p:nvSpPr>
        <p:spPr/>
        <p:txBody>
          <a:bodyPr/>
          <a:lstStyle/>
          <a:p>
            <a:endParaRPr lang="vi-VN"/>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a:extLst>
              <a:ext uri="{FF2B5EF4-FFF2-40B4-BE49-F238E27FC236}">
                <a16:creationId xmlns:a16="http://schemas.microsoft.com/office/drawing/2014/main" id="{63C351E4-C081-402D-AEC9-042D175C18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7D30F483-94AD-41E2-9CD6-F9B6DBFD9268}"/>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811E9D6-40A6-4370-AE2A-62F0ED9AC31C}"/>
              </a:ext>
            </a:extLst>
          </p:cNvPr>
          <p:cNvSpPr/>
          <p:nvPr/>
        </p:nvSpPr>
        <p:spPr>
          <a:xfrm>
            <a:off x="3889829" y="1509486"/>
            <a:ext cx="4252685" cy="2525485"/>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E84C175-1035-40FE-AF9A-B837B5999DAC}"/>
              </a:ext>
            </a:extLst>
          </p:cNvPr>
          <p:cNvSpPr txBox="1"/>
          <p:nvPr/>
        </p:nvSpPr>
        <p:spPr>
          <a:xfrm>
            <a:off x="3889829" y="607239"/>
            <a:ext cx="4391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Vận dụng</a:t>
            </a:r>
            <a:endParaRPr kumimoji="0" lang="en-US" sz="4800" b="1" i="0" u="none" strike="noStrike" kern="1200" cap="none" spc="0" normalizeH="0" baseline="0" noProof="0" dirty="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E84C175-1035-40FE-AF9A-B837B5999DAC}"/>
              </a:ext>
            </a:extLst>
          </p:cNvPr>
          <p:cNvSpPr txBox="1"/>
          <p:nvPr/>
        </p:nvSpPr>
        <p:spPr>
          <a:xfrm>
            <a:off x="3889829" y="1522831"/>
            <a:ext cx="4391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925C1"/>
                </a:solidFill>
                <a:effectLst/>
                <a:uLnTx/>
                <a:uFillTx/>
                <a:latin typeface="Times New Roman" pitchFamily="18" charset="0"/>
                <a:ea typeface="+mn-ea"/>
                <a:cs typeface="Times New Roman" pitchFamily="18" charset="0"/>
              </a:rPr>
              <a:t>Hôm nay, con học bài gì ?</a:t>
            </a:r>
            <a:endParaRPr kumimoji="0" lang="en-US" sz="2800" b="1" i="0" u="none" strike="noStrike" kern="1200" cap="none" spc="0" normalizeH="0" baseline="0" noProof="0" dirty="0">
              <a:ln>
                <a:noFill/>
              </a:ln>
              <a:solidFill>
                <a:srgbClr val="C925C1"/>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0E84C175-1035-40FE-AF9A-B837B5999DAC}"/>
              </a:ext>
            </a:extLst>
          </p:cNvPr>
          <p:cNvSpPr txBox="1"/>
          <p:nvPr/>
        </p:nvSpPr>
        <p:spPr>
          <a:xfrm>
            <a:off x="3900487" y="2173988"/>
            <a:ext cx="43910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925C1"/>
                </a:solidFill>
                <a:effectLst/>
                <a:uLnTx/>
                <a:uFillTx/>
                <a:latin typeface="Times New Roman" pitchFamily="18" charset="0"/>
                <a:ea typeface="+mn-ea"/>
                <a:cs typeface="Times New Roman" pitchFamily="18" charset="0"/>
              </a:rPr>
              <a:t>Sau bài học, con cảm nhận thế nào ?</a:t>
            </a:r>
            <a:endParaRPr kumimoji="0" lang="en-US" sz="2800" b="1" i="0" u="none" strike="noStrike" kern="1200" cap="none" spc="0" normalizeH="0" baseline="0" noProof="0" dirty="0">
              <a:ln>
                <a:noFill/>
              </a:ln>
              <a:solidFill>
                <a:srgbClr val="C925C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3049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878334" y="142973"/>
            <a:ext cx="64353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YÊU CẦU CẦN ĐẠT</a:t>
            </a:r>
            <a:endParaRPr kumimoji="0" lang="zh-CN" altLang="en-US" sz="54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Biết quan sát tranh và nêu được các hoạt động trong tranh</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681208" cy="1063263"/>
            <a:chOff x="752655" y="2065203"/>
            <a:chExt cx="9681208"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3772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Viết được một đoạn văn ngắn 3-4 câu kể về việc làm em làm cùng người thân.</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2961871" y="4306457"/>
            <a:ext cx="8478999" cy="1386722"/>
            <a:chOff x="778314" y="3315253"/>
            <a:chExt cx="7796853" cy="138672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64915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Bồi dưỡng tình cảm yêu thương, quan tâm, chăm sóc những người thân trong gia đình..</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5987521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480</Words>
  <Application>Microsoft Office PowerPoint</Application>
  <PresentationFormat>Widescreen</PresentationFormat>
  <Paragraphs>37</Paragraphs>
  <Slides>11</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11</vt:i4>
      </vt:variant>
    </vt:vector>
  </HeadingPairs>
  <TitlesOfParts>
    <vt:vector size="28" baseType="lpstr">
      <vt:lpstr>等线</vt:lpstr>
      <vt:lpstr>Arial</vt:lpstr>
      <vt:lpstr>Arial-Rounded</vt:lpstr>
      <vt:lpstr>Calibri</vt:lpstr>
      <vt:lpstr>Calibri Light</vt:lpstr>
      <vt:lpstr>HP001 4 hàng</vt:lpstr>
      <vt:lpstr>iCiel Cadena</vt:lpstr>
      <vt:lpstr>Lucida Sans Unicode</vt:lpstr>
      <vt:lpstr>Times New Roman</vt:lpstr>
      <vt:lpstr>UTM Avo</vt:lpstr>
      <vt:lpstr>Verdana</vt:lpstr>
      <vt:lpstr>Wingdings 2</vt:lpstr>
      <vt:lpstr>Wingdings 3</vt:lpstr>
      <vt:lpstr>Concourse</vt:lpstr>
      <vt:lpstr>3_Office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Thu Thảo (420001734)</dc:creator>
  <cp:lastModifiedBy>Nguyễn Thị Thu Thảo (420001734)</cp:lastModifiedBy>
  <cp:revision>1</cp:revision>
  <dcterms:created xsi:type="dcterms:W3CDTF">2022-01-04T09:01:38Z</dcterms:created>
  <dcterms:modified xsi:type="dcterms:W3CDTF">2022-01-04T09:03:41Z</dcterms:modified>
</cp:coreProperties>
</file>