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52" r:id="rId2"/>
    <p:sldId id="380" r:id="rId3"/>
    <p:sldId id="379" r:id="rId4"/>
    <p:sldId id="382" r:id="rId5"/>
    <p:sldId id="381" r:id="rId6"/>
  </p:sldIdLst>
  <p:sldSz cx="6858000" cy="5143500"/>
  <p:notesSz cx="6858000" cy="9144000"/>
  <p:embeddedFontLst>
    <p:embeddedFont>
      <p:font typeface="HP001 4H" panose="020B0603050302020204" pitchFamily="34" charset="0"/>
      <p:bold r:id="rId8"/>
    </p:embeddedFon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HP001 4 hàng" panose="020B0603050302020204" pitchFamily="34" charset="0"/>
      <p:regular r:id="rId13"/>
      <p:bold r:id="rId14"/>
    </p:embeddedFont>
    <p:embeddedFont>
      <p:font typeface="Kalam" panose="020B0604020202020204" charset="0"/>
      <p:regular r:id="rId15"/>
      <p:bold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87386-83F0-4A04-8993-CE1356AB2B86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12229"/>
            <a:ext cx="6858000" cy="4139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1564664" y="1907108"/>
            <a:ext cx="150054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lang="en-US" sz="1463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" y="682344"/>
            <a:ext cx="5266409" cy="399906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49489" y="1377877"/>
            <a:ext cx="674522" cy="7951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480" y="1449490"/>
            <a:ext cx="66117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lang="en-US" sz="1575" b="1" kern="1200" dirty="0">
              <a:solidFill>
                <a:srgbClr val="FF0000"/>
              </a:solidFill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defTabSz="514350">
              <a:buClrTx/>
              <a:defRPr/>
            </a:pPr>
            <a:r>
              <a:rPr lang="en-US" sz="1575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1575" b="1" kern="1200" dirty="0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lang="en-US" sz="1575" b="1" kern="1200" dirty="0">
              <a:solidFill>
                <a:srgbClr val="FF0000"/>
              </a:solidFill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0" y="613409"/>
            <a:ext cx="74652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25782" y="884045"/>
            <a:ext cx="5047680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75" b="1" kern="1200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lang="en-US" sz="1575" b="1" kern="120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lang="en-US" sz="1575" b="1" kern="120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lang="en-US" sz="1575" b="1" kern="120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 kern="120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lang="en-US" sz="1575" b="1" kern="120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 kern="120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31 </a:t>
            </a:r>
            <a:r>
              <a:rPr lang="en-US" sz="1575" b="1" kern="120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lang="en-US" sz="1575" b="1" kern="120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12 </a:t>
            </a:r>
            <a:r>
              <a:rPr lang="en-US" sz="1575" b="1" kern="1200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lang="en-US" sz="1575" b="1" kern="1200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9184" y="1236003"/>
            <a:ext cx="1500545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75" b="1" kern="1200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Tiếng</a:t>
            </a:r>
            <a:r>
              <a:rPr lang="en-US" sz="1575" b="1" kern="1200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Việt</a:t>
            </a:r>
            <a:endParaRPr lang="en-US" sz="1575" b="1" kern="1200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1727" y="1574344"/>
            <a:ext cx="1500545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75" b="1" kern="120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575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Đọc mở rộng</a:t>
            </a:r>
            <a:endParaRPr lang="en-US" sz="1575" b="1" kern="1200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71360" y="1583888"/>
            <a:ext cx="6315280" cy="142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2000" dirty="0">
                <a:latin typeface="UTM Avo" panose="02040603050506020204" pitchFamily="18" charset="0"/>
              </a:rPr>
              <a:t>Tìm đọc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chuyện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hoạt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chung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đình</a:t>
            </a:r>
            <a:r>
              <a:rPr lang="en-US" sz="2000" dirty="0">
                <a:latin typeface="UTM Avo" panose="02040603050506020204" pitchFamily="18" charset="0"/>
              </a:rPr>
              <a:t> (</a:t>
            </a:r>
            <a:r>
              <a:rPr lang="en-US" sz="2000" dirty="0" err="1">
                <a:latin typeface="UTM Avo" panose="02040603050506020204" pitchFamily="18" charset="0"/>
              </a:rPr>
              <a:t>nấu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ăn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thăm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họ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hàng</a:t>
            </a:r>
            <a:r>
              <a:rPr lang="en-US" sz="2000" dirty="0">
                <a:latin typeface="UTM Avo" panose="02040603050506020204" pitchFamily="18" charset="0"/>
              </a:rPr>
              <a:t>, du </a:t>
            </a:r>
            <a:r>
              <a:rPr lang="en-US" sz="2000" dirty="0" err="1">
                <a:latin typeface="UTM Avo" panose="02040603050506020204" pitchFamily="18" charset="0"/>
              </a:rPr>
              <a:t>lịch</a:t>
            </a:r>
            <a:r>
              <a:rPr lang="en-US" sz="2000" dirty="0">
                <a:latin typeface="UTM Avo" panose="02040603050506020204" pitchFamily="18" charset="0"/>
              </a:rPr>
              <a:t>,…). Khi </a:t>
            </a:r>
            <a:r>
              <a:rPr lang="en-US" sz="2000" dirty="0" err="1">
                <a:latin typeface="UTM Avo" panose="02040603050506020204" pitchFamily="18" charset="0"/>
              </a:rPr>
              <a:t>đọc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</a:t>
            </a:r>
            <a:r>
              <a:rPr lang="en-US" sz="2000" dirty="0">
                <a:latin typeface="UTM Avo" panose="02040603050506020204" pitchFamily="18" charset="0"/>
              </a:rPr>
              <a:t> ý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sau</a:t>
            </a:r>
            <a:r>
              <a:rPr lang="en-US" sz="2000" dirty="0">
                <a:latin typeface="UTM Avo" panose="02040603050506020204" pitchFamily="18" charset="0"/>
              </a:rPr>
              <a:t>: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4EF28-4B00-413C-A866-264C248B0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66" r="15464"/>
          <a:stretch/>
        </p:blipFill>
        <p:spPr>
          <a:xfrm>
            <a:off x="204828" y="193991"/>
            <a:ext cx="1590105" cy="150419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66CFD2-04A6-4E4D-BC60-0B291CBA6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709" y="2967331"/>
            <a:ext cx="4462581" cy="169664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337955" y="2015836"/>
            <a:ext cx="2234045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03272" y="2057400"/>
            <a:ext cx="1131413" cy="20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0945" y="2524991"/>
            <a:ext cx="2202873" cy="17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92381" y="2967330"/>
            <a:ext cx="2202873" cy="17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463" y="497933"/>
            <a:ext cx="3429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>
                <a:latin typeface="+mj-lt"/>
              </a:rPr>
              <a:t>Bài thơ Thỏ thẻ</a:t>
            </a:r>
          </a:p>
          <a:p>
            <a:pPr algn="ctr"/>
            <a:r>
              <a:rPr lang="vi-VN" sz="2000">
                <a:latin typeface="+mj-lt"/>
              </a:rPr>
              <a:t>Hôm nào ông có khách</a:t>
            </a:r>
            <a:br>
              <a:rPr lang="vi-VN" sz="2000">
                <a:latin typeface="+mj-lt"/>
              </a:rPr>
            </a:br>
            <a:r>
              <a:rPr lang="vi-VN" sz="2000">
                <a:latin typeface="+mj-lt"/>
              </a:rPr>
              <a:t>Để cháu đun nước cho</a:t>
            </a:r>
            <a:br>
              <a:rPr lang="vi-VN" sz="2000">
                <a:latin typeface="+mj-lt"/>
              </a:rPr>
            </a:br>
            <a:r>
              <a:rPr lang="vi-VN" sz="2000">
                <a:latin typeface="+mj-lt"/>
              </a:rPr>
              <a:t>Nhưng cái siêu nó to</a:t>
            </a:r>
            <a:br>
              <a:rPr lang="vi-VN" sz="2000">
                <a:latin typeface="+mj-lt"/>
              </a:rPr>
            </a:br>
            <a:r>
              <a:rPr lang="vi-VN" sz="2000">
                <a:latin typeface="+mj-lt"/>
              </a:rPr>
              <a:t>Cháu nhờ ông xách nhé!</a:t>
            </a:r>
          </a:p>
          <a:p>
            <a:pPr algn="ctr"/>
            <a:r>
              <a:rPr lang="vi-VN" sz="2000">
                <a:latin typeface="+mj-lt"/>
              </a:rPr>
              <a:t>Cháu ra sân rút rạ</a:t>
            </a:r>
            <a:br>
              <a:rPr lang="vi-VN" sz="2000">
                <a:latin typeface="+mj-lt"/>
              </a:rPr>
            </a:br>
            <a:r>
              <a:rPr lang="vi-VN" sz="2000">
                <a:latin typeface="+mj-lt"/>
              </a:rPr>
              <a:t>Ông phải ôm vào cơ</a:t>
            </a:r>
            <a:br>
              <a:rPr lang="vi-VN" sz="2000">
                <a:latin typeface="+mj-lt"/>
              </a:rPr>
            </a:br>
            <a:r>
              <a:rPr lang="vi-VN" sz="2000">
                <a:latin typeface="+mj-lt"/>
              </a:rPr>
              <a:t>Ngọn lửa nó bùng to</a:t>
            </a:r>
            <a:br>
              <a:rPr lang="vi-VN" sz="2000">
                <a:latin typeface="+mj-lt"/>
              </a:rPr>
            </a:br>
            <a:r>
              <a:rPr lang="vi-VN" sz="2000">
                <a:latin typeface="+mj-lt"/>
              </a:rPr>
              <a:t>Cháu nhờ ông dập bớt.</a:t>
            </a:r>
          </a:p>
          <a:p>
            <a:pPr algn="ctr"/>
            <a:r>
              <a:rPr lang="vi-VN" sz="2000">
                <a:latin typeface="+mj-lt"/>
              </a:rPr>
              <a:t>Khói nó chui ra bếp</a:t>
            </a:r>
            <a:br>
              <a:rPr lang="vi-VN" sz="2000">
                <a:latin typeface="+mj-lt"/>
              </a:rPr>
            </a:br>
            <a:r>
              <a:rPr lang="vi-VN" sz="2000">
                <a:latin typeface="+mj-lt"/>
              </a:rPr>
              <a:t>Ông thổi hết khói đi</a:t>
            </a:r>
            <a:br>
              <a:rPr lang="vi-VN" sz="2000">
                <a:latin typeface="+mj-lt"/>
              </a:rPr>
            </a:br>
            <a:r>
              <a:rPr lang="vi-VN" sz="2000">
                <a:latin typeface="+mj-lt"/>
              </a:rPr>
              <a:t>Ông cười xoà: “Thế thì</a:t>
            </a:r>
            <a:br>
              <a:rPr lang="vi-VN" sz="2000">
                <a:latin typeface="+mj-lt"/>
              </a:rPr>
            </a:br>
            <a:r>
              <a:rPr lang="vi-VN" sz="2000">
                <a:latin typeface="+mj-lt"/>
              </a:rPr>
              <a:t>Lấy ai ngồi tiếp khách?”.</a:t>
            </a:r>
          </a:p>
          <a:p>
            <a:pPr algn="ctr"/>
            <a:r>
              <a:rPr lang="vi-VN" sz="2000" i="1">
                <a:latin typeface="+mj-lt"/>
              </a:rPr>
              <a:t>Tác giả: Hoàng Tá.</a:t>
            </a:r>
            <a:endParaRPr lang="vi-VN" sz="200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16" y="1618434"/>
            <a:ext cx="3294307" cy="21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344946" y="1924722"/>
            <a:ext cx="6210521" cy="168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Kể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. Chia </a:t>
            </a:r>
            <a:r>
              <a:rPr lang="en-US" sz="2400" dirty="0" err="1">
                <a:latin typeface="UTM Avo" panose="02040603050506020204" pitchFamily="18" charset="0"/>
              </a:rPr>
              <a:t>sẻ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4EF28-4B00-413C-A866-264C248B0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66" r="15464"/>
          <a:stretch/>
        </p:blipFill>
        <p:spPr>
          <a:xfrm>
            <a:off x="204828" y="193991"/>
            <a:ext cx="1590105" cy="150419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810492" y="2452254"/>
            <a:ext cx="2234045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1337" y="2491751"/>
            <a:ext cx="2234045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4965" y="3020924"/>
            <a:ext cx="2234045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39029" y="3010533"/>
            <a:ext cx="2234045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9402" y="3548456"/>
            <a:ext cx="861025" cy="10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38538" y="3031315"/>
            <a:ext cx="414217" cy="19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31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2.Choichongchong[2021060210191561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99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UTM Avo</vt:lpstr>
      <vt:lpstr>HP001 4H</vt:lpstr>
      <vt:lpstr>Montserrat</vt:lpstr>
      <vt:lpstr>HP001 4 hàng</vt:lpstr>
      <vt:lpstr>Arial</vt:lpstr>
      <vt:lpstr>Kalam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10 PRO</cp:lastModifiedBy>
  <cp:revision>187</cp:revision>
  <dcterms:modified xsi:type="dcterms:W3CDTF">2021-12-29T04:35:16Z</dcterms:modified>
</cp:coreProperties>
</file>