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  <p:sldMasterId id="2147483698" r:id="rId4"/>
    <p:sldMasterId id="2147483712" r:id="rId5"/>
    <p:sldMasterId id="2147483714" r:id="rId6"/>
    <p:sldMasterId id="2147483726" r:id="rId7"/>
    <p:sldMasterId id="2147483751" r:id="rId8"/>
    <p:sldMasterId id="2147483769" r:id="rId9"/>
    <p:sldMasterId id="2147483781" r:id="rId10"/>
  </p:sldMasterIdLst>
  <p:notesMasterIdLst>
    <p:notesMasterId r:id="rId37"/>
  </p:notesMasterIdLst>
  <p:sldIdLst>
    <p:sldId id="257" r:id="rId11"/>
    <p:sldId id="258" r:id="rId12"/>
    <p:sldId id="298" r:id="rId13"/>
    <p:sldId id="260" r:id="rId14"/>
    <p:sldId id="261" r:id="rId15"/>
    <p:sldId id="262" r:id="rId16"/>
    <p:sldId id="290" r:id="rId17"/>
    <p:sldId id="291" r:id="rId18"/>
    <p:sldId id="295" r:id="rId19"/>
    <p:sldId id="296" r:id="rId20"/>
    <p:sldId id="297" r:id="rId21"/>
    <p:sldId id="294" r:id="rId22"/>
    <p:sldId id="292" r:id="rId23"/>
    <p:sldId id="299" r:id="rId24"/>
    <p:sldId id="293" r:id="rId25"/>
    <p:sldId id="300" r:id="rId26"/>
    <p:sldId id="301" r:id="rId27"/>
    <p:sldId id="303" r:id="rId28"/>
    <p:sldId id="302" r:id="rId29"/>
    <p:sldId id="304" r:id="rId30"/>
    <p:sldId id="271" r:id="rId31"/>
    <p:sldId id="272" r:id="rId32"/>
    <p:sldId id="310" r:id="rId33"/>
    <p:sldId id="305" r:id="rId34"/>
    <p:sldId id="309" r:id="rId35"/>
    <p:sldId id="30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94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026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0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109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EB9605-35F8-445B-AED6-EC00FB049276}" type="slidenum">
              <a:rPr lang="zh-CN" altLang="en-US">
                <a:solidFill>
                  <a:srgbClr val="000000"/>
                </a:solidFill>
                <a:cs typeface="等线"/>
              </a:rPr>
              <a:pPr/>
              <a:t>23</a:t>
            </a:fld>
            <a:endParaRPr lang="zh-CN" altLang="en-US">
              <a:solidFill>
                <a:srgbClr val="000000"/>
              </a:solidFill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697977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45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EB9605-35F8-445B-AED6-EC00FB049276}" type="slidenum">
              <a:rPr lang="zh-CN" altLang="en-US">
                <a:solidFill>
                  <a:srgbClr val="000000"/>
                </a:solidFill>
                <a:cs typeface="等线"/>
              </a:rPr>
              <a:pPr/>
              <a:t>3</a:t>
            </a:fld>
            <a:endParaRPr lang="zh-CN" altLang="en-US">
              <a:solidFill>
                <a:srgbClr val="000000"/>
              </a:solidFill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6895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14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650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66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9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4826912" y="352960"/>
            <a:ext cx="2368150" cy="1891371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26888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3733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6919714" y="1710357"/>
            <a:ext cx="513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5867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5867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33947055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93" r:id="rId12"/>
    <p:sldLayoutId id="2147483794" r:id="rId13"/>
    <p:sldLayoutId id="21474837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0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1.png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1983542" y="14490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 smtClean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 smtClean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 smtClean="0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 smtClean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dạy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tập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viết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Gió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đưa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thoảng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hương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nhài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ghé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Xem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 smtClean="0"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260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245491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49630" y="289814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236244" y="288821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929817" y="320895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676606" y="36267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891717" y="396692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147047" y="394209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105121" y="39606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6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338066" y="2172868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079988" y="1167373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643845" y="-1866615"/>
            <a:ext cx="629729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 smtClean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 smtClean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 smtClean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 smtClean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 smtClean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 smtClean="0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600" dirty="0" smtClean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giảng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Ấm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trang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vở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thơm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tho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thương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ngắm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mãi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điểm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mười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 smtClean="0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260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05" y="1798895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946615" y="210433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193941" y="219278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579158" y="25830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495094" y="33961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90228" y="33781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431324" y="295706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450294" y="33069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Cũng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rồi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Đáp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“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ạ!”</a:t>
            </a: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mỉm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cười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thật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 smtClean="0">
                <a:latin typeface="Arial-Rounded" panose="020B0500000000000000" charset="0"/>
                <a:cs typeface="Arial-Rounded" panose="020B0500000000000000" charset="0"/>
              </a:rPr>
              <a:t>tươi</a:t>
            </a:r>
            <a:r>
              <a:rPr lang="en-US" sz="260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dạy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tập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viết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Gió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đưa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thoảng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hương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nhài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ghé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Xem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 smtClean="0"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260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giảng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Ấm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trang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vở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thơm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tho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thương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ngắm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mãi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điểm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mười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 smtClean="0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260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52832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245491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445897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75970" y="91249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849630" y="289814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49630" y="47644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367093" y="5686437"/>
            <a:ext cx="5423535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vi-VN" sz="44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nhóm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H="1">
            <a:off x="3027686" y="8350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65204" y="124383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43910" y="17164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40905" y="2038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620392" y="174332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036039" y="202042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668434" y="168392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509689" y="20880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36244" y="288821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929817" y="320895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676606" y="36267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891717" y="396692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147047" y="394209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105121" y="39606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096956" y="485285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482173" y="524312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398109" y="60561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493243" y="603826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334339" y="56171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353309" y="596706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bldLvl="0" animBg="1"/>
      <p:bldP spid="6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12603" y="577836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</a:t>
              </a:r>
              <a:r>
                <a:rPr lang="en-US" sz="3600" dirty="0" err="1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ọc</a:t>
              </a:r>
              <a:r>
                <a:rPr lang="en-US" sz="3600" dirty="0" smtClean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-175129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9523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vi-VN" altLang="zh-CN" sz="5400" b="1" spc="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 lời câu hỏi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6574" y="1131509"/>
            <a:ext cx="10947281" cy="695281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đáp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lại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lời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chào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sinh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43649" y="1743794"/>
            <a:ext cx="9019078" cy="523252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mỉm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cười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thật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tươi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4053" y="2332294"/>
            <a:ext cx="11069802" cy="695281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Tìm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những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câu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thơ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tả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cảnh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vật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khi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dạy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em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bài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79514" y="2990928"/>
            <a:ext cx="9019078" cy="892584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đưa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thoảng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hương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nhài</a:t>
            </a:r>
            <a:endParaRPr lang="en-US" sz="2600" dirty="0">
              <a:solidFill>
                <a:sysClr val="windowText" lastClr="000000"/>
              </a:solidFill>
              <a:latin typeface="Arial-Rounded" panose="020B0500000000000000" charset="0"/>
              <a:ea typeface="+mn-ea"/>
              <a:cs typeface="Arial-Rounded" panose="020B0500000000000000" charset="0"/>
              <a:sym typeface="+mn-ea"/>
            </a:endParaRPr>
          </a:p>
          <a:p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ghé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vào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cửa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lớp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2" name="矩形 10"/>
          <p:cNvSpPr/>
          <p:nvPr/>
        </p:nvSpPr>
        <p:spPr>
          <a:xfrm>
            <a:off x="374053" y="3967419"/>
            <a:ext cx="11069802" cy="695281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842684" y="4544828"/>
            <a:ext cx="90190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 cô dạy tập viết, giảng bài... 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37223" y="5169221"/>
            <a:ext cx="11106632" cy="1192455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bài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thơ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,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em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thấy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tình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cảm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bạn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nhỏ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dành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cho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lang="en-US" altLang="zh-CN" sz="2800" dirty="0" err="1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r>
              <a:rPr lang="en-US" altLang="zh-CN" sz="2800" dirty="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947808" y="6182434"/>
            <a:ext cx="90190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nhỏ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rất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yêu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quý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cô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giáo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của</a:t>
            </a:r>
            <a:r>
              <a:rPr lang="en-US" sz="2600" dirty="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mình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23640" y="81280"/>
            <a:ext cx="8206105" cy="663311"/>
            <a:chOff x="708943" y="6110866"/>
            <a:chExt cx="5825836" cy="663166"/>
          </a:xfrm>
        </p:grpSpPr>
        <p:sp>
          <p:nvSpPr>
            <p:cNvPr id="16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5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 thuộc 2 khổ thơ em yêu thích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43-zpg.zdn.vn/6185731335456291870/bec43c41867a4e24176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1133"/>
          <a:stretch/>
        </p:blipFill>
        <p:spPr bwMode="auto">
          <a:xfrm>
            <a:off x="-93785" y="-222738"/>
            <a:ext cx="12379570" cy="71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f43-zpg.zdn.vn/6185731335456291870/bec43c41867a4e24176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 t="2954" r="45096" b="92945"/>
          <a:stretch/>
        </p:blipFill>
        <p:spPr bwMode="auto">
          <a:xfrm>
            <a:off x="210108" y="-160888"/>
            <a:ext cx="3518744" cy="4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6983" y="177412"/>
            <a:ext cx="11558951" cy="63234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1349766"/>
            <a:ext cx="2506662" cy="54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loud Callout 24"/>
          <p:cNvSpPr/>
          <p:nvPr/>
        </p:nvSpPr>
        <p:spPr bwMode="auto">
          <a:xfrm flipH="1">
            <a:off x="1258507" y="1233054"/>
            <a:ext cx="8016979" cy="3851563"/>
          </a:xfrm>
          <a:prstGeom prst="cloudCallout">
            <a:avLst>
              <a:gd name="adj1" fmla="val -66653"/>
              <a:gd name="adj2" fmla="val 25007"/>
            </a:avLst>
          </a:prstGeom>
          <a:solidFill>
            <a:srgbClr val="FFC8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1206" y="2329934"/>
            <a:ext cx="56861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giáo lớp em</a:t>
            </a:r>
          </a:p>
          <a:p>
            <a:pPr algn="ctr"/>
            <a:r>
              <a:rPr lang="vi-VN" alt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75050" y="2171054"/>
            <a:ext cx="6810704" cy="13234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/>
              <a:t>- Bài Tớ nhớ </a:t>
            </a:r>
            <a:r>
              <a:rPr lang="en-US" sz="4000" smtClean="0"/>
              <a:t>cậu, con cần </a:t>
            </a:r>
            <a:r>
              <a:rPr lang="en-US" sz="4000"/>
              <a:t>đọc với giọng như thế nào?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5050" y="1950503"/>
            <a:ext cx="6810704" cy="193899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</a:t>
            </a:r>
            <a:r>
              <a:rPr lang="en-US" sz="4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51" y="1170628"/>
            <a:ext cx="8128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3446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2506712" y="2673415"/>
            <a:ext cx="6053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đọc lại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TRÒ CHƠI KHOA HỌC | Science - Quiziz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b="14072"/>
          <a:stretch/>
        </p:blipFill>
        <p:spPr bwMode="auto">
          <a:xfrm>
            <a:off x="9301759" y="0"/>
            <a:ext cx="2890241" cy="15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7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2278903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12603" y="577836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329485" y="168099"/>
            <a:ext cx="4486346" cy="16928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51" y="1170628"/>
            <a:ext cx="8128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3446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2506712" y="2027009"/>
            <a:ext cx="6053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 văn</a:t>
            </a:r>
            <a:r>
              <a:rPr kumimoji="0" lang="en-US" sz="5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bản đọc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95635" y="810909"/>
            <a:ext cx="1175787" cy="1225112"/>
            <a:chOff x="1812964" y="1781988"/>
            <a:chExt cx="1175787" cy="1225112"/>
          </a:xfrm>
        </p:grpSpPr>
        <p:sp>
          <p:nvSpPr>
            <p:cNvPr id="6" name="Oval 5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0887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hiện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sự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ngạc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khi</a:t>
            </a:r>
            <a:endParaRPr lang="en-US" sz="44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a. Ôi! Bạn hát hay quá!</a:t>
            </a:r>
          </a:p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b. Oa!Con rất thích món quà này! Cảm ơn bố mẹ!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75"/>
            <a:ext cx="12192000" cy="74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01750" y="188913"/>
            <a:ext cx="9017000" cy="8572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929063"/>
            <a:ext cx="211772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5114925" y="4443413"/>
            <a:ext cx="192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848225" y="5919788"/>
            <a:ext cx="6338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en-US" sz="1400">
              <a:solidFill>
                <a:srgbClr val="000000"/>
              </a:solidFill>
              <a:latin typeface="Times New Roman" panose="02020603050405020304" pitchFamily="18" charset="0"/>
              <a:ea typeface="隶书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49450" y="1738313"/>
            <a:ext cx="9482138" cy="1103312"/>
            <a:chOff x="3174274" y="1000754"/>
            <a:chExt cx="7134322" cy="1350561"/>
          </a:xfrm>
        </p:grpSpPr>
        <p:sp>
          <p:nvSpPr>
            <p:cNvPr id="18" name="Pentagon 17"/>
            <p:cNvSpPr/>
            <p:nvPr/>
          </p:nvSpPr>
          <p:spPr>
            <a:xfrm>
              <a:off x="4547867" y="1000754"/>
              <a:ext cx="5760729" cy="1350561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vi-VN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đúng nhịp thơ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027" name="Group 19"/>
            <p:cNvGrpSpPr>
              <a:grpSpLocks/>
            </p:cNvGrpSpPr>
            <p:nvPr/>
          </p:nvGrpSpPr>
          <p:grpSpPr bwMode="auto">
            <a:xfrm>
              <a:off x="3174274" y="1005841"/>
              <a:ext cx="1433438" cy="1345474"/>
              <a:chOff x="3370217" y="3148149"/>
              <a:chExt cx="1433438" cy="1345474"/>
            </a:xfrm>
          </p:grpSpPr>
          <p:sp>
            <p:nvSpPr>
              <p:cNvPr id="21" name="Pentagon 20"/>
              <p:cNvSpPr/>
              <p:nvPr/>
            </p:nvSpPr>
            <p:spPr>
              <a:xfrm>
                <a:off x="3735712" y="3148891"/>
                <a:ext cx="1067819" cy="1344732"/>
              </a:xfrm>
              <a:prstGeom prst="homePlate">
                <a:avLst>
                  <a:gd name="adj" fmla="val 45455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370217" y="3148891"/>
                <a:ext cx="796684" cy="134473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314575" y="3368675"/>
            <a:ext cx="9312275" cy="1119188"/>
            <a:chOff x="3032258" y="1005841"/>
            <a:chExt cx="8257864" cy="1345474"/>
          </a:xfrm>
        </p:grpSpPr>
        <p:sp>
          <p:nvSpPr>
            <p:cNvPr id="24" name="Pentagon 23"/>
            <p:cNvSpPr/>
            <p:nvPr/>
          </p:nvSpPr>
          <p:spPr>
            <a:xfrm>
              <a:off x="4023314" y="1024926"/>
              <a:ext cx="7266808" cy="1307305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Trả lời được các câu hỏi có liên quan đến bài đọc</a:t>
              </a:r>
            </a:p>
          </p:txBody>
        </p:sp>
        <p:grpSp>
          <p:nvGrpSpPr>
            <p:cNvPr id="43023" name="Group 24"/>
            <p:cNvGrpSpPr>
              <a:grpSpLocks/>
            </p:cNvGrpSpPr>
            <p:nvPr/>
          </p:nvGrpSpPr>
          <p:grpSpPr bwMode="auto">
            <a:xfrm>
              <a:off x="3032258" y="1005841"/>
              <a:ext cx="1625550" cy="1345474"/>
              <a:chOff x="3228201" y="3148149"/>
              <a:chExt cx="1625550" cy="1345474"/>
            </a:xfrm>
          </p:grpSpPr>
          <p:sp>
            <p:nvSpPr>
              <p:cNvPr id="26" name="Pentagon 25"/>
              <p:cNvSpPr/>
              <p:nvPr/>
            </p:nvSpPr>
            <p:spPr>
              <a:xfrm>
                <a:off x="3736399" y="3148149"/>
                <a:ext cx="1117754" cy="1345474"/>
              </a:xfrm>
              <a:prstGeom prst="homePlate">
                <a:avLst>
                  <a:gd name="adj" fmla="val 4545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228201" y="3148149"/>
                <a:ext cx="1121978" cy="134547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</a:p>
            </p:txBody>
          </p: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752724" y="5016500"/>
            <a:ext cx="8874125" cy="1176338"/>
            <a:chOff x="2997754" y="973782"/>
            <a:chExt cx="8185873" cy="1377532"/>
          </a:xfrm>
        </p:grpSpPr>
        <p:sp>
          <p:nvSpPr>
            <p:cNvPr id="30" name="Pentagon 29"/>
            <p:cNvSpPr/>
            <p:nvPr/>
          </p:nvSpPr>
          <p:spPr>
            <a:xfrm>
              <a:off x="4337692" y="1002174"/>
              <a:ext cx="6845935" cy="1284581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cảm của bạn nhỏ với cô giáo. 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019" name="Group 31"/>
            <p:cNvGrpSpPr>
              <a:grpSpLocks/>
            </p:cNvGrpSpPr>
            <p:nvPr/>
          </p:nvGrpSpPr>
          <p:grpSpPr bwMode="auto">
            <a:xfrm>
              <a:off x="2997754" y="973782"/>
              <a:ext cx="1603638" cy="1377532"/>
              <a:chOff x="3193697" y="3116090"/>
              <a:chExt cx="1603638" cy="1377532"/>
            </a:xfrm>
          </p:grpSpPr>
          <p:sp>
            <p:nvSpPr>
              <p:cNvPr id="33" name="Pentagon 32"/>
              <p:cNvSpPr/>
              <p:nvPr/>
            </p:nvSpPr>
            <p:spPr>
              <a:xfrm>
                <a:off x="4167153" y="3147694"/>
                <a:ext cx="630328" cy="1345928"/>
              </a:xfrm>
              <a:prstGeom prst="homePlate">
                <a:avLst>
                  <a:gd name="adj" fmla="val 4545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3193697" y="3116090"/>
                <a:ext cx="1286353" cy="137195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33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2225"/>
            <a:ext cx="7681912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2759" y="2853453"/>
            <a:ext cx="3478213" cy="2160588"/>
          </a:xfrm>
          <a:prstGeom prst="rect">
            <a:avLst/>
          </a:prstGeom>
        </p:spPr>
        <p:txBody>
          <a:bodyPr lIns="0" tIns="96000" rIns="0" bIns="0" anchorCtr="1">
            <a:normAutofit/>
          </a:bodyPr>
          <a:lstStyle/>
          <a:p>
            <a:pPr defTabSz="121917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zh-CN" altLang="en-US" sz="1333" kern="0" dirty="0">
              <a:solidFill>
                <a:srgbClr val="30353A">
                  <a:lumMod val="75000"/>
                  <a:lumOff val="25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7619"/>
            <a:ext cx="52546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22225"/>
            <a:ext cx="3270251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324;p38"/>
          <p:cNvSpPr txBox="1">
            <a:spLocks/>
          </p:cNvSpPr>
          <p:nvPr/>
        </p:nvSpPr>
        <p:spPr bwMode="auto">
          <a:xfrm>
            <a:off x="3883134" y="1124666"/>
            <a:ext cx="65532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US" sz="4800" b="1">
                <a:solidFill>
                  <a:srgbClr val="FF0000"/>
                </a:solidFill>
              </a:rPr>
              <a:t>Vận dụng </a:t>
            </a:r>
            <a:r>
              <a:rPr lang="en-US" sz="4800" b="1" smtClean="0">
                <a:solidFill>
                  <a:srgbClr val="FF0000"/>
                </a:solidFill>
              </a:rPr>
              <a:t>– Trải nghiệm</a:t>
            </a:r>
            <a:endParaRPr lang="en-US" alt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8" name="Google Shape;1324;p38"/>
          <p:cNvSpPr txBox="1">
            <a:spLocks/>
          </p:cNvSpPr>
          <p:nvPr/>
        </p:nvSpPr>
        <p:spPr bwMode="auto">
          <a:xfrm>
            <a:off x="3718034" y="1886666"/>
            <a:ext cx="47117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US" sz="3200" b="1" smtClean="0">
                <a:solidFill>
                  <a:srgbClr val="1003BD"/>
                </a:solidFill>
              </a:rPr>
              <a:t>- Hôm nay, con học bài gì ? </a:t>
            </a:r>
            <a:endParaRPr lang="en-US" altLang="en-US" sz="3200">
              <a:solidFill>
                <a:srgbClr val="1003BD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9" name="Google Shape;1324;p38"/>
          <p:cNvSpPr txBox="1">
            <a:spLocks/>
          </p:cNvSpPr>
          <p:nvPr/>
        </p:nvSpPr>
        <p:spPr bwMode="auto">
          <a:xfrm>
            <a:off x="3718033" y="2598659"/>
            <a:ext cx="634299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3200" dirty="0" smtClean="0">
                <a:solidFill>
                  <a:srgbClr val="1003BD"/>
                </a:solidFill>
              </a:rPr>
              <a:t> </a:t>
            </a:r>
          </a:p>
          <a:p>
            <a:pPr marL="457200" indent="-457200">
              <a:buClr>
                <a:srgbClr val="000000"/>
              </a:buClr>
              <a:buFontTx/>
              <a:buChar char="-"/>
            </a:pPr>
            <a:r>
              <a:rPr lang="en-US" sz="3200" b="1" dirty="0" err="1" smtClean="0">
                <a:solidFill>
                  <a:srgbClr val="1003BD"/>
                </a:solidFill>
              </a:rPr>
              <a:t>Để</a:t>
            </a:r>
            <a:r>
              <a:rPr lang="en-US" sz="3200" b="1" dirty="0" smtClean="0">
                <a:solidFill>
                  <a:srgbClr val="1003BD"/>
                </a:solidFill>
              </a:rPr>
              <a:t> </a:t>
            </a:r>
            <a:r>
              <a:rPr lang="vi-VN" sz="3200" b="1" dirty="0" smtClean="0">
                <a:solidFill>
                  <a:srgbClr val="1003BD"/>
                </a:solidFill>
              </a:rPr>
              <a:t>thể hiện tình yêu với thầy cô</a:t>
            </a:r>
            <a:r>
              <a:rPr lang="en-US" sz="3200" b="1" dirty="0" smtClean="0">
                <a:solidFill>
                  <a:srgbClr val="1003BD"/>
                </a:solidFill>
              </a:rPr>
              <a:t>, con </a:t>
            </a:r>
            <a:r>
              <a:rPr lang="en-US" sz="3200" b="1" dirty="0" err="1" smtClean="0">
                <a:solidFill>
                  <a:srgbClr val="1003BD"/>
                </a:solidFill>
              </a:rPr>
              <a:t>cần</a:t>
            </a:r>
            <a:r>
              <a:rPr lang="en-US" sz="3200" b="1" dirty="0" smtClean="0">
                <a:solidFill>
                  <a:srgbClr val="1003BD"/>
                </a:solidFill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</a:rPr>
              <a:t>làm</a:t>
            </a:r>
            <a:r>
              <a:rPr lang="en-US" sz="3200" b="1" dirty="0" smtClean="0">
                <a:solidFill>
                  <a:srgbClr val="1003BD"/>
                </a:solidFill>
              </a:rPr>
              <a:t> </a:t>
            </a:r>
            <a:r>
              <a:rPr lang="en-US" sz="3200" b="1" dirty="0" err="1" smtClean="0">
                <a:solidFill>
                  <a:srgbClr val="1003BD"/>
                </a:solidFill>
              </a:rPr>
              <a:t>gì</a:t>
            </a:r>
            <a:r>
              <a:rPr lang="en-US" sz="3200" b="1" dirty="0" smtClean="0">
                <a:solidFill>
                  <a:srgbClr val="1003BD"/>
                </a:solidFill>
              </a:rPr>
              <a:t>?</a:t>
            </a:r>
          </a:p>
          <a:p>
            <a:pPr algn="ctr">
              <a:buClr>
                <a:srgbClr val="000000"/>
              </a:buClr>
            </a:pPr>
            <a:endParaRPr lang="en-US" altLang="en-US" sz="4400" dirty="0">
              <a:solidFill>
                <a:srgbClr val="1003BD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1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02" y="1069521"/>
            <a:ext cx="8128000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3446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95635" y="810909"/>
            <a:ext cx="1175787" cy="1225112"/>
            <a:chOff x="1812964" y="1781988"/>
            <a:chExt cx="1175787" cy="1225112"/>
          </a:xfrm>
        </p:grpSpPr>
        <p:sp>
          <p:nvSpPr>
            <p:cNvPr id="6" name="Oval 5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224384" y="574972"/>
            <a:ext cx="6307543" cy="709801"/>
            <a:chOff x="2619376" y="142875"/>
            <a:chExt cx="6181725" cy="1057275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2619376" y="142875"/>
              <a:ext cx="6181724" cy="1057275"/>
            </a:xfrm>
            <a:prstGeom prst="round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62250" y="187379"/>
              <a:ext cx="6038851" cy="9627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726765" y="1451353"/>
            <a:ext cx="666661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tình cảm với </a:t>
            </a:r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 của </a:t>
            </a:r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 (Headings)"/>
              </a:rPr>
              <a:t>.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 (Headings)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5467" y="3083116"/>
            <a:ext cx="5974569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</a:t>
            </a:r>
            <a:r>
              <a:rPr lang="vi-VN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cho tiết học </a:t>
            </a:r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 D</a:t>
            </a:r>
            <a:b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 Ngôi trường của em/ tr. 50 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0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880300"/>
            <a:ext cx="763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75"/>
            <a:ext cx="12192000" cy="74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01750" y="188913"/>
            <a:ext cx="9017000" cy="8572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929063"/>
            <a:ext cx="211772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5114925" y="4443413"/>
            <a:ext cx="192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848225" y="5919788"/>
            <a:ext cx="6338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en-US" sz="1400">
              <a:solidFill>
                <a:srgbClr val="000000"/>
              </a:solidFill>
              <a:latin typeface="Times New Roman" panose="02020603050405020304" pitchFamily="18" charset="0"/>
              <a:ea typeface="隶书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49450" y="1738313"/>
            <a:ext cx="9482138" cy="1103312"/>
            <a:chOff x="3174274" y="1000754"/>
            <a:chExt cx="7134322" cy="1350561"/>
          </a:xfrm>
        </p:grpSpPr>
        <p:sp>
          <p:nvSpPr>
            <p:cNvPr id="18" name="Pentagon 17"/>
            <p:cNvSpPr/>
            <p:nvPr/>
          </p:nvSpPr>
          <p:spPr>
            <a:xfrm>
              <a:off x="4547867" y="1000754"/>
              <a:ext cx="5760729" cy="1350561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vi-VN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đúng nhịp thơ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027" name="Group 19"/>
            <p:cNvGrpSpPr>
              <a:grpSpLocks/>
            </p:cNvGrpSpPr>
            <p:nvPr/>
          </p:nvGrpSpPr>
          <p:grpSpPr bwMode="auto">
            <a:xfrm>
              <a:off x="3174274" y="1005841"/>
              <a:ext cx="1433438" cy="1345474"/>
              <a:chOff x="3370217" y="3148149"/>
              <a:chExt cx="1433438" cy="1345474"/>
            </a:xfrm>
          </p:grpSpPr>
          <p:sp>
            <p:nvSpPr>
              <p:cNvPr id="21" name="Pentagon 20"/>
              <p:cNvSpPr/>
              <p:nvPr/>
            </p:nvSpPr>
            <p:spPr>
              <a:xfrm>
                <a:off x="3735712" y="3148891"/>
                <a:ext cx="1067819" cy="1344732"/>
              </a:xfrm>
              <a:prstGeom prst="homePlate">
                <a:avLst>
                  <a:gd name="adj" fmla="val 45455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370217" y="3148891"/>
                <a:ext cx="796684" cy="134473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314575" y="3368675"/>
            <a:ext cx="9312275" cy="1119188"/>
            <a:chOff x="3032258" y="1005841"/>
            <a:chExt cx="8257864" cy="1345474"/>
          </a:xfrm>
        </p:grpSpPr>
        <p:sp>
          <p:nvSpPr>
            <p:cNvPr id="24" name="Pentagon 23"/>
            <p:cNvSpPr/>
            <p:nvPr/>
          </p:nvSpPr>
          <p:spPr>
            <a:xfrm>
              <a:off x="4023314" y="1024926"/>
              <a:ext cx="7266808" cy="1307305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Trả lời được các câu hỏi có liên quan đến bài đọc</a:t>
              </a:r>
            </a:p>
          </p:txBody>
        </p:sp>
        <p:grpSp>
          <p:nvGrpSpPr>
            <p:cNvPr id="43023" name="Group 24"/>
            <p:cNvGrpSpPr>
              <a:grpSpLocks/>
            </p:cNvGrpSpPr>
            <p:nvPr/>
          </p:nvGrpSpPr>
          <p:grpSpPr bwMode="auto">
            <a:xfrm>
              <a:off x="3032258" y="1005841"/>
              <a:ext cx="1625550" cy="1345474"/>
              <a:chOff x="3228201" y="3148149"/>
              <a:chExt cx="1625550" cy="1345474"/>
            </a:xfrm>
          </p:grpSpPr>
          <p:sp>
            <p:nvSpPr>
              <p:cNvPr id="26" name="Pentagon 25"/>
              <p:cNvSpPr/>
              <p:nvPr/>
            </p:nvSpPr>
            <p:spPr>
              <a:xfrm>
                <a:off x="3736399" y="3148149"/>
                <a:ext cx="1117754" cy="1345474"/>
              </a:xfrm>
              <a:prstGeom prst="homePlate">
                <a:avLst>
                  <a:gd name="adj" fmla="val 4545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228201" y="3148149"/>
                <a:ext cx="1121978" cy="134547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</a:p>
            </p:txBody>
          </p:sp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752724" y="5016500"/>
            <a:ext cx="8874125" cy="1176338"/>
            <a:chOff x="2997754" y="973782"/>
            <a:chExt cx="8185873" cy="1377532"/>
          </a:xfrm>
        </p:grpSpPr>
        <p:sp>
          <p:nvSpPr>
            <p:cNvPr id="30" name="Pentagon 29"/>
            <p:cNvSpPr/>
            <p:nvPr/>
          </p:nvSpPr>
          <p:spPr>
            <a:xfrm>
              <a:off x="4337692" y="1002174"/>
              <a:ext cx="6845935" cy="1284581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cảm của bạn nhỏ với cô giáo. 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019" name="Group 31"/>
            <p:cNvGrpSpPr>
              <a:grpSpLocks/>
            </p:cNvGrpSpPr>
            <p:nvPr/>
          </p:nvGrpSpPr>
          <p:grpSpPr bwMode="auto">
            <a:xfrm>
              <a:off x="2997754" y="973782"/>
              <a:ext cx="1603638" cy="1377532"/>
              <a:chOff x="3193697" y="3116090"/>
              <a:chExt cx="1603638" cy="1377532"/>
            </a:xfrm>
          </p:grpSpPr>
          <p:sp>
            <p:nvSpPr>
              <p:cNvPr id="33" name="Pentagon 32"/>
              <p:cNvSpPr/>
              <p:nvPr/>
            </p:nvSpPr>
            <p:spPr>
              <a:xfrm>
                <a:off x="4167153" y="3147694"/>
                <a:ext cx="630328" cy="1345928"/>
              </a:xfrm>
              <a:prstGeom prst="homePlate">
                <a:avLst>
                  <a:gd name="adj" fmla="val 4545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3193697" y="3116090"/>
                <a:ext cx="1286353" cy="137195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95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2115" y="838835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9: Cô giáo lớp em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09925" y="2452370"/>
            <a:ext cx="6091555" cy="3382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Cũng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rồi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Đáp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“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ạ!”</a:t>
            </a: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mỉm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cười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thật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 smtClean="0">
                <a:latin typeface="Arial-Rounded" panose="020B0500000000000000" charset="0"/>
                <a:cs typeface="Arial-Rounded" panose="020B0500000000000000" charset="0"/>
              </a:rPr>
              <a:t>tươi</a:t>
            </a:r>
            <a:r>
              <a:rPr lang="en-US" sz="260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dạy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tập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viết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Gió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đưa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thoảng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hương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nhài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ghé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Xem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 smtClean="0"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260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giảng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Ấm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trang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vở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thơm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tho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thương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ngắm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mãi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điểm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mười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 smtClean="0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260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52832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245491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445897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75970" y="91249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849630" y="289814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49630" y="47644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43270" y="5759450"/>
            <a:ext cx="5423535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bldLvl="0" animBg="1"/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273950" y="959546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422165" y="1666301"/>
            <a:ext cx="62972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Cũng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rồi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Đáp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lời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“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Chào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ạ!”</a:t>
            </a:r>
          </a:p>
          <a:p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mỉm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cười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>
                <a:latin typeface="Arial-Rounded" panose="020B0500000000000000" charset="0"/>
                <a:cs typeface="Arial-Rounded" panose="020B0500000000000000" charset="0"/>
              </a:rPr>
              <a:t>thật</a:t>
            </a:r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600" dirty="0" err="1" smtClean="0">
                <a:latin typeface="Arial-Rounded" panose="020B0500000000000000" charset="0"/>
                <a:cs typeface="Arial-Rounded" panose="020B0500000000000000" charset="0"/>
              </a:rPr>
              <a:t>tươi</a:t>
            </a:r>
            <a:r>
              <a:rPr lang="en-US" sz="260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25" y="1359596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651275" y="1743771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902991" y="166630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440509" y="207511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419215" y="254769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816210" y="28696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495697" y="257459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11344" y="28517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543739" y="251519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84994" y="291930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bldLvl="0" animBg="1"/>
    </p:bld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999</Words>
  <Application>Microsoft Office PowerPoint</Application>
  <PresentationFormat>Widescreen</PresentationFormat>
  <Paragraphs>193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26</vt:i4>
      </vt:variant>
    </vt:vector>
  </HeadingPairs>
  <TitlesOfParts>
    <vt:vector size="58" baseType="lpstr">
      <vt:lpstr>Microsoft YaHei</vt:lpstr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Franklin Gothic Book</vt:lpstr>
      <vt:lpstr>Franklin Gothic Medium</vt:lpstr>
      <vt:lpstr>隶书</vt:lpstr>
      <vt:lpstr>Pangolin</vt:lpstr>
      <vt:lpstr>黑体</vt:lpstr>
      <vt:lpstr>华文楷体</vt:lpstr>
      <vt:lpstr>Times New Roman</vt:lpstr>
      <vt:lpstr>Times New Roman (Headings)</vt:lpstr>
      <vt:lpstr>UTM Androgyne</vt:lpstr>
      <vt:lpstr>UTM Cookies</vt:lpstr>
      <vt:lpstr>Wingdings 2</vt:lpstr>
      <vt:lpstr>汉仪黑荔枝体简</vt:lpstr>
      <vt:lpstr>1_Office Theme</vt:lpstr>
      <vt:lpstr>1_Office 主题​​</vt:lpstr>
      <vt:lpstr>3_Office Theme</vt:lpstr>
      <vt:lpstr>6_Office Theme</vt:lpstr>
      <vt:lpstr>4_Office Theme</vt:lpstr>
      <vt:lpstr>2_Office 主题​​</vt:lpstr>
      <vt:lpstr>1_Office Theme</vt:lpstr>
      <vt:lpstr>7_Office Theme</vt:lpstr>
      <vt:lpstr>Trek</vt:lpstr>
      <vt:lpstr>2_Office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Hoa</cp:lastModifiedBy>
  <cp:revision>10</cp:revision>
  <dcterms:created xsi:type="dcterms:W3CDTF">2021-05-24T04:43:32Z</dcterms:created>
  <dcterms:modified xsi:type="dcterms:W3CDTF">2022-10-10T14:48:42Z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