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svg" ContentType="image/svg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2"/>
  </p:notesMasterIdLst>
  <p:handoutMasterIdLst>
    <p:handoutMasterId r:id="rId13"/>
  </p:handoutMasterIdLst>
  <p:sldIdLst>
    <p:sldId id="2007577121" r:id="rId3"/>
    <p:sldId id="2007577118" r:id="rId4"/>
    <p:sldId id="2007577111" r:id="rId5"/>
    <p:sldId id="2007577110" r:id="rId6"/>
    <p:sldId id="2007577112" r:id="rId7"/>
    <p:sldId id="2007577113" r:id="rId8"/>
    <p:sldId id="2007577114" r:id="rId9"/>
    <p:sldId id="2007577116" r:id="rId10"/>
    <p:sldId id="200757709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43" autoAdjust="0"/>
    <p:restoredTop sz="94660"/>
  </p:normalViewPr>
  <p:slideViewPr>
    <p:cSldViewPr snapToGrid="0">
      <p:cViewPr varScale="1">
        <p:scale>
          <a:sx n="88" d="100"/>
          <a:sy n="88" d="100"/>
        </p:scale>
        <p:origin x="50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11-12T01:28:23.562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6350 5838 0,'18'0'94,"-1"-17"-94,19-1 16,-1 18-1,-18 0-15,19 0 16,-19 0-16,36 0 16,53 0-16,-88 0 0,88 0 15,-89 0 1,54 0-16,17 0 16,-70 0-16,70 0 15,-35 0-15,0 0 16,-18 0-16,0 0 15,-17 0-15,17 0 16,-17 0-16,-1 0 16,19 0-1,-19 0 32,1 0-31,17 0-16,1 0 15,16 0-15,1 0 16,106 18 0,-141-18-16,123 17 15,-88-17-15,35 71 16,71-71-16,-124 0 0,159 0 16,-176 18-1,70-18-15,71 0 16,-89 0-16,36 0 15,-53 0-15,0 0 16,0 0-16,-18 0 16,36 0-16,-54 0 15,18 0-15,36 17 16,0-17 0,-54 0-16,19 0 15,52 18 1,53-18-16,-106 0 15,18 0-15,123 35 16,-140-35-16,52 0 16,53 0-16,-106 0 15,106 53-15,-105-53 16,87 0-16,-88 0 16,-17 0-1,17 0-15,18 0 16,-35 0-1,52 0-15,-34 0 16,-19 0-16,19 0 16,-19 0-16,1 0 15,0 0 1,-1 0 0,1 0-16,-1 0 15,19 0 1,-1 0-16,-17 0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11-12T01:28:25.349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6244 6085 0,'0'-17'31,"53"-1"-15,-35 18 15,-1 0-16,1-18-15,0 18 16,-1 0 0,107 0-1,-107 0-15,142 0 0,-124 0 16,159 18 0,124 17-16,-230-35 0,300 71 15,-317-71-15,123 18 16,53-18-1,-212 0-15,124 0 16,-142 0-16,19 0 16,17 0-16,-18 0 15,-18 0 17,36 0-17,-35 0 1,53 0-16,-54 0 15,54 0-15,-54 0 16,54 0-16,0 0 16,-54 0-16,54 0 15,-54 0-15,1 0 16,35 0 0,-35 0-16,17 0 31,-18 0-31,1 0 15,0 0-15,-1 0 16,54 0 0,-18 0-16,35 0 15,-53 0 1,36 0-16,17 0 16,-53 0-1,1 0 1,-19 0-16,1 0 15,0 0-15,-1 0 16,36 0 0,0 0-16,-18 0 15,-17 0 1,0 0-16,-1 0 16,1 0-16,0 0 0,-1 0 15,54 0 1,-36 0-16,18 0 15,-18 0-15,-17 0 16,-1 0-16,19 0 16,52 0-16,-70 0 15,34 0-15,-34 0 0,35 0 16,53 0 0,-88 0-16,34 0 15,-16 0-15,-1 0 16,18 0-16,0 0 15,-36 0-15,1 0 16,0 0-16,-1 0 16,1 0-16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11-12T01:28:29.914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14323 7161 0,'-18'-17'63,"18"-19"-32,35 19-31,-17 17 16,0 0 15,35 0-31,-36 0 31,1-18-31,17 1 31,-17 17-15,17 0 15,-17 0-31,-1 0 16,1 0-16,35 0 15,-18 0 1,0 0-16,18 0 16,-35 0-16,70 0 15,-35 0-15,53 0 0,-71 0 16,36 0 0,17 0-16,-70 0 0,70 0 15,-71 0-15,19 0 16,34 0-1,-34 0-15,16 0 16,-34 0-16,17 0 16,-17 0-16,17 0 15,1 0-15,-1 0 16,18 0-16,0 0 16,-36 0-1,36 0-15,35 0 16,-52 0-1,-19 0 1,1 0 0,0 0 15,-1-18-15,1 0-1,17 18 1,0-35-1,-17 35-15,0 0 16,-1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11-12T01:28:32.864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3916 7955 0,'35'0'47,"-17"0"-47,-1 0 15,36-18-15,-35 1 16,0 17-1,-1 0-15,36-18 16,18 18 0,-18 0-16,-36 0 15,19 0-15,-1 0 16,18 0-16,70 0 16,-70 0-16,53 0 15,-36 0-15,19 0 16,122 0-16,-175 0 15,211 0-15,-230 0 16,124 0-16,-17 0 16,-107 0-16,107 0 15,-106 0-15,52 0 16,-17 0 0,0 0-1,-35 0-15,52 0 16,-52 0-16,52 0 15,-34 0-15,52 0 16,-18 0 0,71 0-16,-88 0 15,36 0-15,-72 0 16,71 0-16,18 53 16,-53-53-16,18 0 15,-1 0-15,18 0 16,-70 0-16,88 0 15,-88 0-15,17 0 16,71 0-16,-89 0 16,54 0-16,-1 0 15,36 0 1,-88 0-16,70 0 16,-35 0-16,0 0 15,0 0-15,17 18 0,36 17 16,-53-35-1,-35 0-15,70 0 16,53 35-16,-106-35 16,124 18-16,-124-18 15,54 0-15,52 0 16,-106 0-16,53 0 16,-53 0 15,1 0-31,-19 0 31,1 0-31,0 0 16,17 0-16,35 18 15,19-18 1,-36 0-16,52 0 16,-52 0-16,36 0 15,87 35-15,-123-35 0,53 18 16,-53-18-16,17 0 15,36 0 1,-88 0-16,70 0 16,-71 0-16,19 0 15,-19 0-15,1 0 16,53 0-16,-19 0 16,-16 17-16,-1-17 15,-17 0-15,-1 0 16,1 0-16,35 0 15,17 0 1,-34 0-16,52 0 16,-53 0-16,124 0 15,-141 0-15,70 0 16,141 0-16,-176 0 0,159 0 16,-142 0-16,18 0 15,177 0 1,-247 0-16,140 0 15,-87 0-15,-1 0 16,-17 0-16,-17 0 16,52 0-16,-53 0 15,0 0 1,1 0-16,-19 0 0,36 18 16,-35-18-16,0 0 15,34 17 1,-34-17-16,0 0 15,17 0 1,-17 0-16,17 0 16,-17 0-1,-1 0-15,36 0 16,-35 0-16,17 0 16,-17 0-16,-1 0 15,19 0-15,-19 0 16,1 0-1,0 0-15,34 0 16,-34 0-16,17 0 16,-17 0-16,17 0 15,-17 0-15,17 0 16,0 0-16,18 0 16,-35 0-16,53 0 31,-36 0-16,-18 0 1,36 0 0,-17 0-16,17 0 15,0 0 1,-36 0 0,36 0-16,-18 0 15,54 0-15,-72 0 16,1 0-1,-1 0-15,1 0 79,0 0-48,-18-35-16,17 35 1,1-17-16,0 17 16,-1 0 93,19 0-93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11-12T01:28:38.165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14287 7955 0,'-17'0'31,"-18"0"-31,17 0 16,0 0-1,1 0-15,-1 18 32,0-18-32,1 0 15,-1 17 1,-17-17-16,35 36 15,-18-36 1,1 0-16,-1 17 16,0-17-1,-17 0-15,35 18 16,-18-18 0,-17 0-16,-88 0 15,70 18-15,-141 17 16,158-35-16,-105 18 15,-70 52-15,140-70 16,-105 0 0,140 0-16,-52 18 0,-35-18 15,70 0 1,18 17-16,17-17 62,0 0-46,-70 0-16,53 0 16,-36 0-16,-140 0 15,175 0-15,-122-35 16,105 35-16,-141-18 16,17 1-16,107-1 15,-107-17-15,160 35 16,-36 0-16,-18 0 15,53 0 1,-17 0-16,18 0 16,-1 0-16,-17 0 0,17 0 31,0 0-31,-35 0 16,36 0-16,-18-18 15,-1 18 1,19 0-16,-19 0 15,19 0-15,-36 0 16,18 0-16,17 0 16,0 0-1,1 0-15,-1 0 16,-17 0-16,-18 0 16,17 0-1,-16 0-15,16 0 16,-87 0-16,88 0 15,-124 0-15,124 0 16,-54 0-16,-52 0 16,88 0-16,-88 0 15,124 0-15,-54 0 16,-17 0 0,70 0-16,-70 18 15,70-18-15,-52 0 16,17 0-16,35 0 15,-70 0-15,70 0 16,-87 18-16,87 17 16,0-35-16,-52 17 15,34-17-15,19 0 16,-18 0-16,17 0 16,-106 0-16,107 0 15,-71 0-15,35 0 16,35 0-16,-53 0 15,54 0-15,-36 18 16,35-18-16,-17 0 16,-18 0-16,-17 35 15,52-35 1,0 0 0,1 0-16,-54 0 15,36 0 1,-18 0-1,18 18-15,-18-18 16,17 0-16,-17 18 16,-52-18-16,34 17 15,53-17 1,-34 0-16,-1 18 16,-18 0-1,53-18-15,-35 0 16,36 0 15,-1 0-31,1 17 63,-1-17-48,-35 0-15,35 0 16,-70 0-16,53 0 0,-124 0 15,106 0 1,-53 0-16,-176 0 16,176 0-1,53 0 1,1 0-16,-72 0 0,71 0 16,35 0-16,1 0 15,-36 0-15,-35 0 16,70 0-16,-35 0 15,36 0-15,-19 0 16,-34 0 0,52 0-16,-35 0 15,18 0-15,-18 0 16,0 0-16,0 0 16,18 0-16,17 0 0,1 0 15,-19 0 1,1 0-16,0 0 15,17 0 1,-17 0-16,-18 0 0,35 0 16,-17 0-16,17 0 31,1 0-31,-1 0 16,0 0-16,-17 0 15,-35 0-15,34 0 16,-52 0-16,70 0 15,-17 0-15,-71-17 16,71 17 0,17-18-16,1 18 15,-1 0 1,1-18 0,-1 18 30,-17 0-30,-1 0 0,19 0-16,-1 0 15,0 0 1,1 0-16,-1 0 94,1-17-94,-19 17 15,19 0-15,-1-18 16,0 18 0,1 0-16,-1-18 15,-17 1-15,-18 17 16,35 0-1,1 0 1,-1 0 0,0 0-1,1 0 1,-1 0 0,0-18 30,1 18-46,17-18 16,-36 18-16,19-17 16,-1 17 93,36-18-15,-1 1-79,1 17-15,0 0 16,-1 0 0,1-18-16,0 18 15,-1 0 1,1 0-16,0-35 16,-1 35-16,54 0 15,-54 0-15,19 0 16,87 0-16,-105 0 15,176 0-15,-159 0 16,53 0-16,124 0 16,-159 0-16,53 0 15,-36 0 1,-17 0-16,18 0 0,-54 0 16,19 0-16,-19 0 15,19 0-15,-1 0 16,-18 0-16,36 0 15,-17 0 1,52 0 0,-53 0-16,53 0 0,-52 0 15,87 0 1,-70 0-16,35 0 16,89 0-16,-142 0 15,124 0-15,-142 0 0,54 0 16,70 17-1,-123-17-15,70 18 16,-53-18-16,0 0 16,54 0-16,-54 0 15,53 0-15,-53 0 16,36 0 0,52 0-16,-105 0 15,70 0-15,-35 0 16,71 18-16,-19-18 15,-69 17-15,140-17 16,-105 0-16,105 0 16,-141 0-1,71 0-15,-53 0 16,18 0-16,52 0 16,-88 0-16,177 0 15,-159 0 1,88 0-16,-106 0 15,142 0-15,-142 0 16,18 0-16,0 0 16,88 0-16,-123 0 15,34 0-15,90 0 16,-125 0-16,71 0 16,-35 0-16,-17 0 15,87 0 1,-105 0-16,35 0 0,-36 0 15,19 0 1,69 0-16,-87 0 0,35 0 16,0 0-16,-18 0 15,89 0 1,-89 0-16,53 0 16,-70 0-16,17 0 15,36 0-15,-54 0 16,36 0-16,-18 0 0,18 0 31,-17 0-15,-19 0-16,36 0 15,-18 0-15,-17 0 32,17 0-32,18 0 15,-35 0 1,17 0-16,18 0 15,0 0 1,0 0-16,17 18 16,-52-18-16,53 0 0,-18 0 15,-1 0-15,107 0 16,-71 17 0,54-17-1,-125 0-15,124 36 16,-105-36-16,34 0 15,1 17-15,-36-17 16,35 0-16,-52 0 16,17 0-1,-17 0-15,0 0 16,-1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C06A45-2BD7-43BD-948A-36BF9CCC98DC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32FB0-CDDC-4354-999F-19F0668AE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552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58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97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35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28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048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46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34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950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45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7109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1820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7242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2021/11/12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6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13" Type="http://schemas.openxmlformats.org/officeDocument/2006/relationships/customXml" Target="../ink/ink5.xml"/><Relationship Id="rId3" Type="http://schemas.openxmlformats.org/officeDocument/2006/relationships/image" Target="../media/image31.png"/><Relationship Id="rId7" Type="http://schemas.openxmlformats.org/officeDocument/2006/relationships/customXml" Target="../ink/ink2.xml"/><Relationship Id="rId12" Type="http://schemas.openxmlformats.org/officeDocument/2006/relationships/image" Target="../media/image35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emf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0" Type="http://schemas.openxmlformats.org/officeDocument/2006/relationships/image" Target="../media/image34.emf"/><Relationship Id="rId4" Type="http://schemas.microsoft.com/office/2007/relationships/hdphoto" Target="../media/hdphoto1.wdp"/><Relationship Id="rId9" Type="http://schemas.openxmlformats.org/officeDocument/2006/relationships/customXml" Target="../ink/ink3.xml"/><Relationship Id="rId14" Type="http://schemas.openxmlformats.org/officeDocument/2006/relationships/image" Target="../media/image3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8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microsoft.com/office/2007/relationships/hdphoto" Target="../media/hdphoto3.wdp"/><Relationship Id="rId5" Type="http://schemas.openxmlformats.org/officeDocument/2006/relationships/image" Target="../media/image39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554509" y="2620827"/>
            <a:ext cx="8813492" cy="24552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19: PHÉP CỘNG ( CÓ NHỚ) SỐ CÓ HAI CHỮ SỐ VỚI SỐ CÓ MỘT CHỮ SỐ</a:t>
            </a:r>
            <a:endParaRPr kumimoji="0" lang="vi-VN" sz="44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14892" y="894087"/>
            <a:ext cx="2163960" cy="1200329"/>
            <a:chOff x="1523997" y="0"/>
            <a:chExt cx="2190752" cy="98066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689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CHỦ ĐỀ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4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147238" y="1059621"/>
            <a:ext cx="79425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PHÉP CỘNG, PHÉP TRỪ (CÓ NHỚ) TRONG PHẠM VI 100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59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4373697" y="2555913"/>
            <a:ext cx="4979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</a:rPr>
              <a:t>TIẾT 3</a:t>
            </a:r>
          </a:p>
        </p:txBody>
      </p:sp>
    </p:spTree>
    <p:extLst>
      <p:ext uri="{BB962C8B-B14F-4D97-AF65-F5344CB8AC3E}">
        <p14:creationId xmlns:p14="http://schemas.microsoft.com/office/powerpoint/2010/main" val="394260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590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88129120-8C4E-40D4-A246-23C1774EBD2F}"/>
              </a:ext>
            </a:extLst>
          </p:cNvPr>
          <p:cNvSpPr/>
          <p:nvPr/>
        </p:nvSpPr>
        <p:spPr>
          <a:xfrm>
            <a:off x="1218965" y="1762709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32AA23-1724-41F9-A6CC-EA7968694E29}"/>
              </a:ext>
            </a:extLst>
          </p:cNvPr>
          <p:cNvSpPr txBox="1"/>
          <p:nvPr/>
        </p:nvSpPr>
        <p:spPr>
          <a:xfrm>
            <a:off x="1656287" y="1762709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00E7741-DC81-45B4-A199-94797C028587}"/>
              </a:ext>
            </a:extLst>
          </p:cNvPr>
          <p:cNvGrpSpPr/>
          <p:nvPr/>
        </p:nvGrpSpPr>
        <p:grpSpPr>
          <a:xfrm>
            <a:off x="2401341" y="2640505"/>
            <a:ext cx="7425291" cy="658838"/>
            <a:chOff x="1824226" y="3918823"/>
            <a:chExt cx="7425291" cy="65883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C88B28E-C816-4862-86C3-453720B55D1D}"/>
                </a:ext>
              </a:extLst>
            </p:cNvPr>
            <p:cNvSpPr/>
            <p:nvPr/>
          </p:nvSpPr>
          <p:spPr>
            <a:xfrm>
              <a:off x="1824226" y="3918826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83 + 9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9955B9F-7B79-4523-B3BF-CA80598C3FA8}"/>
                </a:ext>
              </a:extLst>
            </p:cNvPr>
            <p:cNvSpPr/>
            <p:nvPr/>
          </p:nvSpPr>
          <p:spPr>
            <a:xfrm>
              <a:off x="3901137" y="3918825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57 + 4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93372EF-9B84-4A03-8FA9-72F59A5E2EC8}"/>
                </a:ext>
              </a:extLst>
            </p:cNvPr>
            <p:cNvSpPr/>
            <p:nvPr/>
          </p:nvSpPr>
          <p:spPr>
            <a:xfrm>
              <a:off x="5978048" y="3918824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62 + 8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B68F2D1-4B19-41DD-B1DC-60B07AA7CE68}"/>
                </a:ext>
              </a:extLst>
            </p:cNvPr>
            <p:cNvSpPr/>
            <p:nvPr/>
          </p:nvSpPr>
          <p:spPr>
            <a:xfrm>
              <a:off x="8054959" y="3918823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39 + 5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AAAD6F3-F06F-4753-B0B7-9263A9C0D2C8}"/>
              </a:ext>
            </a:extLst>
          </p:cNvPr>
          <p:cNvGrpSpPr/>
          <p:nvPr/>
        </p:nvGrpSpPr>
        <p:grpSpPr>
          <a:xfrm>
            <a:off x="2500888" y="3143148"/>
            <a:ext cx="837249" cy="1312215"/>
            <a:chOff x="1933616" y="4498692"/>
            <a:chExt cx="837249" cy="131221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7CEAEAE-FD26-42A3-A322-44619236C8DF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9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3EFDD57-C6A0-488D-92CD-182259F90F9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C7E9BB6-C96B-4C8F-968A-B55E45505DE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C591DA3-4B62-46BD-A15F-309483729D07}"/>
              </a:ext>
            </a:extLst>
          </p:cNvPr>
          <p:cNvGrpSpPr/>
          <p:nvPr/>
        </p:nvGrpSpPr>
        <p:grpSpPr>
          <a:xfrm>
            <a:off x="4583729" y="3136098"/>
            <a:ext cx="837249" cy="1312215"/>
            <a:chOff x="1933616" y="4498692"/>
            <a:chExt cx="837249" cy="131221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B01BEDF-0B3C-491A-8C21-69E4DD1BF14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57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4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A59CBA4-58FF-4380-B205-DFA9DCD3A913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9CA4489-D874-4E03-A434-8BE4154343C0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858555B-3D95-488A-8034-24F64FA02A5B}"/>
              </a:ext>
            </a:extLst>
          </p:cNvPr>
          <p:cNvGrpSpPr/>
          <p:nvPr/>
        </p:nvGrpSpPr>
        <p:grpSpPr>
          <a:xfrm>
            <a:off x="6666570" y="3143148"/>
            <a:ext cx="837249" cy="1312215"/>
            <a:chOff x="1933616" y="4498692"/>
            <a:chExt cx="837249" cy="131221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77C94E3-AC88-400D-ACDF-FB5810F14446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62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8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2D744B0-EE62-4122-AAF7-CB711B9B817A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B699897-C333-466D-9097-1D8659FCC9BA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A210EB5-3FB3-4D25-8E0D-1E8B17866452}"/>
              </a:ext>
            </a:extLst>
          </p:cNvPr>
          <p:cNvGrpSpPr/>
          <p:nvPr/>
        </p:nvGrpSpPr>
        <p:grpSpPr>
          <a:xfrm>
            <a:off x="8749411" y="3136098"/>
            <a:ext cx="837249" cy="1312215"/>
            <a:chOff x="1933616" y="4498692"/>
            <a:chExt cx="837249" cy="131221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9031584-02AE-4135-8D0D-1ACC141B398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39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5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5251BC1-D55B-46B4-AC74-894B028FC466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6564E0A-03E0-4883-B65B-6691F324B970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BC47FAB2-9913-4F8E-8190-31FDC86F724D}"/>
              </a:ext>
            </a:extLst>
          </p:cNvPr>
          <p:cNvSpPr txBox="1"/>
          <p:nvPr/>
        </p:nvSpPr>
        <p:spPr>
          <a:xfrm>
            <a:off x="2698218" y="4484240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14CF15-1560-45DA-AEE6-6CA6B51AA2F8}"/>
              </a:ext>
            </a:extLst>
          </p:cNvPr>
          <p:cNvSpPr txBox="1"/>
          <p:nvPr/>
        </p:nvSpPr>
        <p:spPr>
          <a:xfrm>
            <a:off x="4781059" y="4453362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8C8292E-70D6-4C46-87E9-6D19FD48935E}"/>
              </a:ext>
            </a:extLst>
          </p:cNvPr>
          <p:cNvSpPr txBox="1"/>
          <p:nvPr/>
        </p:nvSpPr>
        <p:spPr>
          <a:xfrm>
            <a:off x="6863900" y="4484238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B05224E-E476-45D3-8730-1FA2450F9360}"/>
              </a:ext>
            </a:extLst>
          </p:cNvPr>
          <p:cNvSpPr txBox="1"/>
          <p:nvPr/>
        </p:nvSpPr>
        <p:spPr>
          <a:xfrm>
            <a:off x="8946741" y="4484239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44</a:t>
            </a:r>
          </a:p>
        </p:txBody>
      </p:sp>
      <p:pic>
        <p:nvPicPr>
          <p:cNvPr id="29" name="Picture 28" descr="C:\Users\TUAN\Downloads\Luyện tập 1.png">
            <a:extLst>
              <a:ext uri="{FF2B5EF4-FFF2-40B4-BE49-F238E27FC236}">
                <a16:creationId xmlns:a16="http://schemas.microsoft.com/office/drawing/2014/main" id="{FA102E61-0FB4-42ED-A1BD-AFBBC5BE3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4701" y="626524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29721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25" grpId="0"/>
      <p:bldP spid="26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FFB5452C-FA92-45EE-A087-FE939EF6EC06}"/>
              </a:ext>
            </a:extLst>
          </p:cNvPr>
          <p:cNvSpPr/>
          <p:nvPr/>
        </p:nvSpPr>
        <p:spPr>
          <a:xfrm>
            <a:off x="843458" y="153809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888E7F-56A8-49D3-8608-CD7DF5B0B160}"/>
              </a:ext>
            </a:extLst>
          </p:cNvPr>
          <p:cNvSpPr txBox="1"/>
          <p:nvPr/>
        </p:nvSpPr>
        <p:spPr>
          <a:xfrm>
            <a:off x="1280780" y="1538096"/>
            <a:ext cx="46863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Buổi sáng, bác Mạnh thu hoạch được 87 bao thóc. Buổi chiều, bác Mạnh thu hoạch được nhiều hơn buổi sáng 6 bao thóc. Hỏi buổi chiều bác Mạnh thu hoạch được bao nhiêu bao thóc?</a:t>
            </a: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id="{ED8C972F-288C-4CA9-BBFC-B12C69C97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682" y="573361"/>
            <a:ext cx="2237784" cy="863493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BD5E85-5977-4ED6-B517-4DD4EF10F91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38530" y="772979"/>
            <a:ext cx="4857750" cy="3124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E08DC3-59FE-413D-B732-43C1284A071A}"/>
              </a:ext>
            </a:extLst>
          </p:cNvPr>
          <p:cNvSpPr txBox="1"/>
          <p:nvPr/>
        </p:nvSpPr>
        <p:spPr>
          <a:xfrm>
            <a:off x="4966858" y="4112363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857AC1-B5BD-48BC-95B8-12671B42B46F}"/>
              </a:ext>
            </a:extLst>
          </p:cNvPr>
          <p:cNvSpPr txBox="1"/>
          <p:nvPr/>
        </p:nvSpPr>
        <p:spPr>
          <a:xfrm>
            <a:off x="1170541" y="463558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Buổi chiều bác Mạnh thu hoạch được số bao thóc là: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C738CF-B99D-4C37-AD4D-70C64E3DBF6B}"/>
              </a:ext>
            </a:extLst>
          </p:cNvPr>
          <p:cNvSpPr txBox="1"/>
          <p:nvPr/>
        </p:nvSpPr>
        <p:spPr>
          <a:xfrm>
            <a:off x="3209799" y="5177037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87 + 6 = 93 (bao thóc)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0B2569-23CA-4509-993F-2ED217323530}"/>
              </a:ext>
            </a:extLst>
          </p:cNvPr>
          <p:cNvSpPr txBox="1"/>
          <p:nvPr/>
        </p:nvSpPr>
        <p:spPr>
          <a:xfrm>
            <a:off x="3209799" y="5718491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93 bao thóc.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" name="Ink 9"/>
              <p14:cNvContentPartPr/>
              <p14:nvPr/>
            </p14:nvContentPartPr>
            <p14:xfrm>
              <a:off x="2286000" y="2089080"/>
              <a:ext cx="1676880" cy="8928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70160" y="2025720"/>
                <a:ext cx="170856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" name="Ink 10"/>
              <p14:cNvContentPartPr/>
              <p14:nvPr/>
            </p14:nvContentPartPr>
            <p14:xfrm>
              <a:off x="2247840" y="2171520"/>
              <a:ext cx="1708560" cy="5148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232000" y="2108160"/>
                <a:ext cx="174024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2" name="Ink 11"/>
              <p14:cNvContentPartPr/>
              <p14:nvPr/>
            </p14:nvContentPartPr>
            <p14:xfrm>
              <a:off x="5149800" y="2514600"/>
              <a:ext cx="698760" cy="6372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133960" y="2451240"/>
                <a:ext cx="73080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3" name="Ink 12"/>
              <p14:cNvContentPartPr/>
              <p14:nvPr/>
            </p14:nvContentPartPr>
            <p14:xfrm>
              <a:off x="1409760" y="2844720"/>
              <a:ext cx="3715200" cy="10188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393920" y="2781360"/>
                <a:ext cx="374688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4" name="Ink 13"/>
              <p14:cNvContentPartPr/>
              <p14:nvPr/>
            </p14:nvContentPartPr>
            <p14:xfrm>
              <a:off x="1403280" y="2863800"/>
              <a:ext cx="3740400" cy="14004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387440" y="2800440"/>
                <a:ext cx="3772440" cy="26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171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990002A0-4AB2-4AC9-9D36-C038DA669B41}"/>
              </a:ext>
            </a:extLst>
          </p:cNvPr>
          <p:cNvSpPr/>
          <p:nvPr/>
        </p:nvSpPr>
        <p:spPr>
          <a:xfrm>
            <a:off x="3036703" y="71353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73BC01-E9EC-42CB-8240-76E193917851}"/>
              </a:ext>
            </a:extLst>
          </p:cNvPr>
          <p:cNvSpPr txBox="1"/>
          <p:nvPr/>
        </p:nvSpPr>
        <p:spPr>
          <a:xfrm>
            <a:off x="3474024" y="713531"/>
            <a:ext cx="77637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Chú gà bới đất làm mất kết quả của các phép tính mà Việt vừa viết. Hãy tìm lại kết quả giúp bạn Việt nhé!</a:t>
            </a: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id="{CC2E2B99-BE60-4B81-A0BA-0220C8A6F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580" y="413872"/>
            <a:ext cx="2237784" cy="863493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017A59-A1BF-4EAD-97C4-99CE2CE94B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5319"/>
          <a:stretch/>
        </p:blipFill>
        <p:spPr>
          <a:xfrm>
            <a:off x="1486150" y="1577024"/>
            <a:ext cx="8551428" cy="462660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80E10D5-6E33-4EC5-9020-B1501A4ADA7E}"/>
              </a:ext>
            </a:extLst>
          </p:cNvPr>
          <p:cNvSpPr/>
          <p:nvPr/>
        </p:nvSpPr>
        <p:spPr>
          <a:xfrm>
            <a:off x="3942778" y="3757806"/>
            <a:ext cx="1166782" cy="6739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55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E0EFAE5-12BC-4F80-9924-518EBED7446D}"/>
              </a:ext>
            </a:extLst>
          </p:cNvPr>
          <p:cNvSpPr/>
          <p:nvPr/>
        </p:nvSpPr>
        <p:spPr>
          <a:xfrm>
            <a:off x="4526169" y="5275180"/>
            <a:ext cx="1166782" cy="6739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30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F5F2850-23AC-481A-9BFF-78CD4611DAD9}"/>
              </a:ext>
            </a:extLst>
          </p:cNvPr>
          <p:cNvSpPr/>
          <p:nvPr/>
        </p:nvSpPr>
        <p:spPr>
          <a:xfrm>
            <a:off x="6700915" y="3757805"/>
            <a:ext cx="1166782" cy="6739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93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3FE9DBC-EC70-4426-ADD4-E8CD99DE041B}"/>
              </a:ext>
            </a:extLst>
          </p:cNvPr>
          <p:cNvSpPr/>
          <p:nvPr/>
        </p:nvSpPr>
        <p:spPr>
          <a:xfrm>
            <a:off x="7895192" y="5114112"/>
            <a:ext cx="1166782" cy="6739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400611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825B69FA-CADF-4577-A10D-AE1E721F88DA}"/>
              </a:ext>
            </a:extLst>
          </p:cNvPr>
          <p:cNvSpPr/>
          <p:nvPr/>
        </p:nvSpPr>
        <p:spPr>
          <a:xfrm>
            <a:off x="885988" y="150619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4C2628-BC40-4F68-92AC-F3989A788EAF}"/>
              </a:ext>
            </a:extLst>
          </p:cNvPr>
          <p:cNvSpPr txBox="1"/>
          <p:nvPr/>
        </p:nvSpPr>
        <p:spPr>
          <a:xfrm>
            <a:off x="1323310" y="1506198"/>
            <a:ext cx="3028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Chọn kết quả đúng.</a:t>
            </a: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id="{79A0C9B0-7DFD-4EA0-AD6D-9F747D689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212" y="541463"/>
            <a:ext cx="2237784" cy="863493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E50C9D-71F8-4A45-ADA4-A317C9E8F680}"/>
              </a:ext>
            </a:extLst>
          </p:cNvPr>
          <p:cNvSpPr txBox="1"/>
          <p:nvPr/>
        </p:nvSpPr>
        <p:spPr>
          <a:xfrm>
            <a:off x="885988" y="2069105"/>
            <a:ext cx="4686300" cy="1593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400" dirty="0"/>
              <a:t>a) 28 + 9 + 2 = ?</a:t>
            </a:r>
          </a:p>
          <a:p>
            <a:pPr algn="just">
              <a:lnSpc>
                <a:spcPct val="250000"/>
              </a:lnSpc>
            </a:pPr>
            <a:r>
              <a:rPr lang="vi-VN" sz="2400" dirty="0">
                <a:solidFill>
                  <a:srgbClr val="F35757"/>
                </a:solidFill>
              </a:rPr>
              <a:t>A. </a:t>
            </a:r>
            <a:r>
              <a:rPr lang="vi-VN" sz="2400" dirty="0"/>
              <a:t>37		</a:t>
            </a:r>
            <a:r>
              <a:rPr lang="vi-VN" sz="2400" dirty="0">
                <a:solidFill>
                  <a:srgbClr val="F35757"/>
                </a:solidFill>
              </a:rPr>
              <a:t>B. </a:t>
            </a:r>
            <a:r>
              <a:rPr lang="vi-VN" sz="2400" dirty="0"/>
              <a:t>39		</a:t>
            </a:r>
            <a:r>
              <a:rPr lang="vi-VN" sz="2400" dirty="0">
                <a:solidFill>
                  <a:srgbClr val="F35757"/>
                </a:solidFill>
              </a:rPr>
              <a:t>C. </a:t>
            </a:r>
            <a:r>
              <a:rPr lang="vi-VN" sz="2400" dirty="0"/>
              <a:t>30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65D748-B37E-4FAD-A06A-5FEEF6163629}"/>
              </a:ext>
            </a:extLst>
          </p:cNvPr>
          <p:cNvSpPr txBox="1"/>
          <p:nvPr/>
        </p:nvSpPr>
        <p:spPr>
          <a:xfrm>
            <a:off x="885988" y="3625361"/>
            <a:ext cx="4686300" cy="1593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400" dirty="0"/>
              <a:t>b) 45 + 5 + 8 = ?</a:t>
            </a:r>
          </a:p>
          <a:p>
            <a:pPr algn="just">
              <a:lnSpc>
                <a:spcPct val="250000"/>
              </a:lnSpc>
            </a:pPr>
            <a:r>
              <a:rPr lang="vi-VN" sz="2400" dirty="0">
                <a:solidFill>
                  <a:srgbClr val="F35757"/>
                </a:solidFill>
              </a:rPr>
              <a:t>A. </a:t>
            </a:r>
            <a:r>
              <a:rPr lang="vi-VN" sz="2400" dirty="0"/>
              <a:t>58		</a:t>
            </a:r>
            <a:r>
              <a:rPr lang="vi-VN" sz="2400" dirty="0">
                <a:solidFill>
                  <a:srgbClr val="F35757"/>
                </a:solidFill>
              </a:rPr>
              <a:t>B. </a:t>
            </a:r>
            <a:r>
              <a:rPr lang="vi-VN" sz="2400" dirty="0"/>
              <a:t>48		</a:t>
            </a:r>
            <a:r>
              <a:rPr lang="vi-VN" sz="2400" dirty="0">
                <a:solidFill>
                  <a:srgbClr val="F35757"/>
                </a:solidFill>
              </a:rPr>
              <a:t>C. </a:t>
            </a:r>
            <a:r>
              <a:rPr lang="vi-VN" sz="2400" dirty="0"/>
              <a:t>68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B83B70D-03DA-44FF-98CE-48E80DCA221F}"/>
              </a:ext>
            </a:extLst>
          </p:cNvPr>
          <p:cNvSpPr/>
          <p:nvPr/>
        </p:nvSpPr>
        <p:spPr>
          <a:xfrm>
            <a:off x="1457026" y="2756856"/>
            <a:ext cx="748382" cy="38490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37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E257097-C347-486B-B283-5BC7DDD8523C}"/>
              </a:ext>
            </a:extLst>
          </p:cNvPr>
          <p:cNvSpPr/>
          <p:nvPr/>
        </p:nvSpPr>
        <p:spPr>
          <a:xfrm>
            <a:off x="2596190" y="3098166"/>
            <a:ext cx="563376" cy="5777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884F80D-EE7C-4FEB-8904-C9F253EB3389}"/>
              </a:ext>
            </a:extLst>
          </p:cNvPr>
          <p:cNvSpPr/>
          <p:nvPr/>
        </p:nvSpPr>
        <p:spPr>
          <a:xfrm>
            <a:off x="1484725" y="4296547"/>
            <a:ext cx="748382" cy="38490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2ABECA3-C55E-4633-9515-D823CDE50A66}"/>
              </a:ext>
            </a:extLst>
          </p:cNvPr>
          <p:cNvSpPr/>
          <p:nvPr/>
        </p:nvSpPr>
        <p:spPr>
          <a:xfrm>
            <a:off x="759934" y="4681453"/>
            <a:ext cx="563376" cy="5777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C3FB3A9-938D-4F30-A358-707B01E4B4BA}"/>
              </a:ext>
            </a:extLst>
          </p:cNvPr>
          <p:cNvCxnSpPr/>
          <p:nvPr/>
        </p:nvCxnSpPr>
        <p:spPr>
          <a:xfrm>
            <a:off x="5717234" y="624618"/>
            <a:ext cx="0" cy="572493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7064033E-DD4A-4992-96A2-52E62A32F0A3}"/>
              </a:ext>
            </a:extLst>
          </p:cNvPr>
          <p:cNvSpPr/>
          <p:nvPr/>
        </p:nvSpPr>
        <p:spPr>
          <a:xfrm>
            <a:off x="5862181" y="71769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D66E32-62EC-4CDA-A2D2-B90688F9D3F0}"/>
              </a:ext>
            </a:extLst>
          </p:cNvPr>
          <p:cNvSpPr txBox="1"/>
          <p:nvPr/>
        </p:nvSpPr>
        <p:spPr>
          <a:xfrm>
            <a:off x="6299502" y="717693"/>
            <a:ext cx="48726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Tính tổng các số trên những hạt dẻ mà chú sóc nhặt được trên đường về nhà.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7D0E6CF-845F-4573-82E1-B10AEF48EF2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41871" y="2205685"/>
            <a:ext cx="5230282" cy="2362666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89B1F91-767C-4F08-813B-9FFCC9F12410}"/>
              </a:ext>
            </a:extLst>
          </p:cNvPr>
          <p:cNvCxnSpPr/>
          <p:nvPr/>
        </p:nvCxnSpPr>
        <p:spPr>
          <a:xfrm>
            <a:off x="6937813" y="4256791"/>
            <a:ext cx="1298713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79EBCBC-E4AE-443D-AF7F-B4FA7CC86DF7}"/>
              </a:ext>
            </a:extLst>
          </p:cNvPr>
          <p:cNvCxnSpPr>
            <a:cxnSpLocks/>
          </p:cNvCxnSpPr>
          <p:nvPr/>
        </p:nvCxnSpPr>
        <p:spPr>
          <a:xfrm flipH="1">
            <a:off x="8236526" y="3565451"/>
            <a:ext cx="1" cy="69134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84E0D8E-1BF6-422F-B319-C651EA4F7A11}"/>
              </a:ext>
            </a:extLst>
          </p:cNvPr>
          <p:cNvCxnSpPr>
            <a:cxnSpLocks/>
          </p:cNvCxnSpPr>
          <p:nvPr/>
        </p:nvCxnSpPr>
        <p:spPr>
          <a:xfrm>
            <a:off x="7832060" y="3565451"/>
            <a:ext cx="40446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3497BC6-7598-4EAA-AA69-A76112DD0985}"/>
              </a:ext>
            </a:extLst>
          </p:cNvPr>
          <p:cNvCxnSpPr>
            <a:cxnSpLocks/>
          </p:cNvCxnSpPr>
          <p:nvPr/>
        </p:nvCxnSpPr>
        <p:spPr>
          <a:xfrm>
            <a:off x="7406610" y="3565451"/>
            <a:ext cx="123963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3033300-9772-45C5-A22F-0CB1EE393C6C}"/>
              </a:ext>
            </a:extLst>
          </p:cNvPr>
          <p:cNvCxnSpPr>
            <a:cxnSpLocks/>
          </p:cNvCxnSpPr>
          <p:nvPr/>
        </p:nvCxnSpPr>
        <p:spPr>
          <a:xfrm>
            <a:off x="7406609" y="3197151"/>
            <a:ext cx="0" cy="37975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8ED7B8C-3998-4BF5-8BB4-4203C62FC284}"/>
              </a:ext>
            </a:extLst>
          </p:cNvPr>
          <p:cNvCxnSpPr>
            <a:cxnSpLocks/>
          </p:cNvCxnSpPr>
          <p:nvPr/>
        </p:nvCxnSpPr>
        <p:spPr>
          <a:xfrm>
            <a:off x="7393909" y="3197151"/>
            <a:ext cx="311151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716D55B-288A-403C-82E4-EE1813AA5F05}"/>
              </a:ext>
            </a:extLst>
          </p:cNvPr>
          <p:cNvCxnSpPr>
            <a:cxnSpLocks/>
          </p:cNvCxnSpPr>
          <p:nvPr/>
        </p:nvCxnSpPr>
        <p:spPr>
          <a:xfrm>
            <a:off x="8034293" y="3197151"/>
            <a:ext cx="108046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7824EF4-0A08-4D17-A007-E7EEC6B53A6A}"/>
              </a:ext>
            </a:extLst>
          </p:cNvPr>
          <p:cNvCxnSpPr>
            <a:cxnSpLocks/>
          </p:cNvCxnSpPr>
          <p:nvPr/>
        </p:nvCxnSpPr>
        <p:spPr>
          <a:xfrm>
            <a:off x="9114760" y="2619301"/>
            <a:ext cx="0" cy="57785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D687DD3-5DA3-45FA-BA52-F01CFBACB797}"/>
              </a:ext>
            </a:extLst>
          </p:cNvPr>
          <p:cNvCxnSpPr>
            <a:cxnSpLocks/>
          </p:cNvCxnSpPr>
          <p:nvPr/>
        </p:nvCxnSpPr>
        <p:spPr>
          <a:xfrm>
            <a:off x="9114760" y="2619301"/>
            <a:ext cx="777571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10470385-30B3-4A09-819D-DC2655710C95}"/>
              </a:ext>
            </a:extLst>
          </p:cNvPr>
          <p:cNvSpPr/>
          <p:nvPr/>
        </p:nvSpPr>
        <p:spPr>
          <a:xfrm>
            <a:off x="7529160" y="3359069"/>
            <a:ext cx="302897" cy="3587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C2C9FB1-E6F9-445A-B3BC-BF90AD4A126F}"/>
              </a:ext>
            </a:extLst>
          </p:cNvPr>
          <p:cNvSpPr/>
          <p:nvPr/>
        </p:nvSpPr>
        <p:spPr>
          <a:xfrm>
            <a:off x="7717760" y="2995532"/>
            <a:ext cx="302897" cy="3587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A190C5E-9348-4BE0-95A9-7D7C7CE2458C}"/>
              </a:ext>
            </a:extLst>
          </p:cNvPr>
          <p:cNvSpPr/>
          <p:nvPr/>
        </p:nvSpPr>
        <p:spPr>
          <a:xfrm>
            <a:off x="9892331" y="2507086"/>
            <a:ext cx="302897" cy="3587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4C535C5-8F42-4FC7-BB03-54F9B1A2D540}"/>
              </a:ext>
            </a:extLst>
          </p:cNvPr>
          <p:cNvSpPr/>
          <p:nvPr/>
        </p:nvSpPr>
        <p:spPr>
          <a:xfrm>
            <a:off x="6045113" y="4973034"/>
            <a:ext cx="837795" cy="77032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002060"/>
                </a:solidFill>
              </a:rPr>
              <a:t>38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088D09A-C55F-457E-8A88-284D4DAD30EB}"/>
              </a:ext>
            </a:extLst>
          </p:cNvPr>
          <p:cNvSpPr/>
          <p:nvPr/>
        </p:nvSpPr>
        <p:spPr>
          <a:xfrm>
            <a:off x="6956186" y="5083694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DF23409-D15B-4E8B-839E-033F6C118BF0}"/>
              </a:ext>
            </a:extLst>
          </p:cNvPr>
          <p:cNvSpPr/>
          <p:nvPr/>
        </p:nvSpPr>
        <p:spPr>
          <a:xfrm>
            <a:off x="7454580" y="4973034"/>
            <a:ext cx="837795" cy="77032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rgbClr val="002060"/>
                </a:solidFill>
              </a:rPr>
              <a:t>9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AE28F32-3EC5-4F5A-9968-D97ABB44520D}"/>
              </a:ext>
            </a:extLst>
          </p:cNvPr>
          <p:cNvSpPr/>
          <p:nvPr/>
        </p:nvSpPr>
        <p:spPr>
          <a:xfrm>
            <a:off x="8365653" y="5083694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F0825654-4ED2-4099-BBF6-2E637FBFF404}"/>
              </a:ext>
            </a:extLst>
          </p:cNvPr>
          <p:cNvSpPr/>
          <p:nvPr/>
        </p:nvSpPr>
        <p:spPr>
          <a:xfrm>
            <a:off x="8859039" y="4973034"/>
            <a:ext cx="837795" cy="77032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8ECC985-3A31-4F01-90C1-34087B46C479}"/>
              </a:ext>
            </a:extLst>
          </p:cNvPr>
          <p:cNvSpPr/>
          <p:nvPr/>
        </p:nvSpPr>
        <p:spPr>
          <a:xfrm>
            <a:off x="9770112" y="5083694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002060"/>
                </a:solidFill>
              </a:rPr>
              <a:t>=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69A88A40-64F2-48B5-A3D5-1D1F02E02E47}"/>
              </a:ext>
            </a:extLst>
          </p:cNvPr>
          <p:cNvSpPr/>
          <p:nvPr/>
        </p:nvSpPr>
        <p:spPr>
          <a:xfrm>
            <a:off x="10263498" y="4970305"/>
            <a:ext cx="837795" cy="77032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52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C1D87AA-0D44-4AD5-AE2B-17FDB10D29D7}"/>
              </a:ext>
            </a:extLst>
          </p:cNvPr>
          <p:cNvSpPr/>
          <p:nvPr/>
        </p:nvSpPr>
        <p:spPr>
          <a:xfrm>
            <a:off x="6632919" y="5854020"/>
            <a:ext cx="1072129" cy="40468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47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7" name="TextBox1" r:id="rId2" imgW="2415600" imgH="1287720"/>
        </mc:Choice>
        <mc:Fallback>
          <p:control name="TextBox1" r:id="rId2" imgW="2415600" imgH="1287720">
            <p:pic>
              <p:nvPicPr>
                <p:cNvPr id="35" name="TextBox1"/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300413" y="2068513"/>
                  <a:ext cx="2416175" cy="1285875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45037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00"/>
                            </p:stCondLst>
                            <p:childTnLst>
                              <p:par>
                                <p:cTn id="1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7" grpId="0" animBg="1"/>
      <p:bldP spid="8" grpId="0" animBg="1"/>
      <p:bldP spid="9" grpId="0" animBg="1"/>
      <p:bldP spid="10" grpId="0" animBg="1"/>
      <p:bldP spid="12" grpId="0" animBg="1"/>
      <p:bldP spid="13" grpId="0"/>
      <p:bldP spid="24" grpId="0" animBg="1"/>
      <p:bldP spid="25" grpId="0" animBg="1"/>
      <p:bldP spid="26" grpId="0" animBg="1"/>
      <p:bldP spid="27" grpId="0" animBg="1"/>
      <p:bldP spid="28" grpId="0"/>
      <p:bldP spid="29" grpId="0" animBg="1"/>
      <p:bldP spid="30" grpId="0"/>
      <p:bldP spid="31" grpId="0" animBg="1"/>
      <p:bldP spid="32" grpId="0"/>
      <p:bldP spid="33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350C83B-484E-4326-B4EE-10BC22F8B228}"/>
              </a:ext>
            </a:extLst>
          </p:cNvPr>
          <p:cNvGrpSpPr/>
          <p:nvPr/>
        </p:nvGrpSpPr>
        <p:grpSpPr>
          <a:xfrm>
            <a:off x="2886180" y="536793"/>
            <a:ext cx="6904383" cy="1152939"/>
            <a:chOff x="2643808" y="569843"/>
            <a:chExt cx="6904383" cy="1152939"/>
          </a:xfrm>
        </p:grpSpPr>
        <p:sp>
          <p:nvSpPr>
            <p:cNvPr id="3" name="Ribbon: Curved and Tilted Up 2">
              <a:extLst>
                <a:ext uri="{FF2B5EF4-FFF2-40B4-BE49-F238E27FC236}">
                  <a16:creationId xmlns:a16="http://schemas.microsoft.com/office/drawing/2014/main" id="{3228F253-E18C-47F7-A307-83198483C557}"/>
                </a:ext>
              </a:extLst>
            </p:cNvPr>
            <p:cNvSpPr/>
            <p:nvPr/>
          </p:nvSpPr>
          <p:spPr>
            <a:xfrm>
              <a:off x="2643808" y="569843"/>
              <a:ext cx="6904383" cy="1152939"/>
            </a:xfrm>
            <a:prstGeom prst="ellipseRibbon2">
              <a:avLst>
                <a:gd name="adj1" fmla="val 27299"/>
                <a:gd name="adj2" fmla="val 54607"/>
                <a:gd name="adj3" fmla="val 5603"/>
              </a:avLst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0224694-B415-412E-9C78-576336190A63}"/>
                </a:ext>
              </a:extLst>
            </p:cNvPr>
            <p:cNvSpPr txBox="1"/>
            <p:nvPr/>
          </p:nvSpPr>
          <p:spPr>
            <a:xfrm>
              <a:off x="4648329" y="636104"/>
              <a:ext cx="289534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800" dirty="0">
                  <a:solidFill>
                    <a:srgbClr val="C00000"/>
                  </a:solidFill>
                  <a:latin typeface="+mj-lt"/>
                </a:rPr>
                <a:t>TỔNG KẾT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C428035-BD25-4533-9AEE-79498763BE03}"/>
              </a:ext>
            </a:extLst>
          </p:cNvPr>
          <p:cNvGrpSpPr/>
          <p:nvPr/>
        </p:nvGrpSpPr>
        <p:grpSpPr>
          <a:xfrm>
            <a:off x="1117015" y="2021037"/>
            <a:ext cx="10257183" cy="4068417"/>
            <a:chOff x="874643" y="2054087"/>
            <a:chExt cx="10257183" cy="406841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E940135-BCA8-4DC0-9553-610258AC0A27}"/>
                </a:ext>
              </a:extLst>
            </p:cNvPr>
            <p:cNvSpPr txBox="1"/>
            <p:nvPr/>
          </p:nvSpPr>
          <p:spPr>
            <a:xfrm>
              <a:off x="1745145" y="2242931"/>
              <a:ext cx="9254159" cy="3664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vi-VN" sz="2800" dirty="0">
                  <a:solidFill>
                    <a:srgbClr val="0070C0"/>
                  </a:solidFill>
                </a:rPr>
                <a:t>Thực hiện được phép cộng (có nhớ) số có hai chữ số với số có một chữ số:</a:t>
              </a:r>
            </a:p>
            <a:p>
              <a:pPr algn="just">
                <a:lnSpc>
                  <a:spcPct val="120000"/>
                </a:lnSpc>
              </a:pPr>
              <a:r>
                <a:rPr lang="vi-VN" sz="2800" dirty="0">
                  <a:solidFill>
                    <a:srgbClr val="0070C0"/>
                  </a:solidFill>
                </a:rPr>
                <a:t>   + Đặt tính theo cột dọc;</a:t>
              </a:r>
            </a:p>
            <a:p>
              <a:pPr algn="just">
                <a:lnSpc>
                  <a:spcPct val="120000"/>
                </a:lnSpc>
              </a:pPr>
              <a:r>
                <a:rPr lang="vi-VN" sz="2800" dirty="0">
                  <a:solidFill>
                    <a:srgbClr val="0070C0"/>
                  </a:solidFill>
                </a:rPr>
                <a:t>   + Tính từ phải sang trái, lưu ý sau khi cộng hai số đơn vị thì nhớ 1 chục vào số chục của số hạng thứ nhất.</a:t>
              </a:r>
            </a:p>
            <a:p>
              <a:pPr marL="285750" indent="-285750" algn="just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vi-VN" sz="2800" dirty="0">
                  <a:solidFill>
                    <a:srgbClr val="0070C0"/>
                  </a:solidFill>
                </a:rPr>
                <a:t>Giải được các bài toán thực tế liên quan đến phép cộng đã học.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7210F5A-4A57-4568-A987-FF9664CE33ED}"/>
                </a:ext>
              </a:extLst>
            </p:cNvPr>
            <p:cNvSpPr/>
            <p:nvPr/>
          </p:nvSpPr>
          <p:spPr>
            <a:xfrm>
              <a:off x="874643" y="2054087"/>
              <a:ext cx="10257183" cy="4068417"/>
            </a:xfrm>
            <a:prstGeom prst="rect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D4D3227F-9215-47C2-A7C9-05E3961B3A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4" b="18454"/>
          <a:stretch/>
        </p:blipFill>
        <p:spPr>
          <a:xfrm>
            <a:off x="1165882" y="2209881"/>
            <a:ext cx="958414" cy="7860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0B6054-5AF3-40E7-97A3-6A5B9C9B7B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4" b="18454"/>
          <a:stretch/>
        </p:blipFill>
        <p:spPr>
          <a:xfrm>
            <a:off x="1165882" y="4628403"/>
            <a:ext cx="958414" cy="78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30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108" y="1830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A7052F-57EE-4025-9847-16EE610FAB80}"/>
              </a:ext>
            </a:extLst>
          </p:cNvPr>
          <p:cNvSpPr txBox="1"/>
          <p:nvPr/>
        </p:nvSpPr>
        <p:spPr>
          <a:xfrm>
            <a:off x="8942603" y="6581001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4119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323</Words>
  <Application>Microsoft Office PowerPoint</Application>
  <PresentationFormat>Widescreen</PresentationFormat>
  <Paragraphs>63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Microsoft YaHei</vt:lpstr>
      <vt:lpstr>Arial</vt:lpstr>
      <vt:lpstr>Arial-Rounded</vt:lpstr>
      <vt:lpstr>Calibri</vt:lpstr>
      <vt:lpstr>等线</vt:lpstr>
      <vt:lpstr>UTM Avo</vt:lpstr>
      <vt:lpstr>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DELL</cp:lastModifiedBy>
  <cp:revision>20</cp:revision>
  <dcterms:created xsi:type="dcterms:W3CDTF">2021-07-24T01:07:49Z</dcterms:created>
  <dcterms:modified xsi:type="dcterms:W3CDTF">2021-11-12T03:52:15Z</dcterms:modified>
</cp:coreProperties>
</file>