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319" r:id="rId2"/>
    <p:sldId id="289" r:id="rId3"/>
    <p:sldId id="290" r:id="rId4"/>
    <p:sldId id="291" r:id="rId5"/>
    <p:sldId id="292" r:id="rId6"/>
    <p:sldId id="293" r:id="rId7"/>
    <p:sldId id="294" r:id="rId8"/>
    <p:sldId id="295" r:id="rId9"/>
    <p:sldId id="257" r:id="rId10"/>
    <p:sldId id="308" r:id="rId11"/>
    <p:sldId id="287" r:id="rId12"/>
    <p:sldId id="258" r:id="rId13"/>
    <p:sldId id="274" r:id="rId14"/>
    <p:sldId id="309" r:id="rId15"/>
    <p:sldId id="273" r:id="rId16"/>
    <p:sldId id="297" r:id="rId17"/>
    <p:sldId id="310" r:id="rId18"/>
    <p:sldId id="311" r:id="rId19"/>
    <p:sldId id="313" r:id="rId20"/>
    <p:sldId id="312" r:id="rId21"/>
    <p:sldId id="261" r:id="rId22"/>
    <p:sldId id="318" r:id="rId23"/>
    <p:sldId id="315" r:id="rId24"/>
    <p:sldId id="300" r:id="rId25"/>
    <p:sldId id="298" r:id="rId26"/>
    <p:sldId id="299" r:id="rId27"/>
    <p:sldId id="301" r:id="rId28"/>
    <p:sldId id="304" r:id="rId29"/>
    <p:sldId id="302" r:id="rId30"/>
    <p:sldId id="320" r:id="rId31"/>
    <p:sldId id="264" r:id="rId32"/>
    <p:sldId id="305" r:id="rId33"/>
    <p:sldId id="316" r:id="rId34"/>
    <p:sldId id="317" r:id="rId35"/>
    <p:sldId id="306" r:id="rId36"/>
    <p:sldId id="307" r:id="rId37"/>
    <p:sldId id="321" r:id="rId38"/>
    <p:sldId id="322" r:id="rId39"/>
    <p:sldId id="286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99" autoAdjust="0"/>
    <p:restoredTop sz="94660"/>
  </p:normalViewPr>
  <p:slideViewPr>
    <p:cSldViewPr snapToGrid="0">
      <p:cViewPr>
        <p:scale>
          <a:sx n="79" d="100"/>
          <a:sy n="79" d="100"/>
        </p:scale>
        <p:origin x="-360" y="4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4A473-2BDC-4691-9B18-DA7ACC441C8A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38487-C24C-4966-9DA1-EB22F364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88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CD6A86-94E1-4EDB-A4E9-C9B1DB95CE4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7823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73570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38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21845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F3E1F-43A5-4F29-9EC7-547C3838D98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15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F3E1F-43A5-4F29-9EC7-547C3838D98F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2061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thông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nhặt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giỏ</a:t>
            </a:r>
            <a:endParaRPr lang="en-US" baseline="0" dirty="0"/>
          </a:p>
          <a:p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thúc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baseline="0" dirty="0"/>
          </a:p>
          <a:p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giỏ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F3E1F-43A5-4F29-9EC7-547C3838D98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8920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biểu</a:t>
            </a:r>
            <a:r>
              <a:rPr lang="en-US" baseline="0" dirty="0"/>
              <a:t> </a:t>
            </a:r>
            <a:r>
              <a:rPr lang="en-US" baseline="0" dirty="0" err="1"/>
              <a:t>tượng</a:t>
            </a:r>
            <a:r>
              <a:rPr lang="en-US" baseline="0" dirty="0"/>
              <a:t> </a:t>
            </a:r>
            <a:r>
              <a:rPr lang="en-US" baseline="0" dirty="0" err="1"/>
              <a:t>giỏ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2490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817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218455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93061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B3D7-C832-466B-ABB6-FBC16C8A22C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9291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781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81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77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19295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userDrawn="1">
  <p:cSld name="1_Blank">
    <p:bg>
      <p:bgPr>
        <a:solidFill>
          <a:srgbClr val="F9E27F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"/>
          <p:cNvSpPr/>
          <p:nvPr userDrawn="1"/>
        </p:nvSpPr>
        <p:spPr>
          <a:xfrm flipH="1">
            <a:off x="2088978" y="13751"/>
            <a:ext cx="10104124" cy="49406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" name="Google Shape;267;p25"/>
          <p:cNvGrpSpPr/>
          <p:nvPr userDrawn="1"/>
        </p:nvGrpSpPr>
        <p:grpSpPr>
          <a:xfrm rot="1093143">
            <a:off x="10246481" y="4803394"/>
            <a:ext cx="1300688" cy="1248865"/>
            <a:chOff x="3885600" y="2960625"/>
            <a:chExt cx="470600" cy="451850"/>
          </a:xfrm>
        </p:grpSpPr>
        <p:sp>
          <p:nvSpPr>
            <p:cNvPr id="4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" name="Google Shape;9;p2"/>
          <p:cNvSpPr/>
          <p:nvPr userDrawn="1"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 userDrawn="1"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2;p2"/>
          <p:cNvSpPr/>
          <p:nvPr userDrawn="1"/>
        </p:nvSpPr>
        <p:spPr>
          <a:xfrm flipH="1">
            <a:off x="2403558" y="-40433"/>
            <a:ext cx="9825709" cy="464053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" name="Google Shape;13;p2"/>
          <p:cNvGrpSpPr/>
          <p:nvPr userDrawn="1"/>
        </p:nvGrpSpPr>
        <p:grpSpPr>
          <a:xfrm rot="10800000" flipH="1">
            <a:off x="0" y="2217317"/>
            <a:ext cx="13566696" cy="4640683"/>
            <a:chOff x="1367050" y="3059225"/>
            <a:chExt cx="1407100" cy="848450"/>
          </a:xfrm>
        </p:grpSpPr>
        <p:sp>
          <p:nvSpPr>
            <p:cNvPr id="13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6;p2"/>
          <p:cNvSpPr txBox="1">
            <a:spLocks noGrp="1"/>
          </p:cNvSpPr>
          <p:nvPr>
            <p:ph type="ctrTitle"/>
          </p:nvPr>
        </p:nvSpPr>
        <p:spPr>
          <a:xfrm>
            <a:off x="825400" y="3454100"/>
            <a:ext cx="4876800" cy="19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>
                <a:latin typeface="UTM Androgyne" panose="02040603050506020204" pitchFamily="18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 dirty="0"/>
          </a:p>
        </p:txBody>
      </p:sp>
      <p:sp>
        <p:nvSpPr>
          <p:cNvPr id="16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825400" y="5185900"/>
            <a:ext cx="4876800" cy="7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3200">
                <a:latin typeface="UTM Androgyne" panose="02040603050506020204" pitchFamily="18" charset="0"/>
                <a:ea typeface="UTM Androgyne" panose="02040603050506020204" pitchFamily="18" charset="0"/>
                <a:cs typeface="UTM Androgyne" panose="02040603050506020204" pitchFamily="18" charset="0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3733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9230468" y="65024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rgbClr val="F37022"/>
                </a:solidFill>
              </a:rPr>
              <a:t>FeistyForwarders_0968120672</a:t>
            </a:r>
          </a:p>
        </p:txBody>
      </p:sp>
      <p:sp>
        <p:nvSpPr>
          <p:cNvPr id="18" name="Google Shape;199;p25"/>
          <p:cNvSpPr/>
          <p:nvPr userDrawn="1"/>
        </p:nvSpPr>
        <p:spPr>
          <a:xfrm>
            <a:off x="3058713" y="122995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" name="Google Shape;246;p25"/>
          <p:cNvGrpSpPr/>
          <p:nvPr userDrawn="1"/>
        </p:nvGrpSpPr>
        <p:grpSpPr>
          <a:xfrm>
            <a:off x="11238689" y="3071620"/>
            <a:ext cx="685727" cy="632509"/>
            <a:chOff x="712875" y="2205450"/>
            <a:chExt cx="233675" cy="215550"/>
          </a:xfrm>
        </p:grpSpPr>
        <p:sp>
          <p:nvSpPr>
            <p:cNvPr id="20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" name="Google Shape;252;p25"/>
          <p:cNvGrpSpPr/>
          <p:nvPr userDrawn="1"/>
        </p:nvGrpSpPr>
        <p:grpSpPr>
          <a:xfrm>
            <a:off x="10173295" y="3438661"/>
            <a:ext cx="985765" cy="909171"/>
            <a:chOff x="751275" y="1814050"/>
            <a:chExt cx="233675" cy="215525"/>
          </a:xfrm>
        </p:grpSpPr>
        <p:sp>
          <p:nvSpPr>
            <p:cNvPr id="26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" name="Google Shape;273;p25"/>
          <p:cNvSpPr/>
          <p:nvPr userDrawn="1"/>
        </p:nvSpPr>
        <p:spPr>
          <a:xfrm rot="-1177723">
            <a:off x="1967353" y="260776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" name="Group 31"/>
          <p:cNvGrpSpPr/>
          <p:nvPr userDrawn="1"/>
        </p:nvGrpSpPr>
        <p:grpSpPr>
          <a:xfrm>
            <a:off x="4826912" y="352960"/>
            <a:ext cx="2368150" cy="1891371"/>
            <a:chOff x="3620184" y="264720"/>
            <a:chExt cx="1776113" cy="1418528"/>
          </a:xfrm>
        </p:grpSpPr>
        <p:sp>
          <p:nvSpPr>
            <p:cNvPr id="33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chemeClr val="accent6">
                  <a:lumMod val="40000"/>
                  <a:lumOff val="60000"/>
                </a:schemeClr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TextBox 34"/>
            <p:cNvSpPr txBox="1"/>
            <p:nvPr userDrawn="1"/>
          </p:nvSpPr>
          <p:spPr>
            <a:xfrm>
              <a:off x="3693975" y="710267"/>
              <a:ext cx="1626888" cy="5000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733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CHỦ</a:t>
              </a:r>
              <a:r>
                <a:rPr lang="en-US" sz="3733" baseline="0" dirty="0">
                  <a:solidFill>
                    <a:srgbClr val="F37022"/>
                  </a:solidFill>
                  <a:latin typeface="UTM Cookies" panose="02040603050506020204" pitchFamily="18" charset="0"/>
                </a:rPr>
                <a:t> ĐỀ 2</a:t>
              </a:r>
              <a:endParaRPr lang="en-US" sz="3733" dirty="0">
                <a:solidFill>
                  <a:srgbClr val="F37022"/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6" name="Google Shape;273;p25"/>
          <p:cNvSpPr/>
          <p:nvPr userDrawn="1"/>
        </p:nvSpPr>
        <p:spPr>
          <a:xfrm rot="-1177723">
            <a:off x="5074705" y="469235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" name="Google Shape;201;p25"/>
          <p:cNvGrpSpPr/>
          <p:nvPr userDrawn="1"/>
        </p:nvGrpSpPr>
        <p:grpSpPr>
          <a:xfrm rot="186006">
            <a:off x="5284530" y="1661731"/>
            <a:ext cx="668199" cy="1350400"/>
            <a:chOff x="656025" y="2751350"/>
            <a:chExt cx="311375" cy="629275"/>
          </a:xfrm>
        </p:grpSpPr>
        <p:sp>
          <p:nvSpPr>
            <p:cNvPr id="38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" name="TextBox 48"/>
          <p:cNvSpPr txBox="1"/>
          <p:nvPr userDrawn="1"/>
        </p:nvSpPr>
        <p:spPr>
          <a:xfrm>
            <a:off x="6919714" y="1710357"/>
            <a:ext cx="5136561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867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RÈN</a:t>
            </a:r>
            <a:r>
              <a:rPr lang="en-US" sz="5867" baseline="0" dirty="0">
                <a:ln w="28575" cmpd="thickThin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UTM Cookies" panose="02040603050506020204" pitchFamily="18" charset="0"/>
              </a:rPr>
              <a:t> NẾP SỐNG</a:t>
            </a:r>
            <a:endParaRPr lang="en-US" sz="5867" dirty="0">
              <a:ln w="28575" cmpd="thickThin">
                <a:solidFill>
                  <a:schemeClr val="accent2">
                    <a:lumMod val="50000"/>
                  </a:schemeClr>
                </a:solidFill>
              </a:ln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653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0312823"/>
      </p:ext>
    </p:extLst>
  </p:cSld>
  <p:clrMapOvr>
    <a:masterClrMapping/>
  </p:clrMapOvr>
  <p:transition spd="slow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808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846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17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65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42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34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419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425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7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39.png"/><Relationship Id="rId4" Type="http://schemas.microsoft.com/office/2007/relationships/hdphoto" Target="../media/hdphoto1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microsoft.com/office/2007/relationships/hdphoto" Target="../media/hdphoto17.wdp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4.wdp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microsoft.com/office/2007/relationships/hdphoto" Target="../media/hdphoto3.wdp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2.xml"/><Relationship Id="rId9" Type="http://schemas.microsoft.com/office/2007/relationships/hdphoto" Target="../media/hdphoto2.wdp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jpg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62.png"/><Relationship Id="rId7" Type="http://schemas.openxmlformats.org/officeDocument/2006/relationships/image" Target="../media/image64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2.xml"/><Relationship Id="rId6" Type="http://schemas.microsoft.com/office/2007/relationships/hdphoto" Target="../media/hdphoto19.wdp"/><Relationship Id="rId5" Type="http://schemas.openxmlformats.org/officeDocument/2006/relationships/image" Target="../media/image63.png"/><Relationship Id="rId4" Type="http://schemas.microsoft.com/office/2007/relationships/hdphoto" Target="../media/hdphoto18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9.png"/><Relationship Id="rId9" Type="http://schemas.microsoft.com/office/2007/relationships/hdphoto" Target="../media/hdphoto4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microsoft.com/office/2007/relationships/hdphoto" Target="../media/hdphoto22.wdp"/><Relationship Id="rId18" Type="http://schemas.openxmlformats.org/officeDocument/2006/relationships/image" Target="../media/image81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12" Type="http://schemas.openxmlformats.org/officeDocument/2006/relationships/image" Target="../media/image76.png"/><Relationship Id="rId17" Type="http://schemas.openxmlformats.org/officeDocument/2006/relationships/image" Target="../media/image80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11" Type="http://schemas.microsoft.com/office/2007/relationships/hdphoto" Target="../media/hdphoto21.wdp"/><Relationship Id="rId5" Type="http://schemas.openxmlformats.org/officeDocument/2006/relationships/image" Target="../media/image70.png"/><Relationship Id="rId15" Type="http://schemas.openxmlformats.org/officeDocument/2006/relationships/image" Target="../media/image78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Relationship Id="rId14" Type="http://schemas.openxmlformats.org/officeDocument/2006/relationships/image" Target="../media/image7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25.png"/><Relationship Id="rId7" Type="http://schemas.openxmlformats.org/officeDocument/2006/relationships/image" Target="../media/image54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microsoft.com/office/2007/relationships/hdphoto" Target="../media/hdphoto1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15.png"/><Relationship Id="rId18" Type="http://schemas.microsoft.com/office/2007/relationships/hdphoto" Target="../media/hdphoto7.wdp"/><Relationship Id="rId3" Type="http://schemas.openxmlformats.org/officeDocument/2006/relationships/image" Target="../media/image13.png"/><Relationship Id="rId21" Type="http://schemas.openxmlformats.org/officeDocument/2006/relationships/image" Target="../media/image19.png"/><Relationship Id="rId7" Type="http://schemas.openxmlformats.org/officeDocument/2006/relationships/slide" Target="slide8.xml"/><Relationship Id="rId12" Type="http://schemas.openxmlformats.org/officeDocument/2006/relationships/slide" Target="slide9.xml"/><Relationship Id="rId17" Type="http://schemas.openxmlformats.org/officeDocument/2006/relationships/image" Target="../media/image17.png"/><Relationship Id="rId25" Type="http://schemas.openxmlformats.org/officeDocument/2006/relationships/image" Target="../media/image21.gif"/><Relationship Id="rId2" Type="http://schemas.openxmlformats.org/officeDocument/2006/relationships/notesSlide" Target="../notesSlides/notesSlide4.xml"/><Relationship Id="rId16" Type="http://schemas.microsoft.com/office/2007/relationships/hdphoto" Target="../media/hdphoto6.wdp"/><Relationship Id="rId20" Type="http://schemas.microsoft.com/office/2007/relationships/hdphoto" Target="../media/hdphoto8.wdp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microsoft.com/office/2007/relationships/hdphoto" Target="../media/hdphoto5.wdp"/><Relationship Id="rId24" Type="http://schemas.microsoft.com/office/2007/relationships/hdphoto" Target="../media/hdphoto10.wdp"/><Relationship Id="rId5" Type="http://schemas.microsoft.com/office/2007/relationships/hdphoto" Target="../media/hdphoto2.wdp"/><Relationship Id="rId15" Type="http://schemas.openxmlformats.org/officeDocument/2006/relationships/image" Target="../media/image16.png"/><Relationship Id="rId23" Type="http://schemas.openxmlformats.org/officeDocument/2006/relationships/image" Target="../media/image20.png"/><Relationship Id="rId10" Type="http://schemas.openxmlformats.org/officeDocument/2006/relationships/image" Target="../media/image14.png"/><Relationship Id="rId19" Type="http://schemas.openxmlformats.org/officeDocument/2006/relationships/image" Target="../media/image18.png"/><Relationship Id="rId4" Type="http://schemas.openxmlformats.org/officeDocument/2006/relationships/image" Target="../media/image9.png"/><Relationship Id="rId9" Type="http://schemas.openxmlformats.org/officeDocument/2006/relationships/slide" Target="slide6.xml"/><Relationship Id="rId14" Type="http://schemas.microsoft.com/office/2007/relationships/hdphoto" Target="../media/hdphoto4.wdp"/><Relationship Id="rId22" Type="http://schemas.microsoft.com/office/2007/relationships/hdphoto" Target="../media/hdphoto9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13.png"/><Relationship Id="rId7" Type="http://schemas.openxmlformats.org/officeDocument/2006/relationships/image" Target="../media/image22.png"/><Relationship Id="rId12" Type="http://schemas.microsoft.com/office/2007/relationships/hdphoto" Target="../media/hdphoto1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image" Target="../media/image24.png"/><Relationship Id="rId5" Type="http://schemas.microsoft.com/office/2007/relationships/hdphoto" Target="../media/hdphoto2.wdp"/><Relationship Id="rId10" Type="http://schemas.microsoft.com/office/2007/relationships/hdphoto" Target="../media/hdphoto12.wdp"/><Relationship Id="rId4" Type="http://schemas.openxmlformats.org/officeDocument/2006/relationships/image" Target="../media/image9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9.png"/><Relationship Id="rId7" Type="http://schemas.microsoft.com/office/2007/relationships/hdphoto" Target="../media/hdphoto1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microsoft.com/office/2007/relationships/hdphoto" Target="../media/hdphoto12.wdp"/><Relationship Id="rId5" Type="http://schemas.openxmlformats.org/officeDocument/2006/relationships/slide" Target="slide4.xml"/><Relationship Id="rId10" Type="http://schemas.openxmlformats.org/officeDocument/2006/relationships/image" Target="../media/image23.png"/><Relationship Id="rId4" Type="http://schemas.microsoft.com/office/2007/relationships/hdphoto" Target="../media/hdphoto2.wdp"/><Relationship Id="rId9" Type="http://schemas.microsoft.com/office/2007/relationships/hdphoto" Target="../media/hdphoto1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9.png"/><Relationship Id="rId7" Type="http://schemas.microsoft.com/office/2007/relationships/hdphoto" Target="../media/hdphoto1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microsoft.com/office/2007/relationships/hdphoto" Target="../media/hdphoto12.wdp"/><Relationship Id="rId5" Type="http://schemas.openxmlformats.org/officeDocument/2006/relationships/slide" Target="slide4.xml"/><Relationship Id="rId10" Type="http://schemas.openxmlformats.org/officeDocument/2006/relationships/image" Target="../media/image23.png"/><Relationship Id="rId4" Type="http://schemas.microsoft.com/office/2007/relationships/hdphoto" Target="../media/hdphoto2.wdp"/><Relationship Id="rId9" Type="http://schemas.microsoft.com/office/2007/relationships/hdphoto" Target="../media/hdphoto1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9.png"/><Relationship Id="rId7" Type="http://schemas.microsoft.com/office/2007/relationships/hdphoto" Target="../media/hdphoto1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microsoft.com/office/2007/relationships/hdphoto" Target="../media/hdphoto12.wdp"/><Relationship Id="rId5" Type="http://schemas.openxmlformats.org/officeDocument/2006/relationships/slide" Target="slide4.xml"/><Relationship Id="rId10" Type="http://schemas.openxmlformats.org/officeDocument/2006/relationships/image" Target="../media/image23.png"/><Relationship Id="rId4" Type="http://schemas.microsoft.com/office/2007/relationships/hdphoto" Target="../media/hdphoto2.wdp"/><Relationship Id="rId9" Type="http://schemas.microsoft.com/office/2007/relationships/hdphoto" Target="../media/hdphoto13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774" y="4155870"/>
            <a:ext cx="11654438" cy="83099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Chào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mừng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các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em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đến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với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tiết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 smtClean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Tiếng</a:t>
            </a:r>
            <a:r>
              <a:rPr kumimoji="0" lang="en-US" altLang="zh-CN" sz="4800" b="1" i="1" u="none" strike="noStrike" kern="1200" cap="none" spc="0" normalizeH="0" noProof="0" dirty="0" smtClean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noProof="0" dirty="0" err="1" smtClean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UTM Cookies"/>
                <a:ea typeface="字魂17号-萌趣果冻体"/>
                <a:cs typeface="+mj-lt"/>
                <a:sym typeface="+mn-ea"/>
              </a:rPr>
              <a:t>Việt</a:t>
            </a:r>
            <a:endParaRPr kumimoji="0" lang="en-US" altLang="zh-CN" sz="4800" b="1" i="1" u="none" strike="noStrike" kern="1200" cap="none" spc="0" normalizeH="0" baseline="0" noProof="0" dirty="0">
              <a:ln w="12700">
                <a:solidFill>
                  <a:srgbClr val="4F81BD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UTM Cookies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4947896"/>
      </p:ext>
    </p:extLst>
  </p:cSld>
  <p:clrMapOvr>
    <a:masterClrMapping/>
  </p:clrMapOvr>
  <p:transition spd="slow" advClick="0" advTm="12794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521" y="5302872"/>
            <a:ext cx="2652358" cy="155512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27" y="120387"/>
            <a:ext cx="2741256" cy="1451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67" y="5433901"/>
            <a:ext cx="2269946" cy="12930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82" y="1714222"/>
            <a:ext cx="10847547" cy="3993776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776182" y="1714222"/>
            <a:ext cx="0" cy="386516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368085" y="2135585"/>
            <a:ext cx="81442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990099"/>
                </a:solidFill>
                <a:latin typeface="HP001 4H" panose="020B0603050302020204" pitchFamily="34" charset="0"/>
              </a:rPr>
              <a:t>Thứ </a:t>
            </a:r>
            <a:r>
              <a:rPr lang="en-US" sz="3600" b="1" smtClean="0">
                <a:solidFill>
                  <a:srgbClr val="990099"/>
                </a:solidFill>
                <a:latin typeface="HP001 4H" panose="020B0603050302020204" pitchFamily="34" charset="0"/>
              </a:rPr>
              <a:t>hai, </a:t>
            </a:r>
            <a:r>
              <a:rPr lang="en-US" sz="3600" b="1" err="1">
                <a:solidFill>
                  <a:srgbClr val="990099"/>
                </a:solidFill>
                <a:latin typeface="HP001 4H" panose="020B0603050302020204" pitchFamily="34" charset="0"/>
              </a:rPr>
              <a:t>ngày</a:t>
            </a:r>
            <a:r>
              <a:rPr lang="en-US" sz="3600" b="1">
                <a:solidFill>
                  <a:srgbClr val="990099"/>
                </a:solidFill>
                <a:latin typeface="HP001 4H" panose="020B0603050302020204" pitchFamily="34" charset="0"/>
              </a:rPr>
              <a:t> 6 tháng 12  </a:t>
            </a:r>
            <a:r>
              <a:rPr lang="en-US" sz="3600" b="1" err="1">
                <a:solidFill>
                  <a:srgbClr val="990099"/>
                </a:solidFill>
                <a:latin typeface="HP001 4H" panose="020B0603050302020204" pitchFamily="34" charset="0"/>
              </a:rPr>
              <a:t>năm</a:t>
            </a:r>
            <a:r>
              <a:rPr lang="en-US" sz="3600" b="1">
                <a:solidFill>
                  <a:srgbClr val="990099"/>
                </a:solidFill>
                <a:latin typeface="HP001 4H" panose="020B0603050302020204" pitchFamily="34" charset="0"/>
              </a:rPr>
              <a:t> </a:t>
            </a:r>
            <a:r>
              <a:rPr lang="en-US" sz="3600" b="1" smtClean="0">
                <a:solidFill>
                  <a:srgbClr val="990099"/>
                </a:solidFill>
                <a:latin typeface="HP001 4H" panose="020B0603050302020204" pitchFamily="34" charset="0"/>
              </a:rPr>
              <a:t>2021.</a:t>
            </a:r>
            <a:endParaRPr lang="en-US" sz="3600" b="1" dirty="0">
              <a:solidFill>
                <a:srgbClr val="990099"/>
              </a:solidFill>
              <a:latin typeface="HP001 4H" panose="020B06030503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83513" y="2917176"/>
            <a:ext cx="23727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990099"/>
                </a:solidFill>
                <a:latin typeface="HP001 4H" panose="020B0603050302020204" pitchFamily="34" charset="0"/>
              </a:rPr>
              <a:t>Tiếng</a:t>
            </a:r>
            <a:r>
              <a:rPr lang="en-US" sz="3600" b="1" dirty="0">
                <a:solidFill>
                  <a:srgbClr val="990099"/>
                </a:solidFill>
                <a:latin typeface="HP001 4H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990099"/>
                </a:solidFill>
                <a:latin typeface="HP001 4H" panose="020B0603050302020204" pitchFamily="34" charset="0"/>
              </a:rPr>
              <a:t>Việt</a:t>
            </a:r>
            <a:endParaRPr lang="en-US" sz="3600" b="1" dirty="0">
              <a:solidFill>
                <a:srgbClr val="990099"/>
              </a:solidFill>
              <a:latin typeface="HP001 4H" panose="020B06030503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19825" y="3705708"/>
            <a:ext cx="69878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HP001 4H" panose="020B0603050302020204" pitchFamily="34" charset="0"/>
              </a:rPr>
              <a:t>Bài 25 - Đọc</a:t>
            </a:r>
            <a:r>
              <a:rPr lang="en-US" sz="3600" b="1">
                <a:solidFill>
                  <a:srgbClr val="FF0000"/>
                </a:solidFill>
                <a:latin typeface="HP001 4H" panose="020B0603050302020204" pitchFamily="34" charset="0"/>
              </a:rPr>
              <a:t>: Sự tích hoa tỉ muội</a:t>
            </a:r>
            <a:endParaRPr lang="en-US" sz="3600" b="1" dirty="0">
              <a:solidFill>
                <a:srgbClr val="FF0000"/>
              </a:solidFill>
              <a:latin typeface="HP001 4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29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773"/>
            <a:ext cx="12192000" cy="67200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6175" y="2737776"/>
            <a:ext cx="10301466" cy="1139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1363" y="4741026"/>
            <a:ext cx="2488911" cy="237097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4173730" y="237796"/>
            <a:ext cx="5368475" cy="103150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YÊU CẦU CẦN ĐẠT</a:t>
            </a:r>
            <a:endParaRPr lang="zh-CN" alt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71531" y="341380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CN" alt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5061" y="476415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zh-CN" alt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4556" y="1217894"/>
            <a:ext cx="10351166" cy="1139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4657242" y="1431230"/>
            <a:ext cx="6756003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400" b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 đúng các từ khó, biết cách đọc lời người kể chuyện, lời thoại các nhân vật.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7" name="图片 46116" descr="0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2395" y="4049942"/>
            <a:ext cx="10351166" cy="1138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6695" y="1254165"/>
            <a:ext cx="1096962" cy="1008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97353" y="2679367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96501" y="3593377"/>
            <a:ext cx="1195628" cy="1111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4821318" y="2900779"/>
            <a:ext cx="6427849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400" b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 biết được tình cảm chị em hồn nhiên mà đầy xúc động thể hiện qua bài đọc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4994524" y="4244606"/>
            <a:ext cx="6489580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400" b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 được một cách giải thích về nguồn gốc hoa tỉ muội và hiểu ý nghĩa của loài hoa này.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1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  <p:bldP spid="4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18197" y="1356127"/>
            <a:ext cx="9966092" cy="58471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thường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12381" y="475651"/>
            <a:ext cx="1714770" cy="706589"/>
            <a:chOff x="9566064" y="964372"/>
            <a:chExt cx="5446164" cy="698253"/>
          </a:xfrm>
        </p:grpSpPr>
        <p:sp>
          <p:nvSpPr>
            <p:cNvPr id="7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r>
                <a:rPr lang="en-US" sz="3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253" b="57367" l="20008" r="26232"/>
                    </a14:imgEffect>
                  </a14:imgLayer>
                </a14:imgProps>
              </a:ext>
            </a:extLst>
          </a:blip>
          <a:srcRect l="19230" t="49364" r="72990" b="41744"/>
          <a:stretch/>
        </p:blipFill>
        <p:spPr>
          <a:xfrm>
            <a:off x="428194" y="1197507"/>
            <a:ext cx="1391479" cy="89452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541738" y="1902476"/>
            <a:ext cx="8606711" cy="3353174"/>
            <a:chOff x="3641819" y="56683"/>
            <a:chExt cx="10039458" cy="2950718"/>
          </a:xfrm>
        </p:grpSpPr>
        <p:grpSp>
          <p:nvGrpSpPr>
            <p:cNvPr id="19" name="组合 8">
              <a:extLst>
                <a:ext uri="{FF2B5EF4-FFF2-40B4-BE49-F238E27FC236}">
                  <a16:creationId xmlns="" xmlns:a16="http://schemas.microsoft.com/office/drawing/2014/main" id="{5F6D462F-AAF5-4684-8BBA-C99289825663}"/>
                </a:ext>
              </a:extLst>
            </p:cNvPr>
            <p:cNvGrpSpPr/>
            <p:nvPr/>
          </p:nvGrpSpPr>
          <p:grpSpPr>
            <a:xfrm>
              <a:off x="3641819" y="56683"/>
              <a:ext cx="10039458" cy="2950718"/>
              <a:chOff x="4591306" y="613472"/>
              <a:chExt cx="3655113" cy="13438766"/>
            </a:xfrm>
          </p:grpSpPr>
          <p:sp>
            <p:nvSpPr>
              <p:cNvPr id="21" name="矩形: 圆角 116">
                <a:extLst>
                  <a:ext uri="{FF2B5EF4-FFF2-40B4-BE49-F238E27FC236}">
                    <a16:creationId xmlns="" xmlns:a16="http://schemas.microsoft.com/office/drawing/2014/main" id="{4B1E2A56-47BE-4A41-B08B-92BAE09C3908}"/>
                  </a:ext>
                </a:extLst>
              </p:cNvPr>
              <p:cNvSpPr/>
              <p:nvPr/>
            </p:nvSpPr>
            <p:spPr>
              <a:xfrm>
                <a:off x="4670387" y="1703273"/>
                <a:ext cx="3488274" cy="12348965"/>
              </a:xfrm>
              <a:prstGeom prst="roundRect">
                <a:avLst>
                  <a:gd name="adj" fmla="val 7742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2" name="图片 117">
                <a:extLst>
                  <a:ext uri="{FF2B5EF4-FFF2-40B4-BE49-F238E27FC236}">
                    <a16:creationId xmlns="" xmlns:a16="http://schemas.microsoft.com/office/drawing/2014/main" id="{17413A04-CE9A-4F24-B2BD-23548634F9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91306" y="613472"/>
                <a:ext cx="175517" cy="2703225"/>
              </a:xfrm>
              <a:prstGeom prst="rect">
                <a:avLst/>
              </a:prstGeom>
            </p:spPr>
          </p:pic>
          <p:pic>
            <p:nvPicPr>
              <p:cNvPr id="23" name="图片 117">
                <a:extLst>
                  <a:ext uri="{FF2B5EF4-FFF2-40B4-BE49-F238E27FC236}">
                    <a16:creationId xmlns="" xmlns:a16="http://schemas.microsoft.com/office/drawing/2014/main" id="{17413A04-CE9A-4F24-B2BD-23548634F9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70902" y="11349012"/>
                <a:ext cx="175517" cy="2703226"/>
              </a:xfrm>
              <a:prstGeom prst="rect">
                <a:avLst/>
              </a:prstGeom>
            </p:spPr>
          </p:pic>
        </p:grpSp>
        <p:sp>
          <p:nvSpPr>
            <p:cNvPr id="20" name="TextBox 19"/>
            <p:cNvSpPr txBox="1"/>
            <p:nvPr/>
          </p:nvSpPr>
          <p:spPr>
            <a:xfrm>
              <a:off x="4282227" y="372351"/>
              <a:ext cx="8305987" cy="460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Gợi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ý: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362084" y="861811"/>
              <a:ext cx="8305987" cy="460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-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Anh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hoặc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chị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đã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giúp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điều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 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362084" y="1432581"/>
              <a:ext cx="8305987" cy="460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-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Anh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chị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đã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chăm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sóc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ra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sao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376114" y="1952404"/>
              <a:ext cx="8305987" cy="839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-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cảm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thấy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trước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việc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anh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chị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đã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làm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cho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mình</a:t>
              </a:r>
              <a:r>
                <a:rPr lang="en-US" sz="28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439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601773" y="6117519"/>
            <a:ext cx="4780635" cy="740481"/>
          </a:xfrm>
          <a:prstGeom prst="round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vẽ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2544" t="41462" r="34035" b="22047"/>
          <a:stretch/>
        </p:blipFill>
        <p:spPr>
          <a:xfrm>
            <a:off x="0" y="420290"/>
            <a:ext cx="12199515" cy="5697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81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="" xmlns:a16="http://schemas.microsoft.com/office/drawing/2014/main" id="{92AC510F-4E04-400B-8C1C-074ABFBB2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288" y="2909408"/>
            <a:ext cx="3613836" cy="361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47C20E4F-5598-4543-99AA-79D922EC798E}"/>
              </a:ext>
            </a:extLst>
          </p:cNvPr>
          <p:cNvSpPr txBox="1"/>
          <p:nvPr/>
        </p:nvSpPr>
        <p:spPr>
          <a:xfrm>
            <a:off x="4808293" y="1433899"/>
            <a:ext cx="3041009" cy="1063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  <a:endParaRPr lang="en-US" sz="4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2E96B82-CFE8-4E3D-9861-F35AD32A3F47}"/>
              </a:ext>
            </a:extLst>
          </p:cNvPr>
          <p:cNvSpPr txBox="1"/>
          <p:nvPr/>
        </p:nvSpPr>
        <p:spPr>
          <a:xfrm>
            <a:off x="4858005" y="2497332"/>
            <a:ext cx="2991297" cy="1427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600" b="1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6600" b="1">
                <a:solidFill>
                  <a:srgbClr val="1747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endParaRPr lang="en-US" sz="6600" b="1" dirty="0">
              <a:solidFill>
                <a:srgbClr val="17479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9031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603909"/>
            <a:ext cx="12011891" cy="567622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718252" y="96125"/>
            <a:ext cx="8755494" cy="50778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7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 TÍCH HOA TỈ MUỘI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320159" y="-255"/>
            <a:ext cx="3871838" cy="642480"/>
          </a:xfrm>
          <a:prstGeom prst="round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mẫu</a:t>
            </a:r>
            <a:endParaRPr lang="en-US" sz="3000" b="1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1738" y="630300"/>
            <a:ext cx="11136496" cy="3816365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just"/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x</a:t>
            </a:r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mồ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cha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</a:t>
            </a:r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 Na,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</a:t>
            </a:r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ù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ù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lùa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vòng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rét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Na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choàng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</a:t>
            </a:r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rúc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rích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chặt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</a:t>
            </a:r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40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 chị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mãi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nhé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Na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gật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Hai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r>
              <a:rPr lang="en-US" sz="240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     </a:t>
            </a:r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1737" y="4275996"/>
            <a:ext cx="11136496" cy="2339037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just"/>
            <a:r>
              <a:rPr lang="en-US" sz="240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</a:t>
            </a:r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n</a:t>
            </a:r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ước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lũ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cõng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</a:t>
            </a:r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Hai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rớm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Bụt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lang="en-US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Bụt liền phẩy chiếc quạt thần. Kì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hẳn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N</a:t>
            </a:r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240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 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thắm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chùm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che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chở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nụ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</a:t>
            </a:r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Na.</a:t>
            </a:r>
          </a:p>
          <a:p>
            <a:pPr algn="just"/>
            <a:r>
              <a:rPr lang="en-US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240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Dân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tỉ</a:t>
            </a:r>
            <a:r>
              <a:rPr lang="en-US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muội.</a:t>
            </a:r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980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-168448" y="603909"/>
            <a:ext cx="12011891" cy="5609855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718252" y="96125"/>
            <a:ext cx="8755494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 TÍCH HOA TỈ MUỘI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320159" y="-255"/>
            <a:ext cx="3871838" cy="642480"/>
          </a:xfrm>
          <a:prstGeom prst="round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nối tiếp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487943" y="557741"/>
            <a:ext cx="544558" cy="547474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Oval 6"/>
          <p:cNvSpPr/>
          <p:nvPr/>
        </p:nvSpPr>
        <p:spPr>
          <a:xfrm>
            <a:off x="493290" y="4219102"/>
            <a:ext cx="544558" cy="474735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93290" y="630300"/>
            <a:ext cx="11136496" cy="3816365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just"/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x</a:t>
            </a:r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mồ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cha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</a:t>
            </a:r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 Na,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</a:t>
            </a:r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ù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ù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lùa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vòng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rét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Na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choàng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</a:t>
            </a:r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rúc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rích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chặt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</a:t>
            </a:r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40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 chị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mãi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nhé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Na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gật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Hai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r>
              <a:rPr lang="en-US" sz="240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     </a:t>
            </a:r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3289" y="4275996"/>
            <a:ext cx="11136496" cy="2339037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just"/>
            <a:r>
              <a:rPr lang="en-US" sz="240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</a:t>
            </a:r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n</a:t>
            </a:r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ước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lũ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cõng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</a:t>
            </a:r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Hai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rớm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Bụt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lang="en-US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Bụt liền phẩy chiếc quạt thần. Kì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hẳn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N</a:t>
            </a:r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240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 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thắm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chùm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che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chở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nụ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</a:t>
            </a:r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Na.</a:t>
            </a:r>
          </a:p>
          <a:p>
            <a:pPr algn="just"/>
            <a:r>
              <a:rPr lang="en-US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240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Dân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tỉ</a:t>
            </a:r>
            <a:r>
              <a:rPr lang="en-US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muội.</a:t>
            </a:r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02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6" grpId="0" animBg="1"/>
      <p:bldP spid="7" grpId="0" animBg="1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4055">
            <a:off x="5797335" y="-182503"/>
            <a:ext cx="6374753" cy="21005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30040" y="640008"/>
            <a:ext cx="4611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 KHÓ ĐỌC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53" y="1175072"/>
            <a:ext cx="9592454" cy="573468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715174" y="2583667"/>
            <a:ext cx="1899138" cy="7913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</a:t>
            </a:r>
            <a:r>
              <a:rPr lang="vi-VN" sz="2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</a:t>
            </a:r>
            <a:r>
              <a:rPr lang="en-US" sz="28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núi</a:t>
            </a:r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331241" y="2667888"/>
            <a:ext cx="1899138" cy="7913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ôm choàng</a:t>
            </a:r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715174" y="4042413"/>
            <a:ext cx="1899138" cy="7913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rúc rích</a:t>
            </a:r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052679" y="4138665"/>
            <a:ext cx="2456261" cy="79130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rớm máu</a:t>
            </a:r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4176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Freeform 6"/>
          <p:cNvSpPr>
            <a:spLocks/>
          </p:cNvSpPr>
          <p:nvPr/>
        </p:nvSpPr>
        <p:spPr bwMode="auto">
          <a:xfrm>
            <a:off x="7087952" y="1844605"/>
            <a:ext cx="554038" cy="280988"/>
          </a:xfrm>
          <a:custGeom>
            <a:avLst/>
            <a:gdLst>
              <a:gd name="T0" fmla="*/ 131 w 133"/>
              <a:gd name="T1" fmla="*/ 64 h 64"/>
              <a:gd name="T2" fmla="*/ 133 w 133"/>
              <a:gd name="T3" fmla="*/ 55 h 64"/>
              <a:gd name="T4" fmla="*/ 132 w 133"/>
              <a:gd name="T5" fmla="*/ 46 h 64"/>
              <a:gd name="T6" fmla="*/ 128 w 133"/>
              <a:gd name="T7" fmla="*/ 38 h 64"/>
              <a:gd name="T8" fmla="*/ 118 w 133"/>
              <a:gd name="T9" fmla="*/ 28 h 64"/>
              <a:gd name="T10" fmla="*/ 104 w 133"/>
              <a:gd name="T11" fmla="*/ 24 h 64"/>
              <a:gd name="T12" fmla="*/ 90 w 133"/>
              <a:gd name="T13" fmla="*/ 28 h 64"/>
              <a:gd name="T14" fmla="*/ 90 w 133"/>
              <a:gd name="T15" fmla="*/ 28 h 64"/>
              <a:gd name="T16" fmla="*/ 89 w 133"/>
              <a:gd name="T17" fmla="*/ 27 h 64"/>
              <a:gd name="T18" fmla="*/ 89 w 133"/>
              <a:gd name="T19" fmla="*/ 22 h 64"/>
              <a:gd name="T20" fmla="*/ 76 w 133"/>
              <a:gd name="T21" fmla="*/ 5 h 64"/>
              <a:gd name="T22" fmla="*/ 54 w 133"/>
              <a:gd name="T23" fmla="*/ 2 h 64"/>
              <a:gd name="T24" fmla="*/ 34 w 133"/>
              <a:gd name="T25" fmla="*/ 23 h 64"/>
              <a:gd name="T26" fmla="*/ 33 w 133"/>
              <a:gd name="T27" fmla="*/ 34 h 64"/>
              <a:gd name="T28" fmla="*/ 33 w 133"/>
              <a:gd name="T29" fmla="*/ 34 h 64"/>
              <a:gd name="T30" fmla="*/ 14 w 133"/>
              <a:gd name="T31" fmla="*/ 37 h 64"/>
              <a:gd name="T32" fmla="*/ 4 w 133"/>
              <a:gd name="T33" fmla="*/ 47 h 64"/>
              <a:gd name="T34" fmla="*/ 4 w 133"/>
              <a:gd name="T35" fmla="*/ 46 h 64"/>
              <a:gd name="T36" fmla="*/ 4 w 133"/>
              <a:gd name="T37" fmla="*/ 46 h 64"/>
              <a:gd name="T38" fmla="*/ 1 w 133"/>
              <a:gd name="T39" fmla="*/ 64 h 64"/>
              <a:gd name="T40" fmla="*/ 131 w 133"/>
              <a:gd name="T41" fmla="*/ 64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64">
                <a:moveTo>
                  <a:pt x="131" y="64"/>
                </a:moveTo>
                <a:cubicBezTo>
                  <a:pt x="132" y="61"/>
                  <a:pt x="133" y="58"/>
                  <a:pt x="133" y="55"/>
                </a:cubicBezTo>
                <a:cubicBezTo>
                  <a:pt x="133" y="52"/>
                  <a:pt x="133" y="49"/>
                  <a:pt x="132" y="46"/>
                </a:cubicBezTo>
                <a:cubicBezTo>
                  <a:pt x="131" y="43"/>
                  <a:pt x="130" y="41"/>
                  <a:pt x="128" y="38"/>
                </a:cubicBezTo>
                <a:cubicBezTo>
                  <a:pt x="125" y="33"/>
                  <a:pt x="123" y="32"/>
                  <a:pt x="118" y="28"/>
                </a:cubicBezTo>
                <a:cubicBezTo>
                  <a:pt x="114" y="26"/>
                  <a:pt x="109" y="24"/>
                  <a:pt x="104" y="24"/>
                </a:cubicBezTo>
                <a:cubicBezTo>
                  <a:pt x="99" y="24"/>
                  <a:pt x="94" y="26"/>
                  <a:pt x="90" y="28"/>
                </a:cubicBezTo>
                <a:cubicBezTo>
                  <a:pt x="90" y="28"/>
                  <a:pt x="90" y="28"/>
                  <a:pt x="90" y="28"/>
                </a:cubicBezTo>
                <a:cubicBezTo>
                  <a:pt x="89" y="27"/>
                  <a:pt x="89" y="27"/>
                  <a:pt x="89" y="27"/>
                </a:cubicBezTo>
                <a:cubicBezTo>
                  <a:pt x="89" y="26"/>
                  <a:pt x="89" y="24"/>
                  <a:pt x="89" y="22"/>
                </a:cubicBezTo>
                <a:cubicBezTo>
                  <a:pt x="86" y="15"/>
                  <a:pt x="82" y="8"/>
                  <a:pt x="76" y="5"/>
                </a:cubicBezTo>
                <a:cubicBezTo>
                  <a:pt x="69" y="1"/>
                  <a:pt x="62" y="0"/>
                  <a:pt x="54" y="2"/>
                </a:cubicBezTo>
                <a:cubicBezTo>
                  <a:pt x="44" y="5"/>
                  <a:pt x="37" y="13"/>
                  <a:pt x="34" y="23"/>
                </a:cubicBezTo>
                <a:cubicBezTo>
                  <a:pt x="34" y="26"/>
                  <a:pt x="33" y="31"/>
                  <a:pt x="33" y="34"/>
                </a:cubicBezTo>
                <a:cubicBezTo>
                  <a:pt x="33" y="34"/>
                  <a:pt x="33" y="34"/>
                  <a:pt x="33" y="34"/>
                </a:cubicBezTo>
                <a:cubicBezTo>
                  <a:pt x="26" y="32"/>
                  <a:pt x="19" y="33"/>
                  <a:pt x="14" y="37"/>
                </a:cubicBezTo>
                <a:cubicBezTo>
                  <a:pt x="9" y="39"/>
                  <a:pt x="6" y="43"/>
                  <a:pt x="4" y="47"/>
                </a:cubicBezTo>
                <a:cubicBezTo>
                  <a:pt x="4" y="46"/>
                  <a:pt x="4" y="46"/>
                  <a:pt x="4" y="46"/>
                </a:cubicBezTo>
                <a:cubicBezTo>
                  <a:pt x="4" y="46"/>
                  <a:pt x="4" y="46"/>
                  <a:pt x="4" y="46"/>
                </a:cubicBezTo>
                <a:cubicBezTo>
                  <a:pt x="1" y="51"/>
                  <a:pt x="0" y="58"/>
                  <a:pt x="1" y="64"/>
                </a:cubicBezTo>
                <a:lnTo>
                  <a:pt x="131" y="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604" name="图片 60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735" y1="6990" x2="34939" y2="11596"/>
                        <a14:foregroundMark x1="3500" y1="61212" x2="18433" y2="73657"/>
                        <a14:foregroundMark x1="20713" y1="61414" x2="18433" y2="93535"/>
                        <a14:foregroundMark x1="14290" y1="94626" x2="66891" y2="98586"/>
                        <a14:foregroundMark x1="11143" y1="14222" x2="14290" y2="5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51383" y="5748236"/>
            <a:ext cx="1102968" cy="876402"/>
          </a:xfrm>
          <a:prstGeom prst="rect">
            <a:avLst/>
          </a:prstGeom>
        </p:spPr>
      </p:pic>
      <p:sp>
        <p:nvSpPr>
          <p:cNvPr id="407" name="Oval 406"/>
          <p:cNvSpPr/>
          <p:nvPr/>
        </p:nvSpPr>
        <p:spPr>
          <a:xfrm>
            <a:off x="308826" y="1075967"/>
            <a:ext cx="638062" cy="554119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08" name="TextBox 407"/>
          <p:cNvSpPr txBox="1"/>
          <p:nvPr/>
        </p:nvSpPr>
        <p:spPr>
          <a:xfrm>
            <a:off x="11058" y="426755"/>
            <a:ext cx="1179917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200" b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 TÍCH HOA TỈ MUỘI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140" y="5047121"/>
            <a:ext cx="1814211" cy="17826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855" y="5075341"/>
            <a:ext cx="1814211" cy="17826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3290" y="1231900"/>
            <a:ext cx="11136496" cy="3816365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just"/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x</a:t>
            </a:r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mồ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cha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</a:t>
            </a:r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 Na,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</a:t>
            </a:r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ù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ù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lùa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vòng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rét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Na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choàng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</a:t>
            </a:r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rúc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rích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chặt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</a:t>
            </a:r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40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 chị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mãi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nhé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Na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gật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Hai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r>
              <a:rPr lang="en-US" sz="240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     </a:t>
            </a:r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618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529375" y="1778972"/>
            <a:ext cx="11730432" cy="5079028"/>
            <a:chOff x="6337300" y="1183375"/>
            <a:chExt cx="5727091" cy="2358234"/>
          </a:xfrm>
        </p:grpSpPr>
        <p:sp>
          <p:nvSpPr>
            <p:cNvPr id="19" name="圆角矩形 5"/>
            <p:cNvSpPr/>
            <p:nvPr/>
          </p:nvSpPr>
          <p:spPr>
            <a:xfrm>
              <a:off x="6337300" y="1410760"/>
              <a:ext cx="4953000" cy="1675338"/>
            </a:xfrm>
            <a:prstGeom prst="roundRect">
              <a:avLst/>
            </a:prstGeom>
            <a:noFill/>
            <a:ln w="19050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70C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pic>
          <p:nvPicPr>
            <p:cNvPr id="20" name="图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2160" y="2373971"/>
              <a:ext cx="842231" cy="1167638"/>
            </a:xfrm>
            <a:prstGeom prst="rect">
              <a:avLst/>
            </a:prstGeom>
          </p:spPr>
        </p:pic>
        <p:sp>
          <p:nvSpPr>
            <p:cNvPr id="21" name="Rounded Rectangle 20"/>
            <p:cNvSpPr/>
            <p:nvPr/>
          </p:nvSpPr>
          <p:spPr>
            <a:xfrm>
              <a:off x="6337300" y="1183375"/>
              <a:ext cx="4612921" cy="190272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endPara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ounded Rectangle 7"/>
          <p:cNvSpPr/>
          <p:nvPr/>
        </p:nvSpPr>
        <p:spPr>
          <a:xfrm>
            <a:off x="3522554" y="930583"/>
            <a:ext cx="4189226" cy="63001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endParaRPr lang="en-US" sz="3000" b="1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2724966" y="3330324"/>
            <a:ext cx="211029" cy="5882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529375" y="3146905"/>
            <a:ext cx="1018474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 x</a:t>
            </a:r>
            <a:r>
              <a:rPr lang="vi-VN" sz="40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40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a, có hai chị em Nết và Na mồ côi cha mẹ, sống trong ngôi nhà nhỏ bên s</a:t>
            </a:r>
            <a:r>
              <a:rPr lang="vi-VN" sz="40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</a:t>
            </a:r>
            <a:r>
              <a:rPr lang="en-US" sz="40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núi.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1250443" y="3921994"/>
            <a:ext cx="211029" cy="5882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7711780" y="3269763"/>
            <a:ext cx="211029" cy="5882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9310685" y="3882189"/>
            <a:ext cx="283581" cy="601716"/>
            <a:chOff x="5652319" y="3865197"/>
            <a:chExt cx="283581" cy="601716"/>
          </a:xfrm>
        </p:grpSpPr>
        <p:cxnSp>
          <p:nvCxnSpPr>
            <p:cNvPr id="22" name="Straight Connector 21"/>
            <p:cNvCxnSpPr/>
            <p:nvPr/>
          </p:nvCxnSpPr>
          <p:spPr>
            <a:xfrm flipH="1">
              <a:off x="5652319" y="3865197"/>
              <a:ext cx="211029" cy="58821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24871" y="3878696"/>
              <a:ext cx="211029" cy="58821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/>
          <p:cNvCxnSpPr/>
          <p:nvPr/>
        </p:nvCxnSpPr>
        <p:spPr>
          <a:xfrm flipH="1">
            <a:off x="6351345" y="3882127"/>
            <a:ext cx="211029" cy="5882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5187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4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/>
        </p:blipFill>
        <p:spPr bwMode="auto">
          <a:xfrm>
            <a:off x="4401083" y="-13855"/>
            <a:ext cx="6285437" cy="708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4759567"/>
            <a:ext cx="1752601" cy="202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2328601" y="5612272"/>
            <a:ext cx="551097" cy="531511"/>
            <a:chOff x="2725503" y="6212581"/>
            <a:chExt cx="551097" cy="519584"/>
          </a:xfrm>
        </p:grpSpPr>
        <p:pic>
          <p:nvPicPr>
            <p:cNvPr id="33" name="Picture 8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/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2734351" y="6340691"/>
              <a:ext cx="266700" cy="391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870529" y="5612272"/>
            <a:ext cx="551097" cy="531511"/>
            <a:chOff x="2725503" y="6212581"/>
            <a:chExt cx="551097" cy="519584"/>
          </a:xfrm>
        </p:grpSpPr>
        <p:pic>
          <p:nvPicPr>
            <p:cNvPr id="36" name="Picture 8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/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2734351" y="6340691"/>
              <a:ext cx="266700" cy="391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981538" y="5603438"/>
            <a:ext cx="551097" cy="531511"/>
            <a:chOff x="2725503" y="6212581"/>
            <a:chExt cx="551097" cy="519584"/>
          </a:xfrm>
        </p:grpSpPr>
        <p:pic>
          <p:nvPicPr>
            <p:cNvPr id="39" name="Picture 8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/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2734351" y="6340691"/>
              <a:ext cx="266700" cy="391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523468" y="5603438"/>
            <a:ext cx="551097" cy="531511"/>
            <a:chOff x="2725503" y="6212581"/>
            <a:chExt cx="551097" cy="519584"/>
          </a:xfrm>
        </p:grpSpPr>
        <p:pic>
          <p:nvPicPr>
            <p:cNvPr id="42" name="Picture 8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2103" l="5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28"/>
            <a:stretch/>
          </p:blipFill>
          <p:spPr bwMode="auto">
            <a:xfrm>
              <a:off x="2725503" y="6212581"/>
              <a:ext cx="551097" cy="519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" name="TextBox 42"/>
            <p:cNvSpPr txBox="1"/>
            <p:nvPr/>
          </p:nvSpPr>
          <p:spPr>
            <a:xfrm>
              <a:off x="2734351" y="6340691"/>
              <a:ext cx="266700" cy="391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1719398" y="5297406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Title 1"/>
          <p:cNvSpPr txBox="1">
            <a:spLocks/>
          </p:cNvSpPr>
          <p:nvPr/>
        </p:nvSpPr>
        <p:spPr>
          <a:xfrm>
            <a:off x="1524000" y="0"/>
            <a:ext cx="9144000" cy="1295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SÓC NHẶT HẠT DẺ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70529" y="3529162"/>
            <a:ext cx="2875801" cy="3328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Loonbo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828800" y="220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803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5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Freeform 6"/>
          <p:cNvSpPr>
            <a:spLocks/>
          </p:cNvSpPr>
          <p:nvPr/>
        </p:nvSpPr>
        <p:spPr bwMode="auto">
          <a:xfrm>
            <a:off x="7087952" y="1844605"/>
            <a:ext cx="554038" cy="280988"/>
          </a:xfrm>
          <a:custGeom>
            <a:avLst/>
            <a:gdLst>
              <a:gd name="T0" fmla="*/ 131 w 133"/>
              <a:gd name="T1" fmla="*/ 64 h 64"/>
              <a:gd name="T2" fmla="*/ 133 w 133"/>
              <a:gd name="T3" fmla="*/ 55 h 64"/>
              <a:gd name="T4" fmla="*/ 132 w 133"/>
              <a:gd name="T5" fmla="*/ 46 h 64"/>
              <a:gd name="T6" fmla="*/ 128 w 133"/>
              <a:gd name="T7" fmla="*/ 38 h 64"/>
              <a:gd name="T8" fmla="*/ 118 w 133"/>
              <a:gd name="T9" fmla="*/ 28 h 64"/>
              <a:gd name="T10" fmla="*/ 104 w 133"/>
              <a:gd name="T11" fmla="*/ 24 h 64"/>
              <a:gd name="T12" fmla="*/ 90 w 133"/>
              <a:gd name="T13" fmla="*/ 28 h 64"/>
              <a:gd name="T14" fmla="*/ 90 w 133"/>
              <a:gd name="T15" fmla="*/ 28 h 64"/>
              <a:gd name="T16" fmla="*/ 89 w 133"/>
              <a:gd name="T17" fmla="*/ 27 h 64"/>
              <a:gd name="T18" fmla="*/ 89 w 133"/>
              <a:gd name="T19" fmla="*/ 22 h 64"/>
              <a:gd name="T20" fmla="*/ 76 w 133"/>
              <a:gd name="T21" fmla="*/ 5 h 64"/>
              <a:gd name="T22" fmla="*/ 54 w 133"/>
              <a:gd name="T23" fmla="*/ 2 h 64"/>
              <a:gd name="T24" fmla="*/ 34 w 133"/>
              <a:gd name="T25" fmla="*/ 23 h 64"/>
              <a:gd name="T26" fmla="*/ 33 w 133"/>
              <a:gd name="T27" fmla="*/ 34 h 64"/>
              <a:gd name="T28" fmla="*/ 33 w 133"/>
              <a:gd name="T29" fmla="*/ 34 h 64"/>
              <a:gd name="T30" fmla="*/ 14 w 133"/>
              <a:gd name="T31" fmla="*/ 37 h 64"/>
              <a:gd name="T32" fmla="*/ 4 w 133"/>
              <a:gd name="T33" fmla="*/ 47 h 64"/>
              <a:gd name="T34" fmla="*/ 4 w 133"/>
              <a:gd name="T35" fmla="*/ 46 h 64"/>
              <a:gd name="T36" fmla="*/ 4 w 133"/>
              <a:gd name="T37" fmla="*/ 46 h 64"/>
              <a:gd name="T38" fmla="*/ 1 w 133"/>
              <a:gd name="T39" fmla="*/ 64 h 64"/>
              <a:gd name="T40" fmla="*/ 131 w 133"/>
              <a:gd name="T41" fmla="*/ 64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3" h="64">
                <a:moveTo>
                  <a:pt x="131" y="64"/>
                </a:moveTo>
                <a:cubicBezTo>
                  <a:pt x="132" y="61"/>
                  <a:pt x="133" y="58"/>
                  <a:pt x="133" y="55"/>
                </a:cubicBezTo>
                <a:cubicBezTo>
                  <a:pt x="133" y="52"/>
                  <a:pt x="133" y="49"/>
                  <a:pt x="132" y="46"/>
                </a:cubicBezTo>
                <a:cubicBezTo>
                  <a:pt x="131" y="43"/>
                  <a:pt x="130" y="41"/>
                  <a:pt x="128" y="38"/>
                </a:cubicBezTo>
                <a:cubicBezTo>
                  <a:pt x="125" y="33"/>
                  <a:pt x="123" y="32"/>
                  <a:pt x="118" y="28"/>
                </a:cubicBezTo>
                <a:cubicBezTo>
                  <a:pt x="114" y="26"/>
                  <a:pt x="109" y="24"/>
                  <a:pt x="104" y="24"/>
                </a:cubicBezTo>
                <a:cubicBezTo>
                  <a:pt x="99" y="24"/>
                  <a:pt x="94" y="26"/>
                  <a:pt x="90" y="28"/>
                </a:cubicBezTo>
                <a:cubicBezTo>
                  <a:pt x="90" y="28"/>
                  <a:pt x="90" y="28"/>
                  <a:pt x="90" y="28"/>
                </a:cubicBezTo>
                <a:cubicBezTo>
                  <a:pt x="89" y="27"/>
                  <a:pt x="89" y="27"/>
                  <a:pt x="89" y="27"/>
                </a:cubicBezTo>
                <a:cubicBezTo>
                  <a:pt x="89" y="26"/>
                  <a:pt x="89" y="24"/>
                  <a:pt x="89" y="22"/>
                </a:cubicBezTo>
                <a:cubicBezTo>
                  <a:pt x="86" y="15"/>
                  <a:pt x="82" y="8"/>
                  <a:pt x="76" y="5"/>
                </a:cubicBezTo>
                <a:cubicBezTo>
                  <a:pt x="69" y="1"/>
                  <a:pt x="62" y="0"/>
                  <a:pt x="54" y="2"/>
                </a:cubicBezTo>
                <a:cubicBezTo>
                  <a:pt x="44" y="5"/>
                  <a:pt x="37" y="13"/>
                  <a:pt x="34" y="23"/>
                </a:cubicBezTo>
                <a:cubicBezTo>
                  <a:pt x="34" y="26"/>
                  <a:pt x="33" y="31"/>
                  <a:pt x="33" y="34"/>
                </a:cubicBezTo>
                <a:cubicBezTo>
                  <a:pt x="33" y="34"/>
                  <a:pt x="33" y="34"/>
                  <a:pt x="33" y="34"/>
                </a:cubicBezTo>
                <a:cubicBezTo>
                  <a:pt x="26" y="32"/>
                  <a:pt x="19" y="33"/>
                  <a:pt x="14" y="37"/>
                </a:cubicBezTo>
                <a:cubicBezTo>
                  <a:pt x="9" y="39"/>
                  <a:pt x="6" y="43"/>
                  <a:pt x="4" y="47"/>
                </a:cubicBezTo>
                <a:cubicBezTo>
                  <a:pt x="4" y="46"/>
                  <a:pt x="4" y="46"/>
                  <a:pt x="4" y="46"/>
                </a:cubicBezTo>
                <a:cubicBezTo>
                  <a:pt x="4" y="46"/>
                  <a:pt x="4" y="46"/>
                  <a:pt x="4" y="46"/>
                </a:cubicBezTo>
                <a:cubicBezTo>
                  <a:pt x="1" y="51"/>
                  <a:pt x="0" y="58"/>
                  <a:pt x="1" y="64"/>
                </a:cubicBezTo>
                <a:lnTo>
                  <a:pt x="131" y="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08" name="TextBox 407"/>
          <p:cNvSpPr txBox="1"/>
          <p:nvPr/>
        </p:nvSpPr>
        <p:spPr>
          <a:xfrm>
            <a:off x="0" y="598670"/>
            <a:ext cx="1179917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200" b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 TÍCH HOA TỈ MUỘI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53703" y="1673563"/>
            <a:ext cx="683109" cy="619705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Oval 11"/>
          <p:cNvSpPr/>
          <p:nvPr/>
        </p:nvSpPr>
        <p:spPr>
          <a:xfrm>
            <a:off x="5228873" y="3591924"/>
            <a:ext cx="1749444" cy="62874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855" y="5075341"/>
            <a:ext cx="1814211" cy="17826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8905" y="1881628"/>
            <a:ext cx="11136496" cy="2339037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just"/>
            <a:r>
              <a:rPr lang="en-US" sz="240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</a:t>
            </a:r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n</a:t>
            </a:r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ước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lũ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cõng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</a:t>
            </a:r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Hai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rớm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Bụt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lang="en-US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Bụt liền phẩy chiếc quạt thần. Kì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hẳn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N</a:t>
            </a:r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240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 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thắm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chùm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che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chở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nụ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</a:t>
            </a:r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Na.</a:t>
            </a:r>
          </a:p>
          <a:p>
            <a:pPr algn="just"/>
            <a:r>
              <a:rPr lang="en-US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240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Dân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tỉ</a:t>
            </a:r>
            <a:r>
              <a:rPr lang="en-US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muội.</a:t>
            </a:r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107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8" grpId="0"/>
      <p:bldP spid="14" grpId="0" animBg="1"/>
      <p:bldP spid="12" grpId="0" animBg="1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213539" y="696456"/>
            <a:ext cx="3511747" cy="414293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Giải</a:t>
            </a:r>
            <a:r>
              <a:rPr lang="en-US" sz="33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nghĩa</a:t>
            </a:r>
            <a:r>
              <a:rPr lang="en-US" sz="33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endParaRPr lang="en-US" sz="3300" b="1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51540" y="5356064"/>
            <a:ext cx="12041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muội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loại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mọc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chùm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1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altLang="vi-VN" sz="3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nụ.</a:t>
            </a:r>
            <a:endParaRPr kumimoji="0" lang="en-US" altLang="vi-VN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026" name="Picture 2" descr="Hoa hồng tỉ muộ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777" y="1427497"/>
            <a:ext cx="3074579" cy="37934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ạt Giống Hoa Hồng Tỷ Muội (20 hạt) | Shopee Việt 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848" y="1382361"/>
            <a:ext cx="3455277" cy="3838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50096" y="6041968"/>
            <a:ext cx="12041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ỉ muội</a:t>
            </a:r>
            <a:r>
              <a:rPr lang="en-US" sz="3200" b="1" noProof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 Từ Hán Việt): </a:t>
            </a:r>
            <a:r>
              <a:rPr lang="en-US" sz="3200" b="1" noProof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 em gái</a:t>
            </a:r>
            <a:endParaRPr kumimoji="0" lang="en-US" altLang="vi-VN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4915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0" y="603909"/>
            <a:ext cx="12011891" cy="5609855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718252" y="96125"/>
            <a:ext cx="8755494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 TÍCH HOA TỈ MUỘI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3654" y="654121"/>
            <a:ext cx="11798237" cy="566302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just"/>
            <a:r>
              <a:rPr lang="en-US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 x</a:t>
            </a:r>
            <a:r>
              <a:rPr lang="vi-VN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a, có hai chị em Nết và Na mồ côi cha mẹ, sống trong ngôi nhà nhỏ bên s</a:t>
            </a:r>
            <a:r>
              <a:rPr lang="vi-VN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</a:t>
            </a:r>
            <a:r>
              <a:rPr lang="en-US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núi. Nết th</a:t>
            </a:r>
            <a:r>
              <a:rPr lang="vi-VN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ươn</a:t>
            </a:r>
            <a:r>
              <a:rPr lang="en-US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 Na, cái gì cũng nh</a:t>
            </a:r>
            <a:r>
              <a:rPr lang="vi-VN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em. Đêm </a:t>
            </a:r>
            <a:r>
              <a:rPr lang="vi-VN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</a:t>
            </a:r>
            <a:r>
              <a:rPr lang="en-US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ng, gió ù ù lùa vào nhà, Nết vòng tay ôm em:</a:t>
            </a:r>
          </a:p>
          <a:p>
            <a:pPr marL="342900" indent="-342900" algn="just">
              <a:buFontTx/>
              <a:buChar char="-"/>
            </a:pPr>
            <a:r>
              <a:rPr lang="en-US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 rét không?</a:t>
            </a:r>
          </a:p>
          <a:p>
            <a:pPr algn="just"/>
            <a:r>
              <a:rPr lang="en-US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Na ôm choàng lấy chị, c</a:t>
            </a:r>
            <a:r>
              <a:rPr lang="vi-VN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ười</a:t>
            </a:r>
            <a:r>
              <a:rPr lang="en-US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rúc rích:</a:t>
            </a:r>
          </a:p>
          <a:p>
            <a:pPr algn="just"/>
            <a:r>
              <a:rPr lang="en-US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Ấm quá!</a:t>
            </a:r>
          </a:p>
          <a:p>
            <a:pPr algn="just"/>
            <a:r>
              <a:rPr lang="en-US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Nết ôm em chặt h</a:t>
            </a:r>
            <a:r>
              <a:rPr lang="vi-VN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ơn</a:t>
            </a:r>
            <a:r>
              <a:rPr lang="en-US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thầm thì:</a:t>
            </a:r>
          </a:p>
          <a:p>
            <a:pPr algn="just"/>
            <a:r>
              <a:rPr lang="en-US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Mẹ bảo chị em mình là hai bông hoa hồng, chị là bông to, em là bông nhỏ. Chị em mình mãi bên nhau nhé!</a:t>
            </a:r>
          </a:p>
          <a:p>
            <a:pPr algn="just"/>
            <a:r>
              <a:rPr lang="en-US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Na gật </a:t>
            </a:r>
            <a:r>
              <a:rPr lang="vi-VN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Hai chị em cứ thế ôm nhau ngủ.      </a:t>
            </a:r>
          </a:p>
          <a:p>
            <a:pPr indent="463550" algn="just"/>
            <a:r>
              <a:rPr lang="en-US" sz="240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</a:t>
            </a:r>
            <a:r>
              <a:rPr lang="vi-VN" sz="240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</a:t>
            </a:r>
            <a:r>
              <a:rPr lang="en-US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 ấy, n</a:t>
            </a:r>
            <a:r>
              <a:rPr lang="vi-VN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ước</a:t>
            </a:r>
            <a:r>
              <a:rPr lang="en-US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lũ dâng cao, Nết cõng em chạy theo dân làng </a:t>
            </a:r>
            <a:r>
              <a:rPr lang="vi-VN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</a:t>
            </a:r>
            <a:r>
              <a:rPr lang="vi-VN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 an toàn. Hai bàn chân Nết rớm máu. Thấy vậy, Bụt th</a:t>
            </a:r>
            <a:r>
              <a:rPr lang="vi-VN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ươn</a:t>
            </a:r>
            <a:r>
              <a:rPr lang="en-US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 lắm. Bụt liền phẩy chiếc quạt thần. Kì lạ thay, bàn chân Nết bỗng lành hẳn. N</a:t>
            </a:r>
            <a:r>
              <a:rPr lang="vi-VN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 bàn chân Nết </a:t>
            </a:r>
            <a:r>
              <a:rPr lang="vi-VN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 qua  mọc lên những khóm hoa </a:t>
            </a:r>
            <a:r>
              <a:rPr lang="vi-VN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lang="en-US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thắm. Hoa kết thành chùm, bông hoa lớn che chở cho nụ hoa bé nhỏ. Chúng cũng </a:t>
            </a:r>
            <a:r>
              <a:rPr lang="vi-VN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nh</a:t>
            </a:r>
            <a:r>
              <a:rPr lang="vi-VN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tình chị em của Nết và Na.</a:t>
            </a:r>
          </a:p>
          <a:p>
            <a:pPr algn="just"/>
            <a:r>
              <a:rPr lang="en-US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Dân làng </a:t>
            </a:r>
            <a:r>
              <a:rPr lang="vi-VN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tên cho loài hoa ấy là hoa tỉ muội.</a:t>
            </a:r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320159" y="-255"/>
            <a:ext cx="3871838" cy="642480"/>
          </a:xfrm>
          <a:prstGeom prst="round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11833" y="603909"/>
            <a:ext cx="544558" cy="547474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Oval 6"/>
          <p:cNvSpPr/>
          <p:nvPr/>
        </p:nvSpPr>
        <p:spPr>
          <a:xfrm>
            <a:off x="111833" y="3894512"/>
            <a:ext cx="544558" cy="474735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688155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0" grpId="0" animBg="1"/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" t="1" r="7184" b="-415"/>
          <a:stretch/>
        </p:blipFill>
        <p:spPr>
          <a:xfrm>
            <a:off x="0" y="0"/>
            <a:ext cx="12256655" cy="6858000"/>
          </a:xfrm>
          <a:prstGeom prst="rect">
            <a:avLst/>
          </a:prstGeom>
        </p:spPr>
      </p:pic>
      <p:pic>
        <p:nvPicPr>
          <p:cNvPr id="15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0389" y="-239859"/>
            <a:ext cx="7611613" cy="3026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=""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2784687" y="716696"/>
            <a:ext cx="11203016" cy="1113378"/>
          </a:xfrm>
          <a:prstGeom prst="rect">
            <a:avLst/>
          </a:prstGeom>
          <a:noFill/>
          <a:ln>
            <a:noFill/>
          </a:ln>
        </p:spPr>
        <p:txBody>
          <a:bodyPr wrap="square" lIns="91436" tIns="45718" rIns="91436" bIns="45718">
            <a:spAutoFit/>
          </a:bodyPr>
          <a:lstStyle/>
          <a:p>
            <a:pPr algn="ctr" defTabSz="1219079">
              <a:lnSpc>
                <a:spcPct val="150000"/>
              </a:lnSpc>
              <a:defRPr/>
            </a:pPr>
            <a:r>
              <a:rPr lang="en-US" altLang="zh-CN" sz="5025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altLang="zh-CN" sz="5025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5025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5025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5025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endParaRPr lang="zh-CN" altLang="en-US" sz="5025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637196" y="39449"/>
            <a:ext cx="1285680" cy="1909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48" r="44843"/>
          <a:stretch/>
        </p:blipFill>
        <p:spPr>
          <a:xfrm>
            <a:off x="-63075" y="3501191"/>
            <a:ext cx="3311580" cy="3356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A_图片 4">
            <a:extLst>
              <a:ext uri="{FF2B5EF4-FFF2-40B4-BE49-F238E27FC236}">
                <a16:creationId xmlns="" xmlns:a16="http://schemas.microsoft.com/office/drawing/2014/main" id="{D905F46D-C93D-41F3-B62E-63FA6382E3D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22" y="-331297"/>
            <a:ext cx="5188354" cy="411177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E2BEBDD5-1C69-4D04-BADB-E17C1B32BBC5}"/>
              </a:ext>
            </a:extLst>
          </p:cNvPr>
          <p:cNvSpPr/>
          <p:nvPr/>
        </p:nvSpPr>
        <p:spPr>
          <a:xfrm>
            <a:off x="623997" y="644885"/>
            <a:ext cx="4659952" cy="2631486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altLang="zh-CN" sz="54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Yêu</a:t>
            </a:r>
            <a:r>
              <a:rPr lang="zh-CN" altLang="en-US" sz="54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5400" b="1" dirty="0" err="1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cầu</a:t>
            </a:r>
            <a:endParaRPr lang="zh-CN" altLang="en-US" sz="5400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>
              <a:buClr>
                <a:srgbClr val="000000"/>
              </a:buClr>
              <a:buSzPts val="2800"/>
              <a:buFont typeface="Arial"/>
              <a:buNone/>
            </a:pPr>
            <a:r>
              <a:rPr lang="en-US" altLang="zh-CN" sz="2775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- </a:t>
            </a:r>
            <a:r>
              <a:rPr lang="en-US" altLang="zh-CN" sz="2775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Phân</a:t>
            </a:r>
            <a:r>
              <a:rPr lang="zh-CN" altLang="en-US" sz="2775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775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công</a:t>
            </a:r>
            <a:r>
              <a:rPr lang="zh-CN" altLang="en-US" sz="2775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775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đọc</a:t>
            </a:r>
            <a:r>
              <a:rPr lang="zh-CN" altLang="en-US" sz="2775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775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theo</a:t>
            </a:r>
            <a:r>
              <a:rPr lang="zh-CN" altLang="en-US" sz="2775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775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đoạn</a:t>
            </a:r>
            <a:endParaRPr lang="zh-CN" altLang="en-US" sz="2775" dirty="0">
              <a:ln w="0"/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>
              <a:buClr>
                <a:srgbClr val="000000"/>
              </a:buClr>
              <a:buSzPts val="2800"/>
              <a:buFont typeface="Arial"/>
              <a:buNone/>
            </a:pPr>
            <a:r>
              <a:rPr lang="en-US" altLang="zh-CN" sz="2775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- </a:t>
            </a:r>
            <a:r>
              <a:rPr lang="en-US" altLang="zh-CN" sz="2775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Tất</a:t>
            </a:r>
            <a:r>
              <a:rPr lang="zh-CN" altLang="en-US" sz="2775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775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cả</a:t>
            </a:r>
            <a:r>
              <a:rPr lang="zh-CN" altLang="en-US" sz="2775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775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thành</a:t>
            </a:r>
            <a:r>
              <a:rPr lang="zh-CN" altLang="en-US" sz="2775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775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viên</a:t>
            </a:r>
            <a:r>
              <a:rPr lang="zh-CN" altLang="en-US" sz="2775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775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đều</a:t>
            </a:r>
            <a:r>
              <a:rPr lang="zh-CN" altLang="en-US" sz="2775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775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đọc</a:t>
            </a:r>
            <a:endParaRPr lang="zh-CN" altLang="en-US" sz="2775" dirty="0">
              <a:ln w="0"/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>
              <a:buClr>
                <a:srgbClr val="000000"/>
              </a:buClr>
              <a:buSzPts val="2800"/>
              <a:buFont typeface="Arial"/>
              <a:buNone/>
            </a:pPr>
            <a:r>
              <a:rPr lang="en-US" altLang="zh-CN" sz="2775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- </a:t>
            </a:r>
            <a:r>
              <a:rPr lang="en-US" altLang="zh-CN" sz="2775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Sửa</a:t>
            </a:r>
            <a:r>
              <a:rPr lang="en-US" altLang="zh-CN" sz="2775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775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lỗi</a:t>
            </a:r>
            <a:r>
              <a:rPr lang="en-US" altLang="zh-CN" sz="2775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775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cho</a:t>
            </a:r>
            <a:r>
              <a:rPr lang="en-US" altLang="zh-CN" sz="2775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775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bạn</a:t>
            </a:r>
            <a:r>
              <a:rPr lang="en-US" altLang="zh-CN" sz="2775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775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nếu</a:t>
            </a:r>
            <a:r>
              <a:rPr lang="en-US" altLang="zh-CN" sz="2775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775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bạn</a:t>
            </a:r>
            <a:r>
              <a:rPr lang="en-US" altLang="zh-CN" sz="2775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775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đọc</a:t>
            </a:r>
            <a:r>
              <a:rPr lang="en-US" altLang="zh-CN" sz="2775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775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chưa</a:t>
            </a:r>
            <a:r>
              <a:rPr lang="en-US" altLang="zh-CN" sz="2775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altLang="zh-CN" sz="2775" dirty="0" err="1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đúng</a:t>
            </a:r>
            <a:r>
              <a:rPr lang="en-US" altLang="zh-CN" sz="2775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.</a:t>
            </a:r>
            <a:endParaRPr lang="zh-CN" altLang="en-US" sz="2775" dirty="0">
              <a:ln w="0"/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12" name="Google Shape;568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416931" y="2238694"/>
            <a:ext cx="5416855" cy="4292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572;p1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33725" y="3337246"/>
            <a:ext cx="4637808" cy="23332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915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18252" y="96125"/>
            <a:ext cx="8755494" cy="50778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7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 TÍCH HOA TỈ MUỘI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3763" y="630300"/>
            <a:ext cx="11404471" cy="603235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just"/>
            <a:r>
              <a:rPr lang="en-US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 x</a:t>
            </a:r>
            <a:r>
              <a:rPr lang="vi-VN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a, có hai chị em Nết và Na mồ côi cha mẹ, sống trong ngôi nhà nhỏ bên s</a:t>
            </a:r>
            <a:r>
              <a:rPr lang="vi-VN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</a:t>
            </a:r>
            <a:r>
              <a:rPr lang="en-US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núi. Nết th</a:t>
            </a:r>
            <a:r>
              <a:rPr lang="vi-VN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ươn</a:t>
            </a:r>
            <a:r>
              <a:rPr lang="en-US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 Na, cái gì cũng nh</a:t>
            </a:r>
            <a:r>
              <a:rPr lang="vi-VN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em. Đêm </a:t>
            </a:r>
            <a:r>
              <a:rPr lang="vi-VN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</a:t>
            </a:r>
            <a:r>
              <a:rPr lang="en-US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ng, gió ù ù lùa vào nhà, Nết vòng tay ôm em:</a:t>
            </a:r>
          </a:p>
          <a:p>
            <a:pPr marL="342900" indent="-342900" algn="just">
              <a:buFontTx/>
              <a:buChar char="-"/>
            </a:pPr>
            <a:r>
              <a:rPr lang="en-US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 rét không?</a:t>
            </a:r>
          </a:p>
          <a:p>
            <a:pPr algn="just"/>
            <a:r>
              <a:rPr lang="en-US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Na ôm choàng lấy chị, c</a:t>
            </a:r>
            <a:r>
              <a:rPr lang="vi-VN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ười</a:t>
            </a:r>
            <a:r>
              <a:rPr lang="en-US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rúc rích:</a:t>
            </a:r>
          </a:p>
          <a:p>
            <a:pPr algn="just"/>
            <a:r>
              <a:rPr lang="en-US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Ấm quá!</a:t>
            </a:r>
          </a:p>
          <a:p>
            <a:pPr algn="just"/>
            <a:r>
              <a:rPr lang="en-US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Nết ôm em chặt h</a:t>
            </a:r>
            <a:r>
              <a:rPr lang="vi-VN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ơn</a:t>
            </a:r>
            <a:r>
              <a:rPr lang="en-US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thầm thì:</a:t>
            </a:r>
          </a:p>
          <a:p>
            <a:pPr algn="just"/>
            <a:r>
              <a:rPr lang="en-US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Mẹ bảo chị em mình là hai bông hoa hồng, chị là bông to, em là bông nhỏ. Chị em mình mãi bên nhau nhé!</a:t>
            </a:r>
          </a:p>
          <a:p>
            <a:pPr algn="just"/>
            <a:r>
              <a:rPr lang="en-US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Na gật </a:t>
            </a:r>
            <a:r>
              <a:rPr lang="vi-VN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Hai chị em cứ thế ôm nhau ngủ.      </a:t>
            </a:r>
          </a:p>
          <a:p>
            <a:pPr indent="463550" algn="just"/>
            <a:r>
              <a:rPr lang="en-US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</a:t>
            </a:r>
            <a:r>
              <a:rPr lang="vi-VN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</a:t>
            </a:r>
            <a:r>
              <a:rPr lang="en-US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 ấy, n</a:t>
            </a:r>
            <a:r>
              <a:rPr lang="vi-VN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ước</a:t>
            </a:r>
            <a:r>
              <a:rPr lang="en-US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lũ dâng cao, Nết cõng em chạy theo dân làng </a:t>
            </a:r>
            <a:r>
              <a:rPr lang="vi-VN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</a:t>
            </a:r>
            <a:r>
              <a:rPr lang="vi-VN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 an toàn. Hai bàn chân Nết rớm máu. Thấy vậy, Bụt th</a:t>
            </a:r>
            <a:r>
              <a:rPr lang="vi-VN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ươn</a:t>
            </a:r>
            <a:r>
              <a:rPr lang="en-US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 lắm. Bụt liền phẩy chiếc quạt thần. Kì lạ thay, bàn chân Nết bỗng lành hẳn. N</a:t>
            </a:r>
            <a:r>
              <a:rPr lang="vi-VN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 bàn chân Nết </a:t>
            </a:r>
            <a:r>
              <a:rPr lang="vi-VN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 qua  mọc lên những khóm hoa </a:t>
            </a:r>
            <a:r>
              <a:rPr lang="vi-VN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lang="en-US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thắm. Hoa kết thành chùm, bông hoa lớn che chở cho nụ hoa bé nhỏ. Chúng cũng </a:t>
            </a:r>
            <a:r>
              <a:rPr lang="vi-VN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nh</a:t>
            </a:r>
            <a:r>
              <a:rPr lang="vi-VN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tình chị em của Nết và Na.</a:t>
            </a:r>
          </a:p>
          <a:p>
            <a:pPr algn="just"/>
            <a:r>
              <a:rPr lang="en-US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Dân làng </a:t>
            </a:r>
            <a:r>
              <a:rPr lang="vi-VN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tên cho loài hoa ấy là hoa tỉ muội.</a:t>
            </a:r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320159" y="-255"/>
            <a:ext cx="3871838" cy="642480"/>
          </a:xfrm>
          <a:prstGeom prst="round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lang="en-US" sz="3000" b="1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413065" y="603908"/>
            <a:ext cx="525256" cy="547474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7" name="Oval 6"/>
          <p:cNvSpPr/>
          <p:nvPr/>
        </p:nvSpPr>
        <p:spPr>
          <a:xfrm>
            <a:off x="413065" y="4218039"/>
            <a:ext cx="525256" cy="566175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727380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0" grpId="0" animBg="1"/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" t="1" r="7184" b="-415"/>
          <a:stretch/>
        </p:blipFill>
        <p:spPr>
          <a:xfrm>
            <a:off x="0" y="0"/>
            <a:ext cx="12256655" cy="6853416"/>
          </a:xfrm>
          <a:prstGeom prst="rect">
            <a:avLst/>
          </a:prstGeom>
        </p:spPr>
      </p:pic>
      <p:pic>
        <p:nvPicPr>
          <p:cNvPr id="19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1"/>
            <a:ext cx="12192000" cy="744715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="" xmlns:a16="http://schemas.microsoft.com/office/drawing/2014/main" id="{92AC510F-4E04-400B-8C1C-074ABFBB2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8164" y="3122017"/>
            <a:ext cx="3613836" cy="361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1">
            <a:extLst>
              <a:ext uri="{FF2B5EF4-FFF2-40B4-BE49-F238E27FC236}">
                <a16:creationId xmlns=""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3463602" y="2760304"/>
            <a:ext cx="6418608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40">
              <a:defRPr/>
            </a:pPr>
            <a:r>
              <a:rPr lang="en-US" altLang="zh-CN" sz="6000" b="1" spc="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altLang="zh-CN" sz="6000" b="1" spc="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altLang="zh-CN" sz="6000" b="1" spc="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lang="zh-CN" altLang="en-US" sz="6000" b="1" spc="8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3463602" y="1968456"/>
            <a:ext cx="6418608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40">
              <a:defRPr/>
            </a:pPr>
            <a:r>
              <a:rPr lang="en-US" altLang="zh-CN" sz="5400" b="1" spc="8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 2</a:t>
            </a:r>
            <a:endParaRPr lang="zh-CN" altLang="en-US" sz="5400" b="1" spc="8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236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446"/>
            <a:ext cx="12469091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29298" y="219904"/>
            <a:ext cx="11862702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Na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381454" y="1148203"/>
            <a:ext cx="9758389" cy="4201157"/>
            <a:chOff x="3641819" y="56683"/>
            <a:chExt cx="10039458" cy="2950718"/>
          </a:xfrm>
        </p:grpSpPr>
        <p:grpSp>
          <p:nvGrpSpPr>
            <p:cNvPr id="6" name="组合 8">
              <a:extLst>
                <a:ext uri="{FF2B5EF4-FFF2-40B4-BE49-F238E27FC236}">
                  <a16:creationId xmlns="" xmlns:a16="http://schemas.microsoft.com/office/drawing/2014/main" id="{5F6D462F-AAF5-4684-8BBA-C99289825663}"/>
                </a:ext>
              </a:extLst>
            </p:cNvPr>
            <p:cNvGrpSpPr/>
            <p:nvPr/>
          </p:nvGrpSpPr>
          <p:grpSpPr>
            <a:xfrm>
              <a:off x="3641819" y="56683"/>
              <a:ext cx="10039458" cy="2950718"/>
              <a:chOff x="4591306" y="613472"/>
              <a:chExt cx="3655113" cy="13438766"/>
            </a:xfrm>
          </p:grpSpPr>
          <p:sp>
            <p:nvSpPr>
              <p:cNvPr id="8" name="矩形: 圆角 116">
                <a:extLst>
                  <a:ext uri="{FF2B5EF4-FFF2-40B4-BE49-F238E27FC236}">
                    <a16:creationId xmlns="" xmlns:a16="http://schemas.microsoft.com/office/drawing/2014/main" id="{4B1E2A56-47BE-4A41-B08B-92BAE09C3908}"/>
                  </a:ext>
                </a:extLst>
              </p:cNvPr>
              <p:cNvSpPr/>
              <p:nvPr/>
            </p:nvSpPr>
            <p:spPr>
              <a:xfrm>
                <a:off x="4670387" y="2613310"/>
                <a:ext cx="3488274" cy="9986383"/>
              </a:xfrm>
              <a:prstGeom prst="roundRect">
                <a:avLst>
                  <a:gd name="adj" fmla="val 7742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9" name="图片 117">
                <a:extLst>
                  <a:ext uri="{FF2B5EF4-FFF2-40B4-BE49-F238E27FC236}">
                    <a16:creationId xmlns="" xmlns:a16="http://schemas.microsoft.com/office/drawing/2014/main" id="{17413A04-CE9A-4F24-B2BD-23548634F9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91306" y="613472"/>
                <a:ext cx="175517" cy="2703225"/>
              </a:xfrm>
              <a:prstGeom prst="rect">
                <a:avLst/>
              </a:prstGeom>
            </p:spPr>
          </p:pic>
          <p:pic>
            <p:nvPicPr>
              <p:cNvPr id="10" name="图片 117">
                <a:extLst>
                  <a:ext uri="{FF2B5EF4-FFF2-40B4-BE49-F238E27FC236}">
                    <a16:creationId xmlns="" xmlns:a16="http://schemas.microsoft.com/office/drawing/2014/main" id="{17413A04-CE9A-4F24-B2BD-23548634F9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70902" y="11349012"/>
                <a:ext cx="175517" cy="2703226"/>
              </a:xfrm>
              <a:prstGeom prst="rect">
                <a:avLst/>
              </a:prstGeom>
            </p:spPr>
          </p:pic>
        </p:grpSp>
        <p:sp>
          <p:nvSpPr>
            <p:cNvPr id="7" name="TextBox 6"/>
            <p:cNvSpPr txBox="1"/>
            <p:nvPr/>
          </p:nvSpPr>
          <p:spPr>
            <a:xfrm>
              <a:off x="4123908" y="641838"/>
              <a:ext cx="8708300" cy="367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- </a:t>
              </a:r>
              <a:r>
                <a:rPr lang="en-US" sz="28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Chị</a:t>
              </a:r>
              <a:r>
                <a: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Nết</a:t>
              </a:r>
              <a:r>
                <a: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cái</a:t>
              </a:r>
              <a:r>
                <a: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cũng</a:t>
              </a:r>
              <a:r>
                <a: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nhường</a:t>
              </a:r>
              <a:r>
                <a: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123907" y="996090"/>
              <a:ext cx="8708300" cy="367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- </a:t>
              </a:r>
              <a:r>
                <a:rPr lang="en-US" sz="28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Đêm</a:t>
              </a:r>
              <a:r>
                <a: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đông</a:t>
              </a:r>
              <a:r>
                <a: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chị</a:t>
              </a:r>
              <a:r>
                <a: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Nết</a:t>
              </a:r>
              <a:r>
                <a: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ôm</a:t>
              </a:r>
              <a:r>
                <a: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cho</a:t>
              </a:r>
              <a:r>
                <a: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đỡ</a:t>
              </a:r>
              <a:r>
                <a: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rét</a:t>
              </a:r>
              <a:r>
                <a: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123907" y="1370289"/>
              <a:ext cx="8708300" cy="367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- Na </a:t>
              </a:r>
              <a:r>
                <a:rPr lang="en-US" sz="28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ôm</a:t>
              </a:r>
              <a:r>
                <a: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choàng</a:t>
              </a:r>
              <a:r>
                <a: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lấy</a:t>
              </a:r>
              <a:r>
                <a: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chị</a:t>
              </a:r>
              <a:r>
                <a: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cười</a:t>
              </a:r>
              <a:r>
                <a: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rúc</a:t>
              </a:r>
              <a:r>
                <a: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rich.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123906" y="1772498"/>
              <a:ext cx="8708300" cy="367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- </a:t>
              </a:r>
              <a:r>
                <a:rPr lang="en-US" sz="28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Nết</a:t>
              </a:r>
              <a:r>
                <a: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ôm</a:t>
              </a:r>
              <a:r>
                <a: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thật</a:t>
              </a:r>
              <a:r>
                <a: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chặt</a:t>
              </a:r>
              <a:r>
                <a: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thầm</a:t>
              </a:r>
              <a:r>
                <a: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thì</a:t>
              </a:r>
              <a:r>
                <a: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123907" y="2224675"/>
              <a:ext cx="8708300" cy="367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- Hai </a:t>
              </a:r>
              <a:r>
                <a:rPr lang="en-US" sz="28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chị</a:t>
              </a:r>
              <a:r>
                <a: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ôm</a:t>
              </a:r>
              <a:r>
                <a: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nhau</a:t>
              </a:r>
              <a:r>
                <a: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ngủ</a:t>
              </a:r>
              <a:r>
                <a:rPr lang="en-US" sz="28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8142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067" y="0"/>
            <a:ext cx="12341067" cy="693018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67892" y="1581340"/>
            <a:ext cx="11043590" cy="4809835"/>
            <a:chOff x="3641819" y="56683"/>
            <a:chExt cx="10039458" cy="2950718"/>
          </a:xfrm>
        </p:grpSpPr>
        <p:grpSp>
          <p:nvGrpSpPr>
            <p:cNvPr id="4" name="组合 8">
              <a:extLst>
                <a:ext uri="{FF2B5EF4-FFF2-40B4-BE49-F238E27FC236}">
                  <a16:creationId xmlns="" xmlns:a16="http://schemas.microsoft.com/office/drawing/2014/main" id="{5F6D462F-AAF5-4684-8BBA-C99289825663}"/>
                </a:ext>
              </a:extLst>
            </p:cNvPr>
            <p:cNvGrpSpPr/>
            <p:nvPr/>
          </p:nvGrpSpPr>
          <p:grpSpPr>
            <a:xfrm>
              <a:off x="3641819" y="56683"/>
              <a:ext cx="10039458" cy="2950718"/>
              <a:chOff x="4591306" y="613472"/>
              <a:chExt cx="3655113" cy="13438766"/>
            </a:xfrm>
          </p:grpSpPr>
          <p:sp>
            <p:nvSpPr>
              <p:cNvPr id="10" name="矩形: 圆角 116">
                <a:extLst>
                  <a:ext uri="{FF2B5EF4-FFF2-40B4-BE49-F238E27FC236}">
                    <a16:creationId xmlns="" xmlns:a16="http://schemas.microsoft.com/office/drawing/2014/main" id="{4B1E2A56-47BE-4A41-B08B-92BAE09C3908}"/>
                  </a:ext>
                </a:extLst>
              </p:cNvPr>
              <p:cNvSpPr/>
              <p:nvPr/>
            </p:nvSpPr>
            <p:spPr>
              <a:xfrm>
                <a:off x="4670387" y="2613310"/>
                <a:ext cx="3488274" cy="9986383"/>
              </a:xfrm>
              <a:prstGeom prst="roundRect">
                <a:avLst>
                  <a:gd name="adj" fmla="val 7742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1" name="图片 117">
                <a:extLst>
                  <a:ext uri="{FF2B5EF4-FFF2-40B4-BE49-F238E27FC236}">
                    <a16:creationId xmlns="" xmlns:a16="http://schemas.microsoft.com/office/drawing/2014/main" id="{17413A04-CE9A-4F24-B2BD-23548634F9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91306" y="613472"/>
                <a:ext cx="175517" cy="2703225"/>
              </a:xfrm>
              <a:prstGeom prst="rect">
                <a:avLst/>
              </a:prstGeom>
            </p:spPr>
          </p:pic>
          <p:pic>
            <p:nvPicPr>
              <p:cNvPr id="12" name="图片 117">
                <a:extLst>
                  <a:ext uri="{FF2B5EF4-FFF2-40B4-BE49-F238E27FC236}">
                    <a16:creationId xmlns="" xmlns:a16="http://schemas.microsoft.com/office/drawing/2014/main" id="{17413A04-CE9A-4F24-B2BD-23548634F9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70902" y="11349012"/>
                <a:ext cx="175517" cy="2703226"/>
              </a:xfrm>
              <a:prstGeom prst="rect">
                <a:avLst/>
              </a:prstGeom>
            </p:spPr>
          </p:pic>
        </p:grpSp>
        <p:sp>
          <p:nvSpPr>
            <p:cNvPr id="5" name="TextBox 4"/>
            <p:cNvSpPr txBox="1"/>
            <p:nvPr/>
          </p:nvSpPr>
          <p:spPr>
            <a:xfrm>
              <a:off x="4123910" y="917911"/>
              <a:ext cx="5530063" cy="1076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Khi</a:t>
              </a:r>
              <a:r>
                <a:rPr lang="en-US" sz="36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nước </a:t>
              </a:r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lũ</a:t>
              </a:r>
              <a:r>
                <a:rPr lang="en-US" sz="36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dâng</a:t>
              </a:r>
              <a:r>
                <a:rPr lang="en-US" sz="36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cao</a:t>
              </a:r>
              <a:r>
                <a:rPr lang="en-US" sz="36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chị</a:t>
              </a:r>
              <a:r>
                <a:rPr lang="en-US" sz="36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Nết</a:t>
              </a:r>
              <a:r>
                <a:rPr lang="en-US" sz="36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theo</a:t>
              </a:r>
              <a:r>
                <a:rPr lang="en-US" sz="36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dân</a:t>
              </a:r>
              <a:r>
                <a:rPr lang="en-US" sz="36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làng</a:t>
              </a:r>
              <a:r>
                <a:rPr lang="en-US" sz="36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cõng</a:t>
              </a:r>
              <a:r>
                <a:rPr lang="en-US" sz="36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36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đến</a:t>
              </a:r>
              <a:r>
                <a:rPr lang="en-US" sz="36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nơi</a:t>
              </a:r>
              <a:r>
                <a:rPr lang="en-US" sz="36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an </a:t>
              </a:r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toàn</a:t>
              </a:r>
              <a:r>
                <a:rPr lang="en-US" sz="36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23" name="Rounded Rectangle 22"/>
          <p:cNvSpPr/>
          <p:nvPr/>
        </p:nvSpPr>
        <p:spPr>
          <a:xfrm>
            <a:off x="213794" y="212537"/>
            <a:ext cx="11862702" cy="13537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 lũ dâng cao, chị Nết đưa Na đến nơi an toàn bằng cách nào? 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/>
          <a:srcRect l="51491" t="36472" r="24913" b="18304"/>
          <a:stretch/>
        </p:blipFill>
        <p:spPr>
          <a:xfrm>
            <a:off x="7850209" y="2535175"/>
            <a:ext cx="2827282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790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/>
        </p:blipFill>
        <p:spPr>
          <a:xfrm rot="20845565">
            <a:off x="6168732" y="2328342"/>
            <a:ext cx="1466315" cy="23952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/>
        </p:blipFill>
        <p:spPr>
          <a:xfrm rot="20845565">
            <a:off x="5218661" y="2695086"/>
            <a:ext cx="1253439" cy="20475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/>
        </p:blipFill>
        <p:spPr>
          <a:xfrm rot="20845565">
            <a:off x="7325219" y="2938012"/>
            <a:ext cx="1073860" cy="1754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/>
        </p:blipFill>
        <p:spPr>
          <a:xfrm rot="20845565">
            <a:off x="8106529" y="3166509"/>
            <a:ext cx="941230" cy="15375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/>
        </p:blipFill>
        <p:spPr>
          <a:xfrm rot="20845565">
            <a:off x="8934332" y="3418826"/>
            <a:ext cx="820362" cy="13400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/>
        </p:blipFill>
        <p:spPr>
          <a:xfrm rot="20845565">
            <a:off x="4508427" y="3173628"/>
            <a:ext cx="932514" cy="15233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/>
        </p:blipFill>
        <p:spPr>
          <a:xfrm rot="20845565">
            <a:off x="3844584" y="3306749"/>
            <a:ext cx="816918" cy="13344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/>
        </p:blipFill>
        <p:spPr>
          <a:xfrm rot="20845565">
            <a:off x="3217895" y="3501917"/>
            <a:ext cx="816918" cy="13344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/>
        </p:blipFill>
        <p:spPr>
          <a:xfrm rot="20845565">
            <a:off x="2652997" y="3749222"/>
            <a:ext cx="816918" cy="133447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/>
        </p:blipFill>
        <p:spPr>
          <a:xfrm rot="20845565">
            <a:off x="9575827" y="3563782"/>
            <a:ext cx="816918" cy="133447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33" r="35614" b="10585"/>
          <a:stretch/>
        </p:blipFill>
        <p:spPr>
          <a:xfrm rot="20845565">
            <a:off x="10168918" y="3735735"/>
            <a:ext cx="816918" cy="133447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33" b="80926" l="58229" r="64063">
                        <a14:foregroundMark x1="61563" y1="63056" x2="62344" y2="63056"/>
                        <a14:foregroundMark x1="63281" y1="62778" x2="63542" y2="62870"/>
                        <a14:backgroundMark x1="60000" y1="65648" x2="60521" y2="61296"/>
                      </a14:backgroundRemoval>
                    </a14:imgEffect>
                  </a14:imgLayer>
                </a14:imgProps>
              </a:ext>
            </a:extLst>
          </a:blip>
          <a:srcRect l="58332" t="61926" r="35173" b="20896"/>
          <a:stretch/>
        </p:blipFill>
        <p:spPr>
          <a:xfrm flipH="1">
            <a:off x="9807780" y="1802077"/>
            <a:ext cx="2187007" cy="3253841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865931" y="63882"/>
            <a:ext cx="10460137" cy="13537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xảy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cõng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lũ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55906" y="4875935"/>
            <a:ext cx="2949940" cy="105560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rớm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999464" y="4855852"/>
            <a:ext cx="3039867" cy="105560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Bụt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phẩy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quạt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thần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591335" y="4822022"/>
            <a:ext cx="2949940" cy="105560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lành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hẳn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76260" y="6146666"/>
            <a:ext cx="10048240" cy="57888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Nơi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mọc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thắm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5903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 L -0.82318 0.033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159" y="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90"/>
                            </p:stCondLst>
                            <p:childTnLst>
                              <p:par>
                                <p:cTn id="5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0" grpId="0" animBg="1"/>
      <p:bldP spid="21" grpId="0" animBg="1"/>
      <p:bldP spid="2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066"/>
            <a:ext cx="12192000" cy="6926065"/>
          </a:xfrm>
          <a:prstGeom prst="rect">
            <a:avLst/>
          </a:prstGeom>
        </p:spPr>
      </p:pic>
      <p:grpSp>
        <p:nvGrpSpPr>
          <p:cNvPr id="5" name="组合 8">
            <a:extLst>
              <a:ext uri="{FF2B5EF4-FFF2-40B4-BE49-F238E27FC236}">
                <a16:creationId xmlns="" xmlns:a16="http://schemas.microsoft.com/office/drawing/2014/main" id="{5F6D462F-AAF5-4684-8BBA-C99289825663}"/>
              </a:ext>
            </a:extLst>
          </p:cNvPr>
          <p:cNvGrpSpPr/>
          <p:nvPr/>
        </p:nvGrpSpPr>
        <p:grpSpPr>
          <a:xfrm>
            <a:off x="0" y="-83038"/>
            <a:ext cx="12079705" cy="6224564"/>
            <a:chOff x="4591306" y="613472"/>
            <a:chExt cx="3655113" cy="13438766"/>
          </a:xfrm>
        </p:grpSpPr>
        <p:sp>
          <p:nvSpPr>
            <p:cNvPr id="11" name="矩形: 圆角 116">
              <a:extLst>
                <a:ext uri="{FF2B5EF4-FFF2-40B4-BE49-F238E27FC236}">
                  <a16:creationId xmlns="" xmlns:a16="http://schemas.microsoft.com/office/drawing/2014/main" id="{4B1E2A56-47BE-4A41-B08B-92BAE09C3908}"/>
                </a:ext>
              </a:extLst>
            </p:cNvPr>
            <p:cNvSpPr/>
            <p:nvPr/>
          </p:nvSpPr>
          <p:spPr>
            <a:xfrm>
              <a:off x="4670387" y="2613310"/>
              <a:ext cx="3488274" cy="9986383"/>
            </a:xfrm>
            <a:prstGeom prst="roundRect">
              <a:avLst>
                <a:gd name="adj" fmla="val 7742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2" name="图片 117">
              <a:extLst>
                <a:ext uri="{FF2B5EF4-FFF2-40B4-BE49-F238E27FC236}">
                  <a16:creationId xmlns="" xmlns:a16="http://schemas.microsoft.com/office/drawing/2014/main" id="{17413A04-CE9A-4F24-B2BD-23548634F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1306" y="613472"/>
              <a:ext cx="175517" cy="2703225"/>
            </a:xfrm>
            <a:prstGeom prst="rect">
              <a:avLst/>
            </a:prstGeom>
          </p:spPr>
        </p:pic>
        <p:pic>
          <p:nvPicPr>
            <p:cNvPr id="13" name="图片 117">
              <a:extLst>
                <a:ext uri="{FF2B5EF4-FFF2-40B4-BE49-F238E27FC236}">
                  <a16:creationId xmlns="" xmlns:a16="http://schemas.microsoft.com/office/drawing/2014/main" id="{17413A04-CE9A-4F24-B2BD-23548634F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0902" y="11349012"/>
              <a:ext cx="175517" cy="2703226"/>
            </a:xfrm>
            <a:prstGeom prst="rect">
              <a:avLst/>
            </a:prstGeom>
          </p:spPr>
        </p:pic>
      </p:grpSp>
      <p:sp>
        <p:nvSpPr>
          <p:cNvPr id="19" name="Rounded Rectangle 18"/>
          <p:cNvSpPr/>
          <p:nvPr/>
        </p:nvSpPr>
        <p:spPr>
          <a:xfrm>
            <a:off x="687753" y="1066762"/>
            <a:ext cx="10811890" cy="13537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 Theo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Tỉ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Muội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25955" y="2457832"/>
            <a:ext cx="10473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25955" y="3217394"/>
            <a:ext cx="10473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che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chở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25955" y="4030235"/>
            <a:ext cx="10473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nụ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quây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quần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39231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55" y="1"/>
            <a:ext cx="9906000" cy="6946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04887" y="30511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687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1" r="4937"/>
          <a:stretch/>
        </p:blipFill>
        <p:spPr bwMode="auto">
          <a:xfrm>
            <a:off x="4697978" y="1"/>
            <a:ext cx="6285437" cy="7086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1719398" y="5297406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2" y="4822265"/>
            <a:ext cx="1698437" cy="196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Oval Callout 21"/>
          <p:cNvSpPr/>
          <p:nvPr/>
        </p:nvSpPr>
        <p:spPr>
          <a:xfrm>
            <a:off x="1719396" y="165473"/>
            <a:ext cx="4633600" cy="2209800"/>
          </a:xfrm>
          <a:prstGeom prst="wedgeEllipseCallout">
            <a:avLst>
              <a:gd name="adj1" fmla="val 11292"/>
              <a:gd name="adj2" fmla="val 83942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nhặt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dẻ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trữ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23" name="Oval Callout 22"/>
          <p:cNvSpPr/>
          <p:nvPr/>
        </p:nvSpPr>
        <p:spPr>
          <a:xfrm>
            <a:off x="4905632" y="5209655"/>
            <a:ext cx="3476368" cy="1578607"/>
          </a:xfrm>
          <a:prstGeom prst="wedgeEllipseCallout">
            <a:avLst>
              <a:gd name="adj1" fmla="val 58327"/>
              <a:gd name="adj2" fmla="val -34142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Vâng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ạ!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Bây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thôi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655379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92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3140242" y="1450807"/>
            <a:ext cx="5543550" cy="2591803"/>
            <a:chOff x="6476999" y="419100"/>
            <a:chExt cx="3943349" cy="2515432"/>
          </a:xfrm>
          <a:solidFill>
            <a:srgbClr val="FFC86D"/>
          </a:solidFill>
        </p:grpSpPr>
        <p:sp>
          <p:nvSpPr>
            <p:cNvPr id="7" name="Cloud Callout 6"/>
            <p:cNvSpPr/>
            <p:nvPr/>
          </p:nvSpPr>
          <p:spPr>
            <a:xfrm flipH="1">
              <a:off x="6476999" y="419100"/>
              <a:ext cx="3943349" cy="2515432"/>
            </a:xfrm>
            <a:prstGeom prst="cloudCallout">
              <a:avLst>
                <a:gd name="adj1" fmla="val -63162"/>
                <a:gd name="adj2" fmla="val 33039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4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/>
            <p:cNvSpPr txBox="1">
              <a:spLocks noChangeArrowheads="1"/>
            </p:cNvSpPr>
            <p:nvPr/>
          </p:nvSpPr>
          <p:spPr bwMode="auto">
            <a:xfrm>
              <a:off x="7110331" y="785827"/>
              <a:ext cx="2801891" cy="170263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/>
              <a:r>
                <a:rPr lang="en-US" altLang="en-US" sz="360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Bài </a:t>
              </a:r>
              <a:r>
                <a:rPr lang="en-US" altLang="en-US" sz="360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đọc Sự tích hoa tỉ muội cho em </a:t>
              </a:r>
              <a:r>
                <a:rPr lang="en-US" altLang="en-US" sz="360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biết </a:t>
              </a:r>
              <a:endParaRPr lang="en-US" altLang="en-US" sz="36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eaLnBrk="1" hangingPunct="1"/>
              <a:r>
                <a:rPr lang="en-US" altLang="en-US" sz="360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điều </a:t>
              </a:r>
              <a:r>
                <a:rPr lang="en-US" altLang="en-US" sz="360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gì?</a:t>
              </a:r>
              <a:endParaRPr lang="en-US" altLang="en-US" sz="40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3292642" y="1603207"/>
            <a:ext cx="5543550" cy="2591803"/>
            <a:chOff x="6476999" y="419100"/>
            <a:chExt cx="3943349" cy="2515432"/>
          </a:xfrm>
          <a:solidFill>
            <a:srgbClr val="FFC86D"/>
          </a:solidFill>
        </p:grpSpPr>
        <p:sp>
          <p:nvSpPr>
            <p:cNvPr id="11" name="Cloud Callout 10"/>
            <p:cNvSpPr/>
            <p:nvPr/>
          </p:nvSpPr>
          <p:spPr>
            <a:xfrm flipH="1">
              <a:off x="6476999" y="419100"/>
              <a:ext cx="3943349" cy="2515432"/>
            </a:xfrm>
            <a:prstGeom prst="cloudCallout">
              <a:avLst>
                <a:gd name="adj1" fmla="val -63162"/>
                <a:gd name="adj2" fmla="val 33039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4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/>
            <p:cNvSpPr txBox="1">
              <a:spLocks noChangeArrowheads="1"/>
            </p:cNvSpPr>
            <p:nvPr/>
          </p:nvSpPr>
          <p:spPr bwMode="auto">
            <a:xfrm>
              <a:off x="7110331" y="785827"/>
              <a:ext cx="2801891" cy="170263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/>
              <a:r>
                <a:rPr lang="en-US" altLang="en-US" sz="360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Bài </a:t>
              </a:r>
              <a:r>
                <a:rPr lang="en-US" altLang="en-US" sz="360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đọc ca ngợi tình chị em thắm thiết của Nết và Na.</a:t>
              </a:r>
              <a:endParaRPr lang="en-US" altLang="en-US" sz="40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0451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="" xmlns:a16="http://schemas.microsoft.com/office/drawing/2014/main" id="{1C3256A2-416D-4670-AD10-0133FCC1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/>
        </p:blipFill>
        <p:spPr>
          <a:xfrm>
            <a:off x="0" y="114431"/>
            <a:ext cx="11170508" cy="732973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70022" y="700675"/>
            <a:ext cx="96132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+ Toàn</a:t>
            </a:r>
            <a:r>
              <a:rPr kumimoji="0" lang="en-US" sz="4000" u="none" strike="noStrike" kern="1200" cap="none" spc="0" normalizeH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bài đọc giọng</a:t>
            </a:r>
            <a:r>
              <a:rPr kumimoji="0" lang="en-US" sz="400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chậm </a:t>
            </a:r>
            <a:r>
              <a:rPr kumimoji="0" lang="en-US" sz="400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rãi</a:t>
            </a:r>
            <a:r>
              <a:rPr kumimoji="0" lang="en-US" sz="400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00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nhẹ</a:t>
            </a:r>
            <a:r>
              <a:rPr kumimoji="0" lang="en-US" sz="400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nhàng</a:t>
            </a:r>
            <a:r>
              <a:rPr kumimoji="0" lang="en-US" sz="400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+ </a:t>
            </a:r>
            <a:r>
              <a:rPr kumimoji="0" lang="en-US" sz="400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kumimoji="0" lang="en-US" sz="400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kumimoji="0" lang="en-US" sz="400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kumimoji="0" lang="en-US" sz="400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400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chậm</a:t>
            </a:r>
            <a:r>
              <a:rPr kumimoji="0" lang="en-US" sz="400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rãi</a:t>
            </a:r>
            <a:r>
              <a:rPr kumimoji="0" lang="en-US" sz="400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00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400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sz="400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sz="400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ân</a:t>
            </a:r>
            <a:r>
              <a:rPr kumimoji="0" lang="en-US" sz="400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kumimoji="0" lang="en-US" sz="400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00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sz="400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thương</a:t>
            </a:r>
            <a:r>
              <a:rPr kumimoji="0" lang="en-US" sz="400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30103" y="2332603"/>
            <a:ext cx="4105386" cy="452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183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" t="1" r="7184" b="-415"/>
          <a:stretch/>
        </p:blipFill>
        <p:spPr>
          <a:xfrm>
            <a:off x="-46182" y="294676"/>
            <a:ext cx="12256655" cy="6198488"/>
          </a:xfrm>
          <a:prstGeom prst="rect">
            <a:avLst/>
          </a:prstGeom>
        </p:spPr>
      </p:pic>
      <p:pic>
        <p:nvPicPr>
          <p:cNvPr id="19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1"/>
            <a:ext cx="12192000" cy="74471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11">
            <a:extLst>
              <a:ext uri="{FF2B5EF4-FFF2-40B4-BE49-F238E27FC236}">
                <a16:creationId xmlns=""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03914" y="2624434"/>
            <a:ext cx="6418608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40">
              <a:defRPr/>
            </a:pPr>
            <a:r>
              <a:rPr lang="en-US" altLang="zh-CN" sz="5400" b="1" spc="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altLang="zh-CN" sz="5400" b="1" spc="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5400" b="1" spc="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5400" b="1" spc="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5400" b="1" spc="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endParaRPr lang="zh-CN" altLang="en-US" sz="5400" b="1" spc="8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773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284554" y="204413"/>
            <a:ext cx="8189192" cy="50778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7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 TÍCH HOA TỈ MUỘI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79295" y="630300"/>
            <a:ext cx="9018938" cy="3816365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just"/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x</a:t>
            </a:r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mồ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cha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ngôi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</a:t>
            </a:r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 Na,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</a:t>
            </a:r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ù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ù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lùa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vòng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rét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Na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choàng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</a:t>
            </a:r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rúc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rích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chặt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</a:t>
            </a:r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40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 chị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to,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mãi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nhé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Na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gật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Hai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ngủ</a:t>
            </a:r>
            <a:r>
              <a:rPr lang="en-US" sz="240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     </a:t>
            </a:r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0" y="28776"/>
            <a:ext cx="2683041" cy="642480"/>
          </a:xfrm>
          <a:prstGeom prst="round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 </a:t>
            </a:r>
            <a:r>
              <a:rPr lang="en-US" sz="3000" b="1" smtClean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 lại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2929335" y="603908"/>
            <a:ext cx="415385" cy="547474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1060" y="866267"/>
            <a:ext cx="2641981" cy="35613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kern="0">
                <a:solidFill>
                  <a:srgbClr val="FFFF00"/>
                </a:solidFill>
              </a:rPr>
              <a:t>Tiêu chí nhận </a:t>
            </a:r>
            <a:r>
              <a:rPr lang="en-US" sz="2800" b="1" kern="0" smtClean="0">
                <a:solidFill>
                  <a:srgbClr val="FFFF00"/>
                </a:solidFill>
              </a:rPr>
              <a:t>xét :</a:t>
            </a:r>
            <a:br>
              <a:rPr lang="en-US" sz="2800" b="1" kern="0" smtClean="0">
                <a:solidFill>
                  <a:srgbClr val="FFFF00"/>
                </a:solidFill>
              </a:rPr>
            </a:br>
            <a:r>
              <a:rPr lang="en-US" sz="2400" kern="0" smtClean="0">
                <a:solidFill>
                  <a:srgbClr val="002060"/>
                </a:solidFill>
              </a:rPr>
              <a:t>- Đọc </a:t>
            </a:r>
            <a:r>
              <a:rPr lang="en-US" sz="2400" kern="0">
                <a:solidFill>
                  <a:srgbClr val="002060"/>
                </a:solidFill>
              </a:rPr>
              <a:t>đúng </a:t>
            </a:r>
            <a:r>
              <a:rPr lang="en-US" sz="2400" kern="0" smtClean="0">
                <a:solidFill>
                  <a:srgbClr val="002060"/>
                </a:solidFill>
              </a:rPr>
              <a:t>đoạn.</a:t>
            </a:r>
            <a:br>
              <a:rPr lang="en-US" sz="2400" kern="0" smtClean="0">
                <a:solidFill>
                  <a:srgbClr val="002060"/>
                </a:solidFill>
              </a:rPr>
            </a:br>
            <a:r>
              <a:rPr lang="en-US" sz="2400" kern="0" smtClean="0">
                <a:solidFill>
                  <a:srgbClr val="002060"/>
                </a:solidFill>
              </a:rPr>
              <a:t>- Đọc </a:t>
            </a:r>
            <a:r>
              <a:rPr lang="en-US" sz="2400" kern="0">
                <a:solidFill>
                  <a:srgbClr val="002060"/>
                </a:solidFill>
              </a:rPr>
              <a:t>rõ </a:t>
            </a:r>
            <a:r>
              <a:rPr lang="en-US" sz="2400" kern="0" smtClean="0">
                <a:solidFill>
                  <a:srgbClr val="002060"/>
                </a:solidFill>
              </a:rPr>
              <a:t>ràng, lưu loát.</a:t>
            </a:r>
            <a:br>
              <a:rPr lang="en-US" sz="2400" kern="0" smtClean="0">
                <a:solidFill>
                  <a:srgbClr val="002060"/>
                </a:solidFill>
              </a:rPr>
            </a:br>
            <a:r>
              <a:rPr lang="en-US" sz="2400" kern="0" smtClean="0">
                <a:solidFill>
                  <a:srgbClr val="002060"/>
                </a:solidFill>
              </a:rPr>
              <a:t>- Thể </a:t>
            </a:r>
            <a:r>
              <a:rPr lang="en-US" sz="2400" kern="0">
                <a:solidFill>
                  <a:srgbClr val="002060"/>
                </a:solidFill>
              </a:rPr>
              <a:t>hiện </a:t>
            </a:r>
            <a:r>
              <a:rPr lang="en-US" sz="2400" kern="0" smtClean="0">
                <a:solidFill>
                  <a:srgbClr val="002060"/>
                </a:solidFill>
              </a:rPr>
              <a:t>giọng đọc phù hợp. </a:t>
            </a:r>
            <a:endParaRPr lang="en-US" sz="2400" kern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36295" y="4263964"/>
            <a:ext cx="10161938" cy="2339037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just"/>
            <a:r>
              <a:rPr lang="en-US" sz="240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N</a:t>
            </a:r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n</a:t>
            </a:r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ước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lũ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cõng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</a:t>
            </a:r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Hai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rớm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máu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Bụt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</a:t>
            </a:r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ươn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lang="en-US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Bụt liền phẩy chiếc quạt thần. Kì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hẳn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N</a:t>
            </a:r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240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 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mọc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đỏ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thắm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chùm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che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chở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nụ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</a:t>
            </a:r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Na.</a:t>
            </a:r>
          </a:p>
          <a:p>
            <a:pPr algn="just"/>
            <a:r>
              <a:rPr lang="en-US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240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Dân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làng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tỉ</a:t>
            </a:r>
            <a:r>
              <a:rPr lang="en-US" sz="24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muội.</a:t>
            </a:r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901255" y="4161364"/>
            <a:ext cx="415385" cy="547474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en-US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47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" t="1" r="7184" b="-415"/>
          <a:stretch/>
        </p:blipFill>
        <p:spPr>
          <a:xfrm>
            <a:off x="-46182" y="294676"/>
            <a:ext cx="12256655" cy="6558740"/>
          </a:xfrm>
          <a:prstGeom prst="rect">
            <a:avLst/>
          </a:prstGeom>
        </p:spPr>
      </p:pic>
      <p:pic>
        <p:nvPicPr>
          <p:cNvPr id="19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1"/>
            <a:ext cx="12192000" cy="74471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1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11">
            <a:extLst>
              <a:ext uri="{FF2B5EF4-FFF2-40B4-BE49-F238E27FC236}">
                <a16:creationId xmlns=""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3120786" y="2208936"/>
            <a:ext cx="6418608" cy="17543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40">
              <a:defRPr/>
            </a:pPr>
            <a:r>
              <a:rPr lang="en-US" altLang="zh-CN" sz="5400" b="1" spc="80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altLang="zh-CN" sz="5400" b="1" spc="8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tập theo văn bản đọc</a:t>
            </a:r>
            <a:endParaRPr lang="zh-CN" altLang="en-US" sz="5400" b="1" spc="80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423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E43A4F44-8C5E-42D9-AB33-BE1B9BC53F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974" y="262941"/>
            <a:ext cx="786511" cy="58439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3A4871B5-2A6E-4C95-A739-F5C69C9AB2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7732" y="1264818"/>
            <a:ext cx="725465" cy="53903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791" y="-119007"/>
            <a:ext cx="1242640" cy="90201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3938" y="473876"/>
            <a:ext cx="1331922" cy="102078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95E7A02D-12BE-49C7-BE19-B776539B2A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400" y="-9552"/>
            <a:ext cx="1535541" cy="123654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9305" y="-179492"/>
            <a:ext cx="823892" cy="1338169"/>
          </a:xfrm>
          <a:prstGeom prst="rect">
            <a:avLst/>
          </a:prstGeom>
        </p:spPr>
      </p:pic>
      <p:sp>
        <p:nvSpPr>
          <p:cNvPr id="13" name="任意多边形: 形状 12">
            <a:extLst>
              <a:ext uri="{FF2B5EF4-FFF2-40B4-BE49-F238E27FC236}">
                <a16:creationId xmlns="" xmlns:a16="http://schemas.microsoft.com/office/drawing/2014/main" id="{3C09AE8E-05AD-484A-9A22-7F536B362F1F}"/>
              </a:ext>
            </a:extLst>
          </p:cNvPr>
          <p:cNvSpPr/>
          <p:nvPr/>
        </p:nvSpPr>
        <p:spPr>
          <a:xfrm>
            <a:off x="373441" y="573718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19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任意多边形: 形状 13">
            <a:extLst>
              <a:ext uri="{FF2B5EF4-FFF2-40B4-BE49-F238E27FC236}">
                <a16:creationId xmlns="" xmlns:a16="http://schemas.microsoft.com/office/drawing/2014/main" id="{214322A6-6768-4D60-A5EA-E05A48D9C409}"/>
              </a:ext>
            </a:extLst>
          </p:cNvPr>
          <p:cNvSpPr/>
          <p:nvPr/>
        </p:nvSpPr>
        <p:spPr>
          <a:xfrm>
            <a:off x="10643282" y="1132001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19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任意多边形: 形状 15">
            <a:extLst>
              <a:ext uri="{FF2B5EF4-FFF2-40B4-BE49-F238E27FC236}">
                <a16:creationId xmlns="" xmlns:a16="http://schemas.microsoft.com/office/drawing/2014/main" id="{9A53673D-C176-464D-96F2-9CAC6D1D2BFB}"/>
              </a:ext>
            </a:extLst>
          </p:cNvPr>
          <p:cNvSpPr/>
          <p:nvPr/>
        </p:nvSpPr>
        <p:spPr>
          <a:xfrm>
            <a:off x="11803197" y="1806397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19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8125728F-46F9-4264-9F8C-8B8B89F439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227"/>
            <a:ext cx="12192000" cy="121451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1336366" y="262942"/>
            <a:ext cx="925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Xếp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5087" b="70238" l="53133" r="55485"/>
                    </a14:imgEffect>
                  </a14:imgLayer>
                </a14:imgProps>
              </a:ext>
            </a:extLst>
          </a:blip>
          <a:srcRect l="52839" t="64443" r="44221" b="29118"/>
          <a:stretch/>
        </p:blipFill>
        <p:spPr>
          <a:xfrm>
            <a:off x="302131" y="-85530"/>
            <a:ext cx="985837" cy="121443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988024" y="4225062"/>
            <a:ext cx="2577781" cy="1634730"/>
            <a:chOff x="737938" y="3293016"/>
            <a:chExt cx="3437041" cy="217964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70713" b="90312" l="2031" r="473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691" r="51666" b="7240"/>
            <a:stretch/>
          </p:blipFill>
          <p:spPr>
            <a:xfrm>
              <a:off x="737938" y="3293016"/>
              <a:ext cx="3254776" cy="217964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626054" y="4084007"/>
              <a:ext cx="254892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đỏ</a:t>
              </a:r>
              <a:r>
                <a:rPr lang="en-US" sz="27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thắm</a:t>
              </a:r>
              <a:endParaRPr lang="en-US" sz="27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19537" y="4447162"/>
            <a:ext cx="2209856" cy="1479884"/>
            <a:chOff x="5300803" y="3499476"/>
            <a:chExt cx="2946475" cy="1973179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38989" b="57444" l="56411" r="9507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78" t="36682" r="88" b="40249"/>
            <a:stretch/>
          </p:blipFill>
          <p:spPr>
            <a:xfrm>
              <a:off x="5300803" y="3499476"/>
              <a:ext cx="2946475" cy="1973179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5865928" y="4189269"/>
              <a:ext cx="210471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cõng</a:t>
              </a:r>
              <a:endParaRPr lang="en-US" sz="27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032122" y="4164373"/>
            <a:ext cx="2695784" cy="1827097"/>
            <a:chOff x="8611809" y="3557975"/>
            <a:chExt cx="2946475" cy="1973179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37528" b="57350" l="53594" r="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78" t="36682" r="88" b="40249"/>
            <a:stretch/>
          </p:blipFill>
          <p:spPr>
            <a:xfrm>
              <a:off x="8611809" y="3557975"/>
              <a:ext cx="2946475" cy="1973179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9299275" y="4240073"/>
              <a:ext cx="1910757" cy="548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</a:t>
              </a:r>
              <a:r>
                <a:rPr lang="en-US" sz="27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qua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9641901" y="4355310"/>
            <a:ext cx="2295721" cy="1445224"/>
            <a:chOff x="12113969" y="3961665"/>
            <a:chExt cx="2606730" cy="151099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352" b="28731" l="53125" r="9718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15" t="7986" r="351" b="68945"/>
            <a:stretch/>
          </p:blipFill>
          <p:spPr>
            <a:xfrm>
              <a:off x="12113969" y="3961665"/>
              <a:ext cx="2256305" cy="1510990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2685140" y="4393994"/>
              <a:ext cx="2035559" cy="530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Bé</a:t>
              </a:r>
              <a:r>
                <a:rPr lang="en-US" sz="27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nhỏ</a:t>
              </a:r>
              <a:endParaRPr lang="en-US" sz="27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455685" y="4467485"/>
            <a:ext cx="2474564" cy="1657153"/>
            <a:chOff x="9422115" y="5602057"/>
            <a:chExt cx="3299419" cy="2209537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131" b="28731" l="52031" r="9468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15" t="7986" r="351" b="68945"/>
            <a:stretch/>
          </p:blipFill>
          <p:spPr>
            <a:xfrm>
              <a:off x="9422115" y="5602057"/>
              <a:ext cx="3299419" cy="2209537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10032556" y="6280280"/>
              <a:ext cx="230830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Chạy</a:t>
              </a:r>
              <a:r>
                <a:rPr lang="en-US" sz="27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theo</a:t>
              </a:r>
              <a:endParaRPr lang="en-US" sz="27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8" name="xanh la"/>
          <p:cNvGrpSpPr/>
          <p:nvPr/>
        </p:nvGrpSpPr>
        <p:grpSpPr>
          <a:xfrm>
            <a:off x="-939784" y="1045898"/>
            <a:ext cx="7870033" cy="1157145"/>
            <a:chOff x="-919918" y="1117064"/>
            <a:chExt cx="7266495" cy="1157145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083" b="68853"/>
            <a:stretch/>
          </p:blipFill>
          <p:spPr>
            <a:xfrm>
              <a:off x="-919918" y="1117064"/>
              <a:ext cx="7266495" cy="1157145"/>
            </a:xfrm>
            <a:prstGeom prst="rect">
              <a:avLst/>
            </a:prstGeom>
          </p:spPr>
        </p:pic>
        <p:sp>
          <p:nvSpPr>
            <p:cNvPr id="50" name="Rounded Rectangle 49"/>
            <p:cNvSpPr/>
            <p:nvPr/>
          </p:nvSpPr>
          <p:spPr>
            <a:xfrm>
              <a:off x="1759500" y="1370044"/>
              <a:ext cx="3262544" cy="78420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7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Từ</a:t>
              </a:r>
              <a:r>
                <a:rPr lang="en-US" sz="27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ngữ</a:t>
              </a:r>
              <a:r>
                <a:rPr lang="en-US" sz="27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chỉ</a:t>
              </a:r>
              <a:r>
                <a:rPr lang="en-US" sz="27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hoạt</a:t>
              </a:r>
              <a:r>
                <a:rPr lang="en-US" sz="27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động</a:t>
              </a:r>
              <a:endParaRPr lang="en-US" sz="27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1" name="xanhd duong"/>
          <p:cNvGrpSpPr/>
          <p:nvPr/>
        </p:nvGrpSpPr>
        <p:grpSpPr>
          <a:xfrm>
            <a:off x="5187830" y="755499"/>
            <a:ext cx="7470157" cy="1278950"/>
            <a:chOff x="5630209" y="5435457"/>
            <a:chExt cx="7470157" cy="1278950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416" b="24251"/>
            <a:stretch/>
          </p:blipFill>
          <p:spPr>
            <a:xfrm>
              <a:off x="5630209" y="5435457"/>
              <a:ext cx="7470157" cy="1278950"/>
            </a:xfrm>
            <a:prstGeom prst="rect">
              <a:avLst/>
            </a:prstGeom>
          </p:spPr>
        </p:pic>
        <p:sp>
          <p:nvSpPr>
            <p:cNvPr id="53" name="Rounded Rectangle 52"/>
            <p:cNvSpPr/>
            <p:nvPr/>
          </p:nvSpPr>
          <p:spPr>
            <a:xfrm>
              <a:off x="8500795" y="5784249"/>
              <a:ext cx="3570590" cy="49296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7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Từ</a:t>
              </a:r>
              <a:r>
                <a:rPr lang="en-US" sz="27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ngữ</a:t>
              </a:r>
              <a:r>
                <a:rPr lang="en-US" sz="27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chỉ</a:t>
              </a:r>
              <a:r>
                <a:rPr lang="en-US" sz="27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đặc</a:t>
              </a:r>
              <a:r>
                <a:rPr lang="en-US" sz="27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700" b="1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điểm</a:t>
              </a:r>
              <a:endParaRPr lang="en-US" sz="27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8558927" y="5599870"/>
            <a:ext cx="2295721" cy="1445224"/>
            <a:chOff x="12113969" y="3961665"/>
            <a:chExt cx="2606730" cy="1510990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352" b="28731" l="53125" r="9718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15" t="7986" r="351" b="68945"/>
            <a:stretch/>
          </p:blipFill>
          <p:spPr>
            <a:xfrm>
              <a:off x="12113969" y="3961665"/>
              <a:ext cx="2256305" cy="1510990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12685140" y="4393994"/>
              <a:ext cx="2035559" cy="530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Đẹp</a:t>
              </a:r>
              <a:endParaRPr lang="en-US" sz="27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5936697" y="5715227"/>
            <a:ext cx="2295721" cy="1329867"/>
            <a:chOff x="12113969" y="3961665"/>
            <a:chExt cx="2606730" cy="1510990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352" b="28731" l="53125" r="9718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15" t="7986" r="351" b="68945"/>
            <a:stretch/>
          </p:blipFill>
          <p:spPr>
            <a:xfrm>
              <a:off x="12113969" y="3961665"/>
              <a:ext cx="2256305" cy="1510990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>
              <a:off x="12685140" y="4393995"/>
              <a:ext cx="2035559" cy="576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Cao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2491708" y="5487012"/>
            <a:ext cx="2209856" cy="1479884"/>
            <a:chOff x="5300803" y="3499476"/>
            <a:chExt cx="2946475" cy="1973179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38989" b="57444" l="56411" r="9507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78" t="36682" r="88" b="40249"/>
            <a:stretch/>
          </p:blipFill>
          <p:spPr>
            <a:xfrm>
              <a:off x="5300803" y="3499476"/>
              <a:ext cx="2946475" cy="1973179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5865928" y="4189269"/>
              <a:ext cx="210471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Gật</a:t>
              </a:r>
              <a:r>
                <a:rPr lang="en-US" sz="27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7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đầu</a:t>
              </a:r>
              <a:endParaRPr lang="en-US" sz="27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44" name="Straight Connector 43">
            <a:extLst>
              <a:ext uri="{FF2B5EF4-FFF2-40B4-BE49-F238E27FC236}">
                <a16:creationId xmlns="" xmlns:a16="http://schemas.microsoft.com/office/drawing/2014/main" id="{69A078DA-7ADC-45EF-B038-6A85E2C46145}"/>
              </a:ext>
            </a:extLst>
          </p:cNvPr>
          <p:cNvCxnSpPr>
            <a:cxnSpLocks/>
          </p:cNvCxnSpPr>
          <p:nvPr/>
        </p:nvCxnSpPr>
        <p:spPr>
          <a:xfrm flipV="1">
            <a:off x="1754380" y="755499"/>
            <a:ext cx="2674726" cy="13756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="" xmlns:a16="http://schemas.microsoft.com/office/drawing/2014/main" id="{36E60387-326F-48B5-B3EE-FC657DCD493B}"/>
              </a:ext>
            </a:extLst>
          </p:cNvPr>
          <p:cNvCxnSpPr>
            <a:cxnSpLocks/>
          </p:cNvCxnSpPr>
          <p:nvPr/>
        </p:nvCxnSpPr>
        <p:spPr>
          <a:xfrm>
            <a:off x="6235634" y="758017"/>
            <a:ext cx="3433450" cy="26991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848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11022E-16 L 0.10404 -0.3710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95" y="-1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4 0.02106 L 0.40651 -0.3555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22" y="-1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22222E-6 L -0.25808 -0.2090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04" y="-1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22222E-6 L -0.31289 -0.1662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51" y="-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0.00533 -0.1439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-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28 7.40741E-7 L -0.09453 -0.3159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62" y="-1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0.00162 L 0.31393 -0.5666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55" y="-2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7 L 0.07357 -0.5548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2" y="-2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446"/>
            <a:ext cx="12469091" cy="6858000"/>
          </a:xfrm>
          <a:prstGeom prst="rect">
            <a:avLst/>
          </a:prstGeom>
        </p:spPr>
      </p:pic>
      <p:grpSp>
        <p:nvGrpSpPr>
          <p:cNvPr id="5" name="组合 8">
            <a:extLst>
              <a:ext uri="{FF2B5EF4-FFF2-40B4-BE49-F238E27FC236}">
                <a16:creationId xmlns="" xmlns:a16="http://schemas.microsoft.com/office/drawing/2014/main" id="{5F6D462F-AAF5-4684-8BBA-C99289825663}"/>
              </a:ext>
            </a:extLst>
          </p:cNvPr>
          <p:cNvGrpSpPr/>
          <p:nvPr/>
        </p:nvGrpSpPr>
        <p:grpSpPr>
          <a:xfrm>
            <a:off x="712750" y="545431"/>
            <a:ext cx="11479252" cy="6603513"/>
            <a:chOff x="4591306" y="613472"/>
            <a:chExt cx="3837448" cy="13438766"/>
          </a:xfrm>
        </p:grpSpPr>
        <p:sp>
          <p:nvSpPr>
            <p:cNvPr id="7" name="矩形: 圆角 116">
              <a:extLst>
                <a:ext uri="{FF2B5EF4-FFF2-40B4-BE49-F238E27FC236}">
                  <a16:creationId xmlns="" xmlns:a16="http://schemas.microsoft.com/office/drawing/2014/main" id="{4B1E2A56-47BE-4A41-B08B-92BAE09C3908}"/>
                </a:ext>
              </a:extLst>
            </p:cNvPr>
            <p:cNvSpPr/>
            <p:nvPr/>
          </p:nvSpPr>
          <p:spPr>
            <a:xfrm>
              <a:off x="4670386" y="2613309"/>
              <a:ext cx="3758368" cy="9986383"/>
            </a:xfrm>
            <a:prstGeom prst="roundRect">
              <a:avLst>
                <a:gd name="adj" fmla="val 7742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" name="图片 117">
              <a:extLst>
                <a:ext uri="{FF2B5EF4-FFF2-40B4-BE49-F238E27FC236}">
                  <a16:creationId xmlns="" xmlns:a16="http://schemas.microsoft.com/office/drawing/2014/main" id="{17413A04-CE9A-4F24-B2BD-23548634F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1306" y="613472"/>
              <a:ext cx="175517" cy="2703225"/>
            </a:xfrm>
            <a:prstGeom prst="rect">
              <a:avLst/>
            </a:prstGeom>
          </p:spPr>
        </p:pic>
        <p:pic>
          <p:nvPicPr>
            <p:cNvPr id="9" name="图片 117">
              <a:extLst>
                <a:ext uri="{FF2B5EF4-FFF2-40B4-BE49-F238E27FC236}">
                  <a16:creationId xmlns="" xmlns:a16="http://schemas.microsoft.com/office/drawing/2014/main" id="{17413A04-CE9A-4F24-B2BD-23548634F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0902" y="11349012"/>
              <a:ext cx="175517" cy="2703226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1178471" y="1650474"/>
            <a:ext cx="10784367" cy="787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Đặt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37787" y="5374589"/>
            <a:ext cx="10784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M: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 </a:t>
            </a:r>
            <a:r>
              <a:rPr lang="en-US" sz="3600" b="1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Nết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luôn nhường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51491" t="36472" r="24913" b="18304"/>
          <a:stretch/>
        </p:blipFill>
        <p:spPr>
          <a:xfrm>
            <a:off x="4891122" y="2282452"/>
            <a:ext cx="2686846" cy="2896601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37F5FD1E-8CBC-4E19-82AB-EBF70F12947A}"/>
              </a:ext>
            </a:extLst>
          </p:cNvPr>
          <p:cNvCxnSpPr>
            <a:cxnSpLocks/>
          </p:cNvCxnSpPr>
          <p:nvPr/>
        </p:nvCxnSpPr>
        <p:spPr>
          <a:xfrm>
            <a:off x="1803045" y="2168286"/>
            <a:ext cx="2283336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7DEACB73-4BC1-4648-BE21-5E7752CC9F8A}"/>
              </a:ext>
            </a:extLst>
          </p:cNvPr>
          <p:cNvCxnSpPr>
            <a:cxnSpLocks/>
          </p:cNvCxnSpPr>
          <p:nvPr/>
        </p:nvCxnSpPr>
        <p:spPr>
          <a:xfrm>
            <a:off x="5442681" y="2189720"/>
            <a:ext cx="5967441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8456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188" y="22225"/>
            <a:ext cx="7681912" cy="566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68"/>
          <p:cNvSpPr txBox="1">
            <a:spLocks/>
          </p:cNvSpPr>
          <p:nvPr/>
        </p:nvSpPr>
        <p:spPr>
          <a:xfrm>
            <a:off x="5962759" y="2853453"/>
            <a:ext cx="3478213" cy="2160588"/>
          </a:xfrm>
          <a:prstGeom prst="rect">
            <a:avLst/>
          </a:prstGeom>
        </p:spPr>
        <p:txBody>
          <a:bodyPr lIns="0" tIns="96000" rIns="0" bIns="0" anchorCtr="1">
            <a:normAutofit/>
          </a:bodyPr>
          <a:lstStyle/>
          <a:p>
            <a:pPr defTabSz="121917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zh-CN" altLang="en-US" sz="1333" kern="0" dirty="0">
              <a:solidFill>
                <a:srgbClr val="30353A">
                  <a:lumMod val="75000"/>
                  <a:lumOff val="25000"/>
                </a:srgbClr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07619"/>
            <a:ext cx="5254625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463" y="22225"/>
            <a:ext cx="3270251" cy="327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Google Shape;1324;p38"/>
          <p:cNvSpPr txBox="1">
            <a:spLocks/>
          </p:cNvSpPr>
          <p:nvPr/>
        </p:nvSpPr>
        <p:spPr bwMode="auto">
          <a:xfrm>
            <a:off x="3883134" y="1124666"/>
            <a:ext cx="6553200" cy="76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>
            <a:lvl1pPr defTabSz="1217613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Clr>
                <a:srgbClr val="000000"/>
              </a:buClr>
            </a:pPr>
            <a:r>
              <a:rPr lang="en-US" sz="4800" b="1">
                <a:solidFill>
                  <a:srgbClr val="FF0000"/>
                </a:solidFill>
              </a:rPr>
              <a:t>Vận dụng </a:t>
            </a:r>
            <a:r>
              <a:rPr lang="en-US" sz="4800" b="1" smtClean="0">
                <a:solidFill>
                  <a:srgbClr val="FF0000"/>
                </a:solidFill>
              </a:rPr>
              <a:t>– Trải nghiệm</a:t>
            </a:r>
            <a:endParaRPr lang="en-US" altLang="en-US" sz="480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8" name="Google Shape;1324;p38"/>
          <p:cNvSpPr txBox="1">
            <a:spLocks/>
          </p:cNvSpPr>
          <p:nvPr/>
        </p:nvSpPr>
        <p:spPr bwMode="auto">
          <a:xfrm>
            <a:off x="3718034" y="1886666"/>
            <a:ext cx="4711700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>
            <a:lvl1pPr defTabSz="1217613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Clr>
                <a:srgbClr val="000000"/>
              </a:buClr>
            </a:pPr>
            <a:r>
              <a:rPr lang="en-US" sz="3200" b="1" smtClean="0">
                <a:solidFill>
                  <a:srgbClr val="1003BD"/>
                </a:solidFill>
              </a:rPr>
              <a:t>- Hôm nay, con học bài gì ? </a:t>
            </a:r>
            <a:endParaRPr lang="en-US" altLang="en-US" sz="3200">
              <a:solidFill>
                <a:srgbClr val="1003BD"/>
              </a:solidFill>
              <a:latin typeface="Times New Roman" pitchFamily="18" charset="0"/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9" name="Google Shape;1324;p38"/>
          <p:cNvSpPr txBox="1">
            <a:spLocks/>
          </p:cNvSpPr>
          <p:nvPr/>
        </p:nvSpPr>
        <p:spPr bwMode="auto">
          <a:xfrm>
            <a:off x="3778193" y="2177539"/>
            <a:ext cx="6580999" cy="172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>
            <a:lvl1pPr defTabSz="1217613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Clr>
                <a:srgbClr val="000000"/>
              </a:buClr>
            </a:pPr>
            <a:r>
              <a:rPr lang="en-US" sz="3200" smtClean="0">
                <a:solidFill>
                  <a:srgbClr val="1003BD"/>
                </a:solidFill>
              </a:rPr>
              <a:t> </a:t>
            </a:r>
          </a:p>
          <a:p>
            <a:pPr marL="457200" indent="-457200">
              <a:buClr>
                <a:srgbClr val="000000"/>
              </a:buClr>
              <a:buFontTx/>
              <a:buChar char="-"/>
            </a:pPr>
            <a:r>
              <a:rPr lang="en-US" sz="3200" b="1" smtClean="0">
                <a:solidFill>
                  <a:srgbClr val="1003BD"/>
                </a:solidFill>
              </a:rPr>
              <a:t>Để duy trì tình cảm anh chị em trong gia đình, con cần làm gì?</a:t>
            </a:r>
          </a:p>
          <a:p>
            <a:pPr algn="ctr">
              <a:buClr>
                <a:srgbClr val="000000"/>
              </a:buClr>
            </a:pPr>
            <a:endParaRPr lang="en-US" altLang="en-US" sz="4400">
              <a:solidFill>
                <a:srgbClr val="1003BD"/>
              </a:solidFill>
              <a:latin typeface="Times New Roman" pitchFamily="18" charset="0"/>
              <a:cs typeface="Times New Roman" pitchFamily="18" charset="0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7476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7" grpId="0"/>
      <p:bldP spid="8" grpId="0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773"/>
            <a:ext cx="12192000" cy="67200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46114" descr="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6175" y="2737776"/>
            <a:ext cx="10301466" cy="1139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1363" y="4741026"/>
            <a:ext cx="2488911" cy="237097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4173730" y="237796"/>
            <a:ext cx="5368475" cy="103150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YÊU CẦU CẦN ĐẠT</a:t>
            </a:r>
            <a:endParaRPr lang="zh-CN" alt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71531" y="341380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CN" alt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5061" y="476415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zh-CN" alt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图片 46112" descr="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4556" y="1217894"/>
            <a:ext cx="10351166" cy="1139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71"/>
          <p:cNvSpPr txBox="1"/>
          <p:nvPr/>
        </p:nvSpPr>
        <p:spPr>
          <a:xfrm>
            <a:off x="4657242" y="1431230"/>
            <a:ext cx="6756003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400" b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 đúng các từ khó, biết cách đọc lời người kể chuyện, lời thoại các nhân vật.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7" name="图片 46116" descr="0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2395" y="4049942"/>
            <a:ext cx="10351166" cy="1138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6695" y="1254165"/>
            <a:ext cx="1096962" cy="10080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97353" y="2679367"/>
            <a:ext cx="1096962" cy="1096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96501" y="3593377"/>
            <a:ext cx="1195628" cy="1111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4821318" y="2900779"/>
            <a:ext cx="6427849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400" b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 biết được tình cảm chị em hồn nhiên mà đầy xúc động thể hiện qua bài đọc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4994524" y="4244606"/>
            <a:ext cx="6489580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400" b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 được một cách giải thích về nguồn gốc hoa tỉ muội và hiểu ý nghĩa của loài hoa này.</a:t>
            </a:r>
            <a:endParaRPr lang="zh-CN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71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  <p:bldP spid="4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=""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8" y="-287766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=""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=""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=""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2510994" y="2514055"/>
            <a:ext cx="7633146" cy="18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52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0"/>
            <a:ext cx="9207335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39632" y="2857947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342" y="4099757"/>
            <a:ext cx="1862847" cy="2156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Flowchart: Connector 28">
            <a:hlinkClick r:id="rId6" action="ppaction://hlinksldjump"/>
          </p:cNvPr>
          <p:cNvSpPr/>
          <p:nvPr/>
        </p:nvSpPr>
        <p:spPr>
          <a:xfrm>
            <a:off x="2707153" y="6323840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0" name="Flowchart: Connector 29">
            <a:hlinkClick r:id="rId7" action="ppaction://hlinksldjump"/>
          </p:cNvPr>
          <p:cNvSpPr/>
          <p:nvPr/>
        </p:nvSpPr>
        <p:spPr>
          <a:xfrm>
            <a:off x="4528645" y="6203680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1" name="Flowchart: Connector 30">
            <a:hlinkClick r:id="rId8" action="ppaction://hlinksldjump"/>
          </p:cNvPr>
          <p:cNvSpPr/>
          <p:nvPr/>
        </p:nvSpPr>
        <p:spPr>
          <a:xfrm>
            <a:off x="7155841" y="6179556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2" name="Flowchart: Connector 31">
            <a:hlinkClick r:id="rId9" action="ppaction://hlinksldjump"/>
          </p:cNvPr>
          <p:cNvSpPr/>
          <p:nvPr/>
        </p:nvSpPr>
        <p:spPr>
          <a:xfrm>
            <a:off x="8443259" y="6467936"/>
            <a:ext cx="328168" cy="418653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pic>
        <p:nvPicPr>
          <p:cNvPr id="35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>
            <a:off x="3124202" y="6129089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>
            <a:off x="4938873" y="6085796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>
            <a:off x="7620002" y="5948351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>
            <a:off x="8818377" y="6256064"/>
            <a:ext cx="551097" cy="519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1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  <a14:backgroundMark x1="37801" y1="47450" x2="61684" y2="505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5714509" y="4099758"/>
            <a:ext cx="1769503" cy="149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8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 flipH="1">
            <a:off x="2057401" y="6388883"/>
            <a:ext cx="250873" cy="236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8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 flipH="1">
            <a:off x="7698878" y="5149960"/>
            <a:ext cx="196671" cy="18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8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 flipH="1">
            <a:off x="5960641" y="5788860"/>
            <a:ext cx="167027" cy="1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8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 flipH="1">
            <a:off x="8324068" y="5544591"/>
            <a:ext cx="283275" cy="267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8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 flipH="1">
            <a:off x="10136138" y="6413005"/>
            <a:ext cx="308465" cy="290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8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2103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28"/>
          <a:stretch/>
        </p:blipFill>
        <p:spPr bwMode="auto">
          <a:xfrm flipH="1">
            <a:off x="6333254" y="6515857"/>
            <a:ext cx="283223" cy="267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620" y="238846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625" y="533402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604" y="238846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165" y="533402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114" y="990602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5-Point Star 1"/>
          <p:cNvSpPr/>
          <p:nvPr/>
        </p:nvSpPr>
        <p:spPr>
          <a:xfrm>
            <a:off x="9946167" y="5688471"/>
            <a:ext cx="688403" cy="70617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400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2.03515E-7 C -0.00208 -0.00902 -0.00156 -0.00254 0.00105 -0.01526 C 0.00382 -0.02914 0.00261 -0.03562 0.01077 -0.04394 C 0.01337 -0.04926 0.01511 -0.05527 0.01789 -0.06059 C 0.01962 -0.07007 0.0191 -0.07863 0.025 -0.08441 C 0.02796 -0.09598 0.0323 -0.11286 0.03959 -0.1198 C 0.04514 -0.13159 0.05035 -0.14362 0.05764 -0.15333 C 0.06198 -0.16559 0.06893 -0.17484 0.07327 -0.1871 C 0.07587 -0.20167 0.08612 -0.2278 0.09497 -0.23612 C 0.09584 -0.23844 0.09636 -0.24075 0.0974 -0.24283 C 0.09896 -0.2463 0.10226 -0.25301 0.10226 -0.25278 C 0.10122 -0.25694 0.09862 -0.26041 0.09862 -0.2648 C 0.09862 -0.26688 0.1 -0.26827 0.10087 -0.26989 C 0.1066 -0.28168 0.11407 -0.28631 0.12379 -0.28839 C 0.12622 -0.29001 0.13021 -0.29232 0.1323 -0.2951 C 0.13334 -0.29648 0.13351 -0.29903 0.13473 -0.30019 C 0.13698 -0.30204 0.13959 -0.30227 0.14185 -0.30342 C 0.14549 -0.30504 0.15278 -0.30851 0.15278 -0.30828 C 0.16077 -0.31614 0.16893 -0.31846 0.17796 -0.32216 C 0.19202 -0.32794 0.20417 -0.3321 0.21893 -0.33395 C 0.22744 -0.33673 0.23195 -0.33094 0.23941 -0.32701 C 0.24462 -0.32031 0.25278 -0.31267 0.2599 -0.31036 C 0.26355 -0.3092 0.26719 -0.3092 0.27084 -0.30851 C 0.27257 -0.30805 0.27396 -0.30735 0.2757 -0.30689 C 0.27778 -0.30481 0.28091 -0.30435 0.28282 -0.3018 C 0.28612 -0.29718 0.28629 -0.28122 0.28889 -0.27475 C 0.29011 -0.27128 0.29202 -0.26804 0.29358 -0.2648 C 0.29445 -0.26318 0.29619 -0.25971 0.29619 -0.25948 C 0.29896 -0.24746 0.29775 -0.25301 0.29966 -0.24283 C 0.30087 -0.21647 0.29497 -0.21762 0.3033 -0.21762 " pathEditMode="relative" rAng="0" ptsTypes="fffffffffffffffffffffffffffffA">
                                      <p:cBhvr>
                                        <p:cTn id="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69" y="-168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-1.84971E-6 C -0.00208 -0.00902 -0.00191 -0.00254 -0.00069 -0.01526 C 0.00052 -0.02913 -2.22222E-6 -0.03561 0.00365 -0.04393 C 0.00486 -0.04925 0.00573 -0.05526 0.00695 -0.06058 C 0.00781 -0.07006 0.00764 -0.07861 0.01025 -0.08439 C 0.01163 -0.09595 0.01354 -0.11283 0.01702 -0.11977 C 0.01945 -0.13156 0.02188 -0.14358 0.02535 -0.15329 C 0.02726 -0.16555 0.03038 -0.1748 0.03247 -0.18705 C 0.03368 -0.20162 0.03837 -0.22774 0.04236 -0.23607 C 0.04288 -0.23838 0.04306 -0.24069 0.04358 -0.24277 C 0.04427 -0.24624 0.04584 -0.25295 0.04584 -0.25271 C 0.04531 -0.25688 0.0441 -0.26034 0.0441 -0.26474 C 0.0441 -0.26682 0.04479 -0.26821 0.04514 -0.26982 C 0.04775 -0.28162 0.05122 -0.28624 0.05573 -0.28832 C 0.05677 -0.28994 0.05868 -0.29225 0.05955 -0.29503 C 0.06007 -0.29641 0.06007 -0.29896 0.06059 -0.30011 C 0.06163 -0.30196 0.06285 -0.30219 0.06389 -0.30335 C 0.06563 -0.30497 0.06893 -0.30844 0.06893 -0.30821 C 0.07257 -0.31607 0.07639 -0.31838 0.08056 -0.32208 C 0.08698 -0.32786 0.09254 -0.33202 0.09931 -0.33387 C 0.1033 -0.33665 0.10538 -0.33087 0.10868 -0.32693 C 0.11111 -0.32023 0.11493 -0.3126 0.11823 -0.31029 C 0.11979 -0.30913 0.12153 -0.30913 0.12327 -0.30844 C 0.12396 -0.30798 0.12466 -0.30728 0.12535 -0.30682 C 0.12639 -0.30474 0.12778 -0.30428 0.12865 -0.30173 C 0.13021 -0.29711 0.13021 -0.28115 0.13143 -0.27468 C 0.13212 -0.27121 0.13299 -0.26798 0.13368 -0.26474 C 0.13403 -0.26312 0.1349 -0.25965 0.1349 -0.25942 C 0.13611 -0.2474 0.13559 -0.25295 0.13646 -0.24277 C 0.13698 -0.21641 0.1342 -0.21757 0.1382 -0.21757 " pathEditMode="relative" rAng="0" ptsTypes="fffffffffffffffffffffffffffffA">
                                      <p:cBhvr>
                                        <p:cTn id="2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27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3.75723E-6 C 0.00087 -0.00902 0.00052 -0.00255 -0.00052 -0.01526 C -0.00174 -0.02914 -0.00122 -0.03561 -0.00434 -0.04393 C -0.00538 -0.04925 -0.00608 -0.05526 -0.00712 -0.06058 C -0.00781 -0.07006 -0.00764 -0.07862 -0.0099 -0.0844 C -0.01111 -0.09596 -0.01267 -0.11284 -0.01562 -0.11977 C -0.01771 -0.13156 -0.01979 -0.14359 -0.02274 -0.1533 C -0.02431 -0.16555 -0.02708 -0.1748 -0.02882 -0.18706 C -0.02986 -0.20162 -0.03385 -0.22775 -0.03733 -0.23607 C -0.03767 -0.23839 -0.03785 -0.2407 -0.03837 -0.24278 C -0.03889 -0.24625 -0.0401 -0.25295 -0.0401 -0.25272 C -0.03976 -0.25688 -0.03889 -0.26035 -0.03889 -0.26474 C -0.03889 -0.26682 -0.03924 -0.26821 -0.03958 -0.26983 C -0.04184 -0.28162 -0.04479 -0.28625 -0.04861 -0.28833 C -0.04948 -0.28995 -0.05122 -0.29226 -0.05191 -0.29503 C -0.05226 -0.29642 -0.05243 -0.29896 -0.05295 -0.30012 C -0.05382 -0.30197 -0.05469 -0.3022 -0.05573 -0.30336 C -0.05712 -0.30497 -0.0599 -0.30844 -0.0599 -0.30821 C -0.06319 -0.31607 -0.06632 -0.31839 -0.06979 -0.32208 C -0.07535 -0.32787 -0.08003 -0.33203 -0.08594 -0.33388 C -0.08906 -0.33665 -0.09097 -0.33087 -0.09392 -0.32694 C -0.09601 -0.32023 -0.09913 -0.3126 -0.10191 -0.31029 C -0.10347 -0.30914 -0.10469 -0.30914 -0.10625 -0.30844 C -0.10677 -0.30798 -0.10747 -0.30729 -0.10816 -0.30682 C -0.10885 -0.30474 -0.11007 -0.30428 -0.11094 -0.30174 C -0.11215 -0.29711 -0.11215 -0.28116 -0.11337 -0.27469 C -0.11389 -0.27122 -0.11441 -0.26798 -0.1151 -0.26474 C -0.11545 -0.26313 -0.11615 -0.25966 -0.11615 -0.25943 C -0.11719 -0.2474 -0.11667 -0.25295 -0.11753 -0.24278 C -0.11806 -0.21642 -0.11562 -0.21758 -0.11875 -0.21758 " pathEditMode="relative" rAng="0" ptsTypes="fffffffffffffffffffffffffffffA">
                                      <p:cBhvr>
                                        <p:cTn id="3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3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1.7341E-6 C 0.00139 -0.00902 0.00087 -0.00254 -0.00104 -0.01526 C -0.00313 -0.02913 -0.00209 -0.03561 -0.00799 -0.04393 C -0.0099 -0.04925 -0.01129 -0.05526 -0.0132 -0.06058 C -0.01459 -0.07006 -0.01424 -0.07861 -0.0184 -0.08439 C -0.02049 -0.09595 -0.02379 -0.11283 -0.02882 -0.11977 C -0.03281 -0.13156 -0.03663 -0.14358 -0.04202 -0.15329 C -0.04514 -0.16555 -0.05 -0.1748 -0.0533 -0.18705 C -0.05521 -0.20162 -0.0625 -0.22774 -0.06893 -0.23607 C -0.06962 -0.23838 -0.06997 -0.24069 -0.07066 -0.24277 C -0.07188 -0.24624 -0.07413 -0.25295 -0.07413 -0.25272 C -0.07361 -0.25688 -0.0717 -0.26035 -0.0717 -0.26474 C -0.0717 -0.26682 -0.07257 -0.26821 -0.07327 -0.26982 C -0.07743 -0.28162 -0.08281 -0.28624 -0.08976 -0.28832 C -0.0915 -0.28994 -0.09445 -0.29225 -0.09601 -0.29503 C -0.0967 -0.29641 -0.09688 -0.29896 -0.09757 -0.30011 C -0.09931 -0.30196 -0.10122 -0.30219 -0.10278 -0.30335 C -0.10556 -0.30497 -0.11077 -0.30844 -0.11077 -0.30821 C -0.1165 -0.31607 -0.12257 -0.31838 -0.129 -0.32208 C -0.13906 -0.32786 -0.14792 -0.33202 -0.15851 -0.33387 C -0.16476 -0.33665 -0.16788 -0.33087 -0.17344 -0.32693 C -0.17709 -0.32023 -0.18299 -0.3126 -0.1882 -0.31029 C -0.1908 -0.30913 -0.19358 -0.30913 -0.19618 -0.30844 C -0.1974 -0.30798 -0.19827 -0.30728 -0.19965 -0.30682 C -0.20122 -0.30474 -0.20347 -0.30428 -0.20486 -0.30173 C -0.20712 -0.29711 -0.20729 -0.28115 -0.2092 -0.27468 C -0.21025 -0.27121 -0.21146 -0.26798 -0.21268 -0.26474 C -0.2132 -0.26312 -0.21459 -0.25965 -0.21459 -0.25942 C -0.2165 -0.2474 -0.21545 -0.25295 -0.21702 -0.24277 C -0.21788 -0.21641 -0.21354 -0.21757 -0.21945 -0.21757 " pathEditMode="relative" rAng="0" ptsTypes="fffffffffffffffffffffffffffffA">
                                      <p:cBhvr>
                                        <p:cTn id="3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85" y="-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0"/>
            <a:ext cx="9175377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10145" y="35544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9373425" y="5599641"/>
            <a:ext cx="1280927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3409103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/>
        </p:blipFill>
        <p:spPr bwMode="auto">
          <a:xfrm>
            <a:off x="4246627" y="4470501"/>
            <a:ext cx="4279776" cy="227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5256793" y="5033261"/>
            <a:ext cx="20747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141519" y="-103743"/>
            <a:ext cx="6800851" cy="2826661"/>
            <a:chOff x="3141519" y="-103743"/>
            <a:chExt cx="6800851" cy="2826661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1354" b="71250" l="14688" r="91875">
                          <a14:foregroundMark x1="36667" y1="29792" x2="51458" y2="23229"/>
                          <a14:foregroundMark x1="53750" y1="22500" x2="71979" y2="307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76" t="20227" r="8409" b="25000"/>
            <a:stretch/>
          </p:blipFill>
          <p:spPr bwMode="auto">
            <a:xfrm>
              <a:off x="3141519" y="-103743"/>
              <a:ext cx="6629400" cy="28266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3561196" y="673420"/>
              <a:ext cx="63811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chemeClr val="bg1"/>
                  </a:solidFill>
                </a:rPr>
                <a:t>Trò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chơi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nào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không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phải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trò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chơi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dân</a:t>
              </a:r>
              <a:r>
                <a:rPr lang="en-US" sz="2400" b="1" dirty="0">
                  <a:solidFill>
                    <a:schemeClr val="bg1"/>
                  </a:solidFill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</a:rPr>
                <a:t>gian</a:t>
              </a:r>
              <a:r>
                <a:rPr lang="en-US" sz="2400" b="1" dirty="0">
                  <a:solidFill>
                    <a:schemeClr val="bg1"/>
                  </a:solidFill>
                </a:rPr>
                <a:t>?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734009" y="1192709"/>
              <a:ext cx="19833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</a:rPr>
                <a:t>A. Ô </a:t>
              </a:r>
              <a:r>
                <a:rPr lang="en-US" sz="2400" b="1" dirty="0" err="1">
                  <a:solidFill>
                    <a:srgbClr val="FFFF00"/>
                  </a:solidFill>
                </a:rPr>
                <a:t>ăn</a:t>
              </a:r>
              <a:r>
                <a:rPr lang="en-US" sz="2400" b="1" dirty="0">
                  <a:solidFill>
                    <a:srgbClr val="FFFF00"/>
                  </a:solidFill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</a:rPr>
                <a:t>quan</a:t>
              </a:r>
              <a:r>
                <a:rPr lang="en-US" sz="2400" b="1" dirty="0">
                  <a:solidFill>
                    <a:srgbClr val="FFFF00"/>
                  </a:solidFill>
                </a:rPr>
                <a:t> 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734009" y="1664828"/>
              <a:ext cx="19833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</a:rPr>
                <a:t>B. </a:t>
              </a:r>
              <a:r>
                <a:rPr lang="en-US" sz="2400" b="1" dirty="0" err="1">
                  <a:solidFill>
                    <a:srgbClr val="FFFF00"/>
                  </a:solidFill>
                </a:rPr>
                <a:t>Lắp</a:t>
              </a:r>
              <a:r>
                <a:rPr lang="en-US" sz="2400" b="1" dirty="0">
                  <a:solidFill>
                    <a:srgbClr val="FFFF00"/>
                  </a:solidFill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</a:rPr>
                <a:t>ráp</a:t>
              </a:r>
              <a:endParaRPr lang="en-US" sz="2400" b="1" dirty="0">
                <a:solidFill>
                  <a:srgbClr val="FFFF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472197" y="1239893"/>
              <a:ext cx="26533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</a:rPr>
                <a:t>C. </a:t>
              </a:r>
              <a:r>
                <a:rPr lang="en-US" sz="2400" b="1" dirty="0" err="1">
                  <a:solidFill>
                    <a:srgbClr val="FFFF00"/>
                  </a:solidFill>
                </a:rPr>
                <a:t>Bịt</a:t>
              </a:r>
              <a:r>
                <a:rPr lang="en-US" sz="2400" b="1" dirty="0">
                  <a:solidFill>
                    <a:srgbClr val="FFFF00"/>
                  </a:solidFill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</a:rPr>
                <a:t>mắt</a:t>
              </a:r>
              <a:r>
                <a:rPr lang="en-US" sz="2400" b="1" dirty="0">
                  <a:solidFill>
                    <a:srgbClr val="FFFF00"/>
                  </a:solidFill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</a:rPr>
                <a:t>bắt</a:t>
              </a:r>
              <a:r>
                <a:rPr lang="en-US" sz="2400" b="1" dirty="0">
                  <a:solidFill>
                    <a:srgbClr val="FFFF00"/>
                  </a:solidFill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</a:rPr>
                <a:t>dê</a:t>
              </a:r>
              <a:endParaRPr lang="en-US" sz="2400" b="1" dirty="0">
                <a:solidFill>
                  <a:srgbClr val="FFFF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456219" y="1698169"/>
              <a:ext cx="26533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</a:rPr>
                <a:t>D. </a:t>
              </a:r>
              <a:r>
                <a:rPr lang="en-US" sz="2400" b="1" dirty="0" err="1">
                  <a:solidFill>
                    <a:srgbClr val="FFFF00"/>
                  </a:solidFill>
                </a:rPr>
                <a:t>Mèo</a:t>
              </a:r>
              <a:r>
                <a:rPr lang="en-US" sz="2400" b="1" dirty="0">
                  <a:solidFill>
                    <a:srgbClr val="FFFF00"/>
                  </a:solidFill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</a:rPr>
                <a:t>đuổi</a:t>
              </a:r>
              <a:r>
                <a:rPr lang="en-US" sz="2400" b="1" dirty="0">
                  <a:solidFill>
                    <a:srgbClr val="FFFF00"/>
                  </a:solidFill>
                </a:rPr>
                <a:t> </a:t>
              </a:r>
              <a:r>
                <a:rPr lang="en-US" sz="2400" b="1" dirty="0" err="1">
                  <a:solidFill>
                    <a:srgbClr val="FFFF00"/>
                  </a:solidFill>
                </a:rPr>
                <a:t>chuột</a:t>
              </a:r>
              <a:endParaRPr lang="en-US" sz="2400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390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0"/>
            <a:ext cx="9175377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10145" y="35544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9373425" y="5599641"/>
            <a:ext cx="1280927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3409103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/>
        </p:blipFill>
        <p:spPr bwMode="auto">
          <a:xfrm>
            <a:off x="3157497" y="-18677"/>
            <a:ext cx="6629400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/>
        </p:blipFill>
        <p:spPr bwMode="auto">
          <a:xfrm>
            <a:off x="4246627" y="4470501"/>
            <a:ext cx="4279776" cy="227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88706" y="754691"/>
            <a:ext cx="58847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cs typeface="Times New Roman" pitchFamily="18" charset="0"/>
              </a:rPr>
              <a:t>Cánh</a:t>
            </a:r>
            <a:r>
              <a:rPr lang="en-US" sz="32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cs typeface="Times New Roman" pitchFamily="18" charset="0"/>
              </a:rPr>
              <a:t>diều</a:t>
            </a:r>
            <a:r>
              <a:rPr lang="en-US" sz="32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cs typeface="Times New Roman" pitchFamily="18" charset="0"/>
              </a:rPr>
              <a:t>được</a:t>
            </a:r>
            <a:r>
              <a:rPr lang="en-US" sz="32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cs typeface="Times New Roman" pitchFamily="18" charset="0"/>
              </a:rPr>
              <a:t>được</a:t>
            </a:r>
            <a:r>
              <a:rPr lang="en-US" sz="32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cs typeface="Times New Roman" pitchFamily="18" charset="0"/>
              </a:rPr>
              <a:t>ví</a:t>
            </a:r>
            <a:r>
              <a:rPr lang="en-US" sz="32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cs typeface="Times New Roman" pitchFamily="18" charset="0"/>
              </a:rPr>
              <a:t>giống</a:t>
            </a:r>
            <a:r>
              <a:rPr lang="en-US" sz="32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chemeClr val="bg1"/>
                </a:solidFill>
                <a:cs typeface="Times New Roman" pitchFamily="18" charset="0"/>
              </a:rPr>
              <a:t>?</a:t>
            </a:r>
          </a:p>
          <a:p>
            <a:pPr marL="514350" indent="-514350">
              <a:buAutoNum type="alphaUcPeriod"/>
            </a:pPr>
            <a:r>
              <a:rPr lang="en-US" sz="2800" b="1" dirty="0" err="1">
                <a:solidFill>
                  <a:srgbClr val="FFFF00"/>
                </a:solidFill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Times New Roman" pitchFamily="18" charset="0"/>
              </a:rPr>
              <a:t>bóng</a:t>
            </a:r>
            <a:r>
              <a:rPr lang="en-US" sz="2800" b="1" dirty="0">
                <a:solidFill>
                  <a:srgbClr val="FFFF00"/>
                </a:solidFill>
                <a:cs typeface="Times New Roman" pitchFamily="18" charset="0"/>
              </a:rPr>
              <a:t>		C. </a:t>
            </a:r>
            <a:r>
              <a:rPr lang="en-US" sz="2800" b="1" dirty="0" err="1">
                <a:solidFill>
                  <a:srgbClr val="FFFF00"/>
                </a:solidFill>
                <a:cs typeface="Times New Roman" pitchFamily="18" charset="0"/>
              </a:rPr>
              <a:t>Chú</a:t>
            </a:r>
            <a:r>
              <a:rPr lang="en-US" sz="2800" b="1" dirty="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Times New Roman" pitchFamily="18" charset="0"/>
              </a:rPr>
              <a:t>cuội</a:t>
            </a:r>
            <a:endParaRPr lang="en-US" sz="2800" b="1" dirty="0">
              <a:solidFill>
                <a:srgbClr val="FFFF00"/>
              </a:solidFill>
              <a:cs typeface="Times New Roman" pitchFamily="18" charset="0"/>
            </a:endParaRPr>
          </a:p>
          <a:p>
            <a:pPr marL="514350" indent="-514350">
              <a:buAutoNum type="alphaUcPeriod"/>
            </a:pPr>
            <a:r>
              <a:rPr lang="en-US" sz="2800" b="1" dirty="0" err="1">
                <a:solidFill>
                  <a:srgbClr val="FFFF00"/>
                </a:solidFill>
                <a:cs typeface="Times New Roman" pitchFamily="18" charset="0"/>
              </a:rPr>
              <a:t>Lưỡi</a:t>
            </a:r>
            <a:r>
              <a:rPr lang="en-US" sz="2800" b="1" dirty="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Times New Roman" pitchFamily="18" charset="0"/>
              </a:rPr>
              <a:t>liềm</a:t>
            </a:r>
            <a:r>
              <a:rPr lang="en-US" sz="2800" b="1" dirty="0">
                <a:solidFill>
                  <a:srgbClr val="FFFF00"/>
                </a:solidFill>
                <a:cs typeface="Times New Roman" pitchFamily="18" charset="0"/>
              </a:rPr>
              <a:t>		D. </a:t>
            </a:r>
            <a:r>
              <a:rPr lang="en-US" sz="2800" b="1" dirty="0" err="1">
                <a:solidFill>
                  <a:srgbClr val="FFFF00"/>
                </a:solidFill>
                <a:cs typeface="Times New Roman" pitchFamily="18" charset="0"/>
              </a:rPr>
              <a:t>Chiếc</a:t>
            </a:r>
            <a:r>
              <a:rPr lang="en-US" sz="2800" b="1" dirty="0">
                <a:solidFill>
                  <a:srgbClr val="FFFF00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cs typeface="Times New Roman" pitchFamily="18" charset="0"/>
              </a:rPr>
              <a:t>lá</a:t>
            </a:r>
            <a:endParaRPr lang="en-US" sz="2800" b="1" dirty="0">
              <a:solidFill>
                <a:srgbClr val="FFFF00"/>
              </a:solidFill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995555" y="5137976"/>
            <a:ext cx="20747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839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0"/>
            <a:ext cx="9175377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10145" y="35544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9373425" y="5599641"/>
            <a:ext cx="1280927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3409103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/>
        </p:blipFill>
        <p:spPr bwMode="auto">
          <a:xfrm>
            <a:off x="3141519" y="-103743"/>
            <a:ext cx="6629400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/>
        </p:blipFill>
        <p:spPr bwMode="auto">
          <a:xfrm>
            <a:off x="4274338" y="4461171"/>
            <a:ext cx="4279776" cy="227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44180" y="750444"/>
            <a:ext cx="58847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cs typeface="Times New Roman" pitchFamily="18" charset="0"/>
              </a:rPr>
              <a:t>trò</a:t>
            </a:r>
            <a:r>
              <a:rPr lang="en-US" sz="28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cs typeface="Times New Roman" pitchFamily="18" charset="0"/>
              </a:rPr>
              <a:t>chơi</a:t>
            </a:r>
            <a:r>
              <a:rPr lang="en-US" sz="2800" b="1" dirty="0">
                <a:solidFill>
                  <a:schemeClr val="bg1"/>
                </a:solidFill>
                <a:cs typeface="Times New Roman" pitchFamily="18" charset="0"/>
              </a:rPr>
              <a:t> “</a:t>
            </a:r>
            <a:r>
              <a:rPr lang="en-US" sz="2800" b="1" dirty="0" err="1">
                <a:solidFill>
                  <a:schemeClr val="bg1"/>
                </a:solidFill>
                <a:cs typeface="Times New Roman" pitchFamily="18" charset="0"/>
              </a:rPr>
              <a:t>Rồng</a:t>
            </a:r>
            <a:r>
              <a:rPr lang="en-US" sz="28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cs typeface="Times New Roman" pitchFamily="18" charset="0"/>
              </a:rPr>
              <a:t>rắn</a:t>
            </a:r>
            <a:r>
              <a:rPr lang="en-US" sz="28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cs typeface="Times New Roman" pitchFamily="18" charset="0"/>
              </a:rPr>
              <a:t>lên</a:t>
            </a:r>
            <a:r>
              <a:rPr lang="en-US" sz="28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cs typeface="Times New Roman" pitchFamily="18" charset="0"/>
              </a:rPr>
              <a:t>mây</a:t>
            </a:r>
            <a:r>
              <a:rPr lang="en-US" sz="2800" b="1" dirty="0">
                <a:solidFill>
                  <a:schemeClr val="bg1"/>
                </a:solidFill>
                <a:cs typeface="Times New Roman" pitchFamily="18" charset="0"/>
              </a:rPr>
              <a:t>” </a:t>
            </a:r>
            <a:r>
              <a:rPr lang="en-US" sz="2800" b="1" dirty="0" err="1">
                <a:solidFill>
                  <a:schemeClr val="bg1"/>
                </a:solidFill>
                <a:cs typeface="Times New Roman" pitchFamily="18" charset="0"/>
              </a:rPr>
              <a:t>nếu</a:t>
            </a:r>
            <a:r>
              <a:rPr lang="en-US" sz="28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cs typeface="Times New Roman" pitchFamily="18" charset="0"/>
              </a:rPr>
              <a:t>khúc</a:t>
            </a:r>
            <a:r>
              <a:rPr lang="en-US" sz="28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cs typeface="Times New Roman" pitchFamily="18" charset="0"/>
              </a:rPr>
              <a:t>đuôi</a:t>
            </a:r>
            <a:r>
              <a:rPr lang="en-US" sz="28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cs typeface="Times New Roman" pitchFamily="18" charset="0"/>
              </a:rPr>
              <a:t>bị</a:t>
            </a:r>
            <a:r>
              <a:rPr lang="en-US" sz="28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cs typeface="Times New Roman" pitchFamily="18" charset="0"/>
              </a:rPr>
              <a:t>bắt</a:t>
            </a:r>
            <a:r>
              <a:rPr lang="en-US" sz="28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cs typeface="Times New Roman" pitchFamily="18" charset="0"/>
              </a:rPr>
              <a:t>sẽ</a:t>
            </a:r>
            <a:r>
              <a:rPr lang="en-US" sz="28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cs typeface="Times New Roman" pitchFamily="18" charset="0"/>
              </a:rPr>
              <a:t>phải</a:t>
            </a:r>
            <a:r>
              <a:rPr lang="en-US" sz="28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chemeClr val="bg1"/>
                </a:solidFill>
                <a:cs typeface="Times New Roman" pitchFamily="18" charset="0"/>
              </a:rPr>
              <a:t>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934661" y="5294043"/>
            <a:ext cx="3128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cs typeface="Times New Roman" pitchFamily="18" charset="0"/>
              </a:rPr>
              <a:t>Làm</a:t>
            </a:r>
            <a:r>
              <a:rPr lang="en-US" sz="32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cs typeface="Times New Roman" pitchFamily="18" charset="0"/>
              </a:rPr>
              <a:t>thầy</a:t>
            </a:r>
            <a:r>
              <a:rPr lang="en-US" sz="32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cs typeface="Times New Roman" pitchFamily="18" charset="0"/>
              </a:rPr>
              <a:t>thuốc</a:t>
            </a:r>
            <a:endParaRPr lang="en-US" sz="3200" b="1" dirty="0">
              <a:solidFill>
                <a:schemeClr val="bg1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834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0"/>
            <a:ext cx="9175377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10145" y="3554499"/>
            <a:ext cx="2750336" cy="318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88" b="88438" l="12812" r="83594">
                        <a14:backgroundMark x1="29688" y1="44688" x2="67031" y2="47344"/>
                        <a14:backgroundMark x1="65469" y1="33906" x2="73125" y2="46875"/>
                        <a14:backgroundMark x1="68906" y1="49219" x2="76250" y2="46875"/>
                        <a14:backgroundMark x1="28906" y1="40313" x2="27813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03" t="9450" r="14520" b="11154"/>
          <a:stretch/>
        </p:blipFill>
        <p:spPr bwMode="auto">
          <a:xfrm>
            <a:off x="9373425" y="5599641"/>
            <a:ext cx="1280927" cy="107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2" b="99704" l="2055" r="996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3409103"/>
            <a:ext cx="2133600" cy="2469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4" b="71250" l="14688" r="91875">
                        <a14:foregroundMark x1="36667" y1="29792" x2="51458" y2="23229"/>
                        <a14:foregroundMark x1="53750" y1="22500" x2="71979" y2="3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0227" r="8409" b="25000"/>
          <a:stretch/>
        </p:blipFill>
        <p:spPr bwMode="auto">
          <a:xfrm>
            <a:off x="3071815" y="-26841"/>
            <a:ext cx="6629400" cy="282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81" b="49375" l="14063" r="89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8800" r="16076" b="50000"/>
          <a:stretch/>
        </p:blipFill>
        <p:spPr bwMode="auto">
          <a:xfrm>
            <a:off x="4246627" y="4470501"/>
            <a:ext cx="4279776" cy="227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29838" y="1017200"/>
            <a:ext cx="58847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cs typeface="Times New Roman" pitchFamily="18" charset="0"/>
              </a:rPr>
              <a:t>Đọc</a:t>
            </a:r>
            <a:r>
              <a:rPr lang="en-US" sz="32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cs typeface="Times New Roman" pitchFamily="18" charset="0"/>
              </a:rPr>
              <a:t>thuộc</a:t>
            </a:r>
            <a:r>
              <a:rPr lang="en-US" sz="32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cs typeface="Times New Roman" pitchFamily="18" charset="0"/>
              </a:rPr>
              <a:t>lòng</a:t>
            </a:r>
            <a:r>
              <a:rPr lang="en-US" sz="32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cs typeface="Times New Roman" pitchFamily="18" charset="0"/>
              </a:rPr>
              <a:t>khổ</a:t>
            </a:r>
            <a:r>
              <a:rPr lang="en-US" sz="32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cs typeface="Times New Roman" pitchFamily="18" charset="0"/>
              </a:rPr>
              <a:t>thơ</a:t>
            </a:r>
            <a:r>
              <a:rPr lang="en-US" sz="32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chemeClr val="bg1"/>
                </a:solidFill>
                <a:cs typeface="Times New Roman" pitchFamily="18" charset="0"/>
              </a:rPr>
              <a:t> “</a:t>
            </a:r>
            <a:r>
              <a:rPr lang="en-US" sz="3200" b="1" dirty="0" err="1">
                <a:solidFill>
                  <a:schemeClr val="bg1"/>
                </a:solidFill>
                <a:cs typeface="Times New Roman" pitchFamily="18" charset="0"/>
              </a:rPr>
              <a:t>Gọi</a:t>
            </a:r>
            <a:r>
              <a:rPr lang="en-US" sz="32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chemeClr val="bg1"/>
                </a:solidFill>
                <a:cs typeface="Times New Roman" pitchFamily="18" charset="0"/>
              </a:rPr>
              <a:t>” </a:t>
            </a:r>
            <a:r>
              <a:rPr lang="en-US" sz="3200" b="1" dirty="0" err="1">
                <a:solidFill>
                  <a:schemeClr val="bg1"/>
                </a:solidFill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cs typeface="Times New Roman" pitchFamily="18" charset="0"/>
              </a:rPr>
              <a:t>thích</a:t>
            </a:r>
            <a:r>
              <a:rPr lang="en-US" sz="3200" b="1" dirty="0">
                <a:solidFill>
                  <a:schemeClr val="bg1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cs typeface="Times New Roman" pitchFamily="18" charset="0"/>
              </a:rPr>
              <a:t>nhất</a:t>
            </a:r>
            <a:r>
              <a:rPr lang="en-US" sz="3200" b="1" dirty="0">
                <a:solidFill>
                  <a:schemeClr val="bg1"/>
                </a:solidFill>
                <a:cs typeface="Times New Roman" pitchFamily="18" charset="0"/>
              </a:rPr>
              <a:t>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434840" y="5316583"/>
            <a:ext cx="2074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960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2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lowchart: Document 17"/>
          <p:cNvSpPr/>
          <p:nvPr/>
        </p:nvSpPr>
        <p:spPr>
          <a:xfrm>
            <a:off x="-57598" y="14346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482153" y="3000109"/>
            <a:ext cx="7937956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421486" y="2867441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644877" y="-586448"/>
            <a:ext cx="3292844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189549" y="727077"/>
            <a:ext cx="2382188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Tuần</a:t>
            </a:r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14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563516" y="319608"/>
            <a:ext cx="9550400" cy="1354152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8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MÁI ẤM GIA ĐÌNH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463579" y="2890245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Bài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267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694950" y="3151429"/>
            <a:ext cx="6741935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SỰ TÍCH HOA TỈ MUỘI</a:t>
            </a:r>
          </a:p>
        </p:txBody>
      </p:sp>
      <p:pic>
        <p:nvPicPr>
          <p:cNvPr id="23" name="图片 6">
            <a:extLst>
              <a:ext uri="{FF2B5EF4-FFF2-40B4-BE49-F238E27FC236}">
                <a16:creationId xmlns=""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-189549" y="6113285"/>
            <a:ext cx="12192000" cy="74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00795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7B41CD-F871-4BD0-96EC-544A6B524F0B}:384"/>
  <p:tag name="GENSWF_ADVANCE_TIME" val="127.949"/>
  <p:tag name="ISPRING_CUSTOM_TIMING_USED" val="1"/>
  <p:tag name="ISPRING_SLIDE_INDENT_LEVEL" val="0"/>
  <p:tag name="GENSWF_SLIDE_TITLE" val="Trang mở đầu"/>
  <p:tag name="ISPRING_SLIDE_ID_2" val="{A0B3960A-4DFB-48AC-A109-9266F4C45E58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5573</TotalTime>
  <Words>2468</Words>
  <Application>Microsoft Office PowerPoint</Application>
  <PresentationFormat>Custom</PresentationFormat>
  <Paragraphs>204</Paragraphs>
  <Slides>39</Slides>
  <Notes>11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Win7H</cp:lastModifiedBy>
  <cp:revision>95</cp:revision>
  <dcterms:created xsi:type="dcterms:W3CDTF">2021-06-17T09:40:01Z</dcterms:created>
  <dcterms:modified xsi:type="dcterms:W3CDTF">2021-12-05T16:06:12Z</dcterms:modified>
</cp:coreProperties>
</file>